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3"/>
    <p:sldId id="258" r:id="rId4"/>
    <p:sldId id="267" r:id="rId5"/>
    <p:sldId id="263" r:id="rId6"/>
    <p:sldId id="343" r:id="rId7"/>
    <p:sldId id="342" r:id="rId8"/>
    <p:sldId id="356" r:id="rId9"/>
    <p:sldId id="330" r:id="rId10"/>
    <p:sldId id="357" r:id="rId11"/>
    <p:sldId id="351" r:id="rId12"/>
    <p:sldId id="336" r:id="rId13"/>
    <p:sldId id="358" r:id="rId14"/>
    <p:sldId id="362" r:id="rId15"/>
    <p:sldId id="361" r:id="rId16"/>
    <p:sldId id="352" r:id="rId17"/>
    <p:sldId id="326" r:id="rId18"/>
  </p:sldIdLst>
  <p:sldSz cx="12192000" cy="6858000"/>
  <p:notesSz cx="6858000" cy="9144000"/>
  <p:embeddedFontLst>
    <p:embeddedFont>
      <p:font typeface="思源黑体 CN Regular" panose="020B0500000000000000" charset="-122"/>
      <p:regular r:id="rId24"/>
    </p:embeddedFont>
    <p:embeddedFont>
      <p:font typeface="微软雅黑" panose="020B0503020204020204" charset="-122"/>
      <p:regular r:id="rId25"/>
      <p:bold r:id="rId26"/>
    </p:embeddedFont>
    <p:embeddedFont>
      <p:font typeface="思源黑体 CN Heavy" panose="020B0A00000000000000" charset="-122"/>
      <p:bold r:id="rId27"/>
    </p:embeddedFont>
    <p:embeddedFont>
      <p:font typeface="Calibri" panose="020F0502020204030204" charset="0"/>
      <p:regular r:id="rId28"/>
      <p:bold r:id="rId29"/>
      <p:italic r:id="rId30"/>
      <p:boldItalic r:id="rId31"/>
    </p:embeddedFont>
  </p:embeddedFontLst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40" userDrawn="1">
          <p15:clr>
            <a:srgbClr val="A4A3A4"/>
          </p15:clr>
        </p15:guide>
        <p15:guide id="2" pos="380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A"/>
    <a:srgbClr val="F5560A"/>
    <a:srgbClr val="F75907"/>
    <a:srgbClr val="F76009"/>
    <a:srgbClr val="302520"/>
    <a:srgbClr val="F04305"/>
    <a:srgbClr val="480001"/>
    <a:srgbClr val="FFFFFB"/>
    <a:srgbClr val="FDE4CA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240"/>
        <p:guide pos="3809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2" Type="http://schemas.openxmlformats.org/officeDocument/2006/relationships/tags" Target="tags/tag44.xml"/><Relationship Id="rId31" Type="http://schemas.openxmlformats.org/officeDocument/2006/relationships/font" Target="fonts/font8.fntdata"/><Relationship Id="rId30" Type="http://schemas.openxmlformats.org/officeDocument/2006/relationships/font" Target="fonts/font7.fntdata"/><Relationship Id="rId3" Type="http://schemas.openxmlformats.org/officeDocument/2006/relationships/slide" Target="slides/slide1.xml"/><Relationship Id="rId29" Type="http://schemas.openxmlformats.org/officeDocument/2006/relationships/font" Target="fonts/font6.fntdata"/><Relationship Id="rId28" Type="http://schemas.openxmlformats.org/officeDocument/2006/relationships/font" Target="fonts/font5.fntdata"/><Relationship Id="rId27" Type="http://schemas.openxmlformats.org/officeDocument/2006/relationships/font" Target="fonts/font4.fntdata"/><Relationship Id="rId26" Type="http://schemas.openxmlformats.org/officeDocument/2006/relationships/font" Target="fonts/font3.fntdata"/><Relationship Id="rId25" Type="http://schemas.openxmlformats.org/officeDocument/2006/relationships/font" Target="fonts/font2.fntdata"/><Relationship Id="rId24" Type="http://schemas.openxmlformats.org/officeDocument/2006/relationships/font" Target="fonts/font1.fntdata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handoutMaster" Target="handoutMasters/handoutMaster1.xml"/><Relationship Id="rId2" Type="http://schemas.openxmlformats.org/officeDocument/2006/relationships/theme" Target="theme/theme1.xml"/><Relationship Id="rId19" Type="http://schemas.openxmlformats.org/officeDocument/2006/relationships/notesMaster" Target="notesMasters/notesMaster1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新logo_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850" y="109220"/>
            <a:ext cx="1144905" cy="255270"/>
          </a:xfrm>
          <a:prstGeom prst="rect">
            <a:avLst/>
          </a:prstGeom>
        </p:spPr>
      </p:pic>
      <p:sp>
        <p:nvSpPr>
          <p:cNvPr id="10" name="文本框 9"/>
          <p:cNvSpPr txBox="1"/>
          <p:nvPr userDrawn="1"/>
        </p:nvSpPr>
        <p:spPr>
          <a:xfrm>
            <a:off x="10090785" y="109220"/>
            <a:ext cx="1935480" cy="2419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1200">
                <a:solidFill>
                  <a:srgbClr val="FFFFFA">
                    <a:alpha val="50000"/>
                  </a:srgbClr>
                </a:solidFill>
                <a:latin typeface="思源黑体 CN Regular" panose="020B0500000000000000" charset="-122"/>
                <a:ea typeface="思源黑体 CN Regular" panose="020B0500000000000000" charset="-122"/>
              </a:rPr>
              <a:t>股市有风险，投资需谨慎</a:t>
            </a:r>
            <a:endParaRPr lang="zh-CN" altLang="en-US" sz="1200">
              <a:solidFill>
                <a:srgbClr val="FFFFFA">
                  <a:alpha val="50000"/>
                </a:srgbClr>
              </a:solidFill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图片 10" descr="新logo_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3850" y="109220"/>
            <a:ext cx="1144905" cy="255270"/>
          </a:xfrm>
          <a:prstGeom prst="rect">
            <a:avLst/>
          </a:prstGeom>
        </p:spPr>
      </p:pic>
      <p:sp>
        <p:nvSpPr>
          <p:cNvPr id="12" name="文本框 11"/>
          <p:cNvSpPr txBox="1"/>
          <p:nvPr userDrawn="1"/>
        </p:nvSpPr>
        <p:spPr>
          <a:xfrm>
            <a:off x="10090785" y="109220"/>
            <a:ext cx="1935480" cy="2419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1200">
                <a:solidFill>
                  <a:srgbClr val="FFFFFA">
                    <a:alpha val="50000"/>
                  </a:srgbClr>
                </a:solidFill>
                <a:latin typeface="思源黑体 CN Regular" panose="020B0500000000000000" charset="-122"/>
                <a:ea typeface="思源黑体 CN Regular" panose="020B0500000000000000" charset="-122"/>
              </a:rPr>
              <a:t>股市有风险，投资需谨慎</a:t>
            </a:r>
            <a:endParaRPr lang="zh-CN" altLang="en-US" sz="1200">
              <a:solidFill>
                <a:srgbClr val="FFFFFA">
                  <a:alpha val="50000"/>
                </a:srgbClr>
              </a:solidFill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画板 1 拷贝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 descr="新logo_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3850" y="109220"/>
            <a:ext cx="1144905" cy="255270"/>
          </a:xfrm>
          <a:prstGeom prst="rect">
            <a:avLst/>
          </a:prstGeom>
        </p:spPr>
      </p:pic>
      <p:sp>
        <p:nvSpPr>
          <p:cNvPr id="10" name="文本框 9"/>
          <p:cNvSpPr txBox="1"/>
          <p:nvPr userDrawn="1"/>
        </p:nvSpPr>
        <p:spPr>
          <a:xfrm>
            <a:off x="10090785" y="109220"/>
            <a:ext cx="1935480" cy="2419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1200">
                <a:solidFill>
                  <a:srgbClr val="FFFFFA">
                    <a:alpha val="50000"/>
                  </a:srgbClr>
                </a:solidFill>
                <a:latin typeface="思源黑体 CN Regular" panose="020B0500000000000000" charset="-122"/>
                <a:ea typeface="思源黑体 CN Regular" panose="020B0500000000000000" charset="-122"/>
              </a:rPr>
              <a:t>股市有风险，投资需谨慎</a:t>
            </a:r>
            <a:endParaRPr lang="zh-CN" altLang="en-US" sz="1200">
              <a:solidFill>
                <a:srgbClr val="FFFFFA">
                  <a:alpha val="50000"/>
                </a:srgbClr>
              </a:solidFill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画板 1 拷贝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 descr="新logo_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3850" y="109220"/>
            <a:ext cx="1144905" cy="255270"/>
          </a:xfrm>
          <a:prstGeom prst="rect">
            <a:avLst/>
          </a:prstGeom>
        </p:spPr>
      </p:pic>
      <p:sp>
        <p:nvSpPr>
          <p:cNvPr id="10" name="文本框 9"/>
          <p:cNvSpPr txBox="1"/>
          <p:nvPr userDrawn="1"/>
        </p:nvSpPr>
        <p:spPr>
          <a:xfrm>
            <a:off x="10090785" y="109220"/>
            <a:ext cx="1935480" cy="2419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1200">
                <a:solidFill>
                  <a:srgbClr val="FFFFFA">
                    <a:alpha val="50000"/>
                  </a:srgbClr>
                </a:solidFill>
                <a:latin typeface="思源黑体 CN Regular" panose="020B0500000000000000" charset="-122"/>
                <a:ea typeface="思源黑体 CN Regular" panose="020B0500000000000000" charset="-122"/>
              </a:rPr>
              <a:t>股市有风险，投资需谨慎</a:t>
            </a:r>
            <a:endParaRPr lang="zh-CN" altLang="en-US" sz="1200">
              <a:solidFill>
                <a:srgbClr val="FFFFFA">
                  <a:alpha val="50000"/>
                </a:srgbClr>
              </a:solidFill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新logo_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850" y="185420"/>
            <a:ext cx="1144905" cy="255270"/>
          </a:xfrm>
          <a:prstGeom prst="rect">
            <a:avLst/>
          </a:prstGeom>
        </p:spPr>
      </p:pic>
      <p:sp>
        <p:nvSpPr>
          <p:cNvPr id="10" name="文本框 9"/>
          <p:cNvSpPr txBox="1"/>
          <p:nvPr userDrawn="1"/>
        </p:nvSpPr>
        <p:spPr>
          <a:xfrm>
            <a:off x="10090785" y="185420"/>
            <a:ext cx="1935480" cy="2419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1200">
                <a:solidFill>
                  <a:srgbClr val="FFFFFA">
                    <a:alpha val="50000"/>
                  </a:srgbClr>
                </a:solidFill>
                <a:latin typeface="思源黑体 CN Regular" panose="020B0500000000000000" charset="-122"/>
                <a:ea typeface="思源黑体 CN Regular" panose="020B0500000000000000" charset="-122"/>
              </a:rPr>
              <a:t>股市有风险，投资需谨慎</a:t>
            </a:r>
            <a:endParaRPr lang="zh-CN" altLang="en-US" sz="1200">
              <a:solidFill>
                <a:srgbClr val="FFFFFA">
                  <a:alpha val="50000"/>
                </a:srgbClr>
              </a:solidFill>
              <a:latin typeface="思源黑体 CN Regular" panose="020B0500000000000000" charset="-122"/>
              <a:ea typeface="思源黑体 CN Regular" panose="020B0500000000000000" charset="-122"/>
            </a:endParaRPr>
          </a:p>
        </p:txBody>
      </p:sp>
      <p:pic>
        <p:nvPicPr>
          <p:cNvPr id="7" name="图片 6" descr="画板 1 拷贝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 descr="画板 1 拷贝 9"/>
          <p:cNvPicPr>
            <a:picLocks noChangeAspect="1"/>
          </p:cNvPicPr>
          <p:nvPr userDrawn="1"/>
        </p:nvPicPr>
        <p:blipFill>
          <a:blip r:embed="rId3"/>
          <a:srcRect t="90398"/>
          <a:stretch>
            <a:fillRect/>
          </a:stretch>
        </p:blipFill>
        <p:spPr>
          <a:xfrm>
            <a:off x="0" y="5975985"/>
            <a:ext cx="12192000" cy="658495"/>
          </a:xfrm>
          <a:prstGeom prst="rect">
            <a:avLst/>
          </a:prstGeom>
        </p:spPr>
      </p:pic>
      <p:sp>
        <p:nvSpPr>
          <p:cNvPr id="11" name="文本框 10"/>
          <p:cNvSpPr txBox="1"/>
          <p:nvPr userDrawn="1"/>
        </p:nvSpPr>
        <p:spPr>
          <a:xfrm>
            <a:off x="101600" y="6376670"/>
            <a:ext cx="11963400" cy="42989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ctr"/>
            <a:r>
              <a:rPr lang="zh-CN" altLang="en-US" sz="1100" b="0" i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经传多赢资深投顾：何祖光，投顾执业编号</a:t>
            </a:r>
            <a:r>
              <a:rPr lang="en-US" altLang="zh-CN" sz="1100" b="0" i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:A1120625040003</a:t>
            </a:r>
            <a:r>
              <a:rPr lang="zh-CN" altLang="en-US" sz="1100" b="0" i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；基金从业编号</a:t>
            </a:r>
            <a:r>
              <a:rPr lang="en-US" altLang="zh-CN" sz="1100" b="0" i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:A20250618012527</a:t>
            </a:r>
            <a:r>
              <a:rPr lang="zh-CN" altLang="en-US" sz="1100" b="0" i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lang="zh-CN" altLang="en-US" sz="11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基金的过往业绩并不预示其未来表现，</a:t>
            </a:r>
            <a:endParaRPr lang="zh-CN" altLang="en-US" sz="11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indent="0" algn="ctr"/>
            <a:r>
              <a:rPr lang="zh-CN" altLang="en-US" sz="11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基金管理人管理的其他基金的业绩并不构成基金业绩表现的保证。</a:t>
            </a:r>
            <a:r>
              <a:rPr lang="zh-CN" altLang="en-US" sz="1100" b="0" i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观点基于软件数据和理论模型分析，仅供参考，不构成买卖建议，市场有风险，投资需谨慎。</a:t>
            </a:r>
            <a:endParaRPr lang="zh-CN" altLang="en-US" sz="1100" b="0" i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画板 1 拷贝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15.xml"/><Relationship Id="rId13" Type="http://schemas.openxmlformats.org/officeDocument/2006/relationships/tags" Target="../tags/tag14.xml"/><Relationship Id="rId12" Type="http://schemas.openxmlformats.org/officeDocument/2006/relationships/tags" Target="../tags/tag13.xml"/><Relationship Id="rId11" Type="http://schemas.openxmlformats.org/officeDocument/2006/relationships/tags" Target="../tags/tag12.xml"/><Relationship Id="rId10" Type="http://schemas.openxmlformats.org/officeDocument/2006/relationships/tags" Target="../tags/tag1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4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5.xml"/><Relationship Id="rId8" Type="http://schemas.openxmlformats.org/officeDocument/2006/relationships/tags" Target="../tags/tag24.xml"/><Relationship Id="rId7" Type="http://schemas.openxmlformats.org/officeDocument/2006/relationships/tags" Target="../tags/tag23.xml"/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3" Type="http://schemas.openxmlformats.org/officeDocument/2006/relationships/image" Target="../media/image8.png"/><Relationship Id="rId2" Type="http://schemas.openxmlformats.org/officeDocument/2006/relationships/tags" Target="../tags/tag19.xml"/><Relationship Id="rId15" Type="http://schemas.openxmlformats.org/officeDocument/2006/relationships/slideLayout" Target="../slideLayouts/slideLayout3.xml"/><Relationship Id="rId14" Type="http://schemas.openxmlformats.org/officeDocument/2006/relationships/tags" Target="../tags/tag30.xml"/><Relationship Id="rId13" Type="http://schemas.openxmlformats.org/officeDocument/2006/relationships/tags" Target="../tags/tag29.xml"/><Relationship Id="rId12" Type="http://schemas.openxmlformats.org/officeDocument/2006/relationships/tags" Target="../tags/tag28.xml"/><Relationship Id="rId11" Type="http://schemas.openxmlformats.org/officeDocument/2006/relationships/tags" Target="../tags/tag27.xml"/><Relationship Id="rId10" Type="http://schemas.openxmlformats.org/officeDocument/2006/relationships/tags" Target="../tags/tag26.xml"/><Relationship Id="rId1" Type="http://schemas.openxmlformats.org/officeDocument/2006/relationships/tags" Target="../tags/tag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1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32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33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34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36.xml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37.xml"/><Relationship Id="rId1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8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39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40.xml"/><Relationship Id="rId1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41.xml"/><Relationship Id="rId1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42.xml"/><Relationship Id="rId1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707130" y="1610995"/>
            <a:ext cx="8568055" cy="12750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6600" b="1">
                <a:solidFill>
                  <a:srgbClr val="FFFFFB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用组合战胜人性</a:t>
            </a:r>
            <a:endParaRPr lang="zh-CN" altLang="en-US" sz="6600" b="1">
              <a:solidFill>
                <a:srgbClr val="FFFFFB"/>
              </a:solidFill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4" name="组合 13"/>
          <p:cNvGrpSpPr/>
          <p:nvPr>
            <p:custDataLst>
              <p:tags r:id="rId1"/>
            </p:custDataLst>
          </p:nvPr>
        </p:nvGrpSpPr>
        <p:grpSpPr>
          <a:xfrm>
            <a:off x="5040630" y="1659890"/>
            <a:ext cx="5780405" cy="762000"/>
            <a:chOff x="7938" y="2210"/>
            <a:chExt cx="9103" cy="1200"/>
          </a:xfrm>
        </p:grpSpPr>
        <p:pic>
          <p:nvPicPr>
            <p:cNvPr id="15" name="图片 14" descr="组 4 拷贝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7938" y="2210"/>
              <a:ext cx="9103" cy="1200"/>
            </a:xfrm>
            <a:prstGeom prst="rect">
              <a:avLst/>
            </a:prstGeom>
          </p:spPr>
        </p:pic>
        <p:sp>
          <p:nvSpPr>
            <p:cNvPr id="16" name="文本框 15"/>
            <p:cNvSpPr txBox="1"/>
            <p:nvPr>
              <p:custDataLst>
                <p:tags r:id="rId4"/>
              </p:custDataLst>
            </p:nvPr>
          </p:nvSpPr>
          <p:spPr>
            <a:xfrm>
              <a:off x="8070" y="2350"/>
              <a:ext cx="2226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3200">
                  <a:solidFill>
                    <a:srgbClr val="480001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第一章</a:t>
              </a:r>
              <a:endParaRPr lang="zh-CN" altLang="en-US" sz="3200">
                <a:solidFill>
                  <a:srgbClr val="480001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  <p:sp>
          <p:nvSpPr>
            <p:cNvPr id="17" name="文本框 16"/>
            <p:cNvSpPr txBox="1"/>
            <p:nvPr>
              <p:custDataLst>
                <p:tags r:id="rId5"/>
              </p:custDataLst>
            </p:nvPr>
          </p:nvSpPr>
          <p:spPr>
            <a:xfrm>
              <a:off x="10529" y="2328"/>
              <a:ext cx="6512" cy="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3000">
                  <a:solidFill>
                    <a:srgbClr val="FFFFFB"/>
                  </a:solidFill>
                  <a:latin typeface="思源黑体 CN Medium" panose="020B0600000000000000" charset="-122"/>
                  <a:ea typeface="思源黑体 CN Medium" panose="020B0600000000000000" charset="-122"/>
                </a:rPr>
                <a:t>行情解析</a:t>
              </a:r>
              <a:endParaRPr lang="zh-CN" altLang="en-US" sz="3000">
                <a:solidFill>
                  <a:srgbClr val="FFFFFB"/>
                </a:solidFill>
                <a:latin typeface="思源黑体 CN Medium" panose="020B0600000000000000" charset="-122"/>
                <a:ea typeface="思源黑体 CN Medium" panose="020B0600000000000000" charset="-122"/>
              </a:endParaRPr>
            </a:p>
          </p:txBody>
        </p:sp>
      </p:grpSp>
      <p:grpSp>
        <p:nvGrpSpPr>
          <p:cNvPr id="18" name="组合 17"/>
          <p:cNvGrpSpPr/>
          <p:nvPr>
            <p:custDataLst>
              <p:tags r:id="rId6"/>
            </p:custDataLst>
          </p:nvPr>
        </p:nvGrpSpPr>
        <p:grpSpPr>
          <a:xfrm>
            <a:off x="5040630" y="2622550"/>
            <a:ext cx="5780405" cy="762000"/>
            <a:chOff x="7938" y="2210"/>
            <a:chExt cx="9103" cy="1200"/>
          </a:xfrm>
        </p:grpSpPr>
        <p:pic>
          <p:nvPicPr>
            <p:cNvPr id="19" name="图片 18" descr="组 4 拷贝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7938" y="2210"/>
              <a:ext cx="9103" cy="1200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>
              <p:custDataLst>
                <p:tags r:id="rId8"/>
              </p:custDataLst>
            </p:nvPr>
          </p:nvSpPr>
          <p:spPr>
            <a:xfrm>
              <a:off x="8070" y="2350"/>
              <a:ext cx="2226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3200">
                  <a:solidFill>
                    <a:srgbClr val="480001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第二章</a:t>
              </a:r>
              <a:endParaRPr lang="zh-CN" altLang="en-US" sz="3200">
                <a:solidFill>
                  <a:srgbClr val="480001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9"/>
              </p:custDataLst>
            </p:nvPr>
          </p:nvSpPr>
          <p:spPr>
            <a:xfrm>
              <a:off x="10493" y="2436"/>
              <a:ext cx="6512" cy="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3000">
                  <a:solidFill>
                    <a:srgbClr val="FFFFFB"/>
                  </a:solidFill>
                  <a:latin typeface="思源黑体 CN Medium" panose="020B0600000000000000" charset="-122"/>
                  <a:ea typeface="思源黑体 CN Medium" panose="020B0600000000000000" charset="-122"/>
                </a:rPr>
                <a:t>市场风格</a:t>
              </a:r>
              <a:endParaRPr lang="zh-CN" altLang="en-US" sz="3000">
                <a:solidFill>
                  <a:srgbClr val="FFFFFB"/>
                </a:solidFill>
                <a:latin typeface="思源黑体 CN Medium" panose="020B0600000000000000" charset="-122"/>
                <a:ea typeface="思源黑体 CN Medium" panose="020B0600000000000000" charset="-122"/>
              </a:endParaRPr>
            </a:p>
          </p:txBody>
        </p:sp>
      </p:grpSp>
      <p:grpSp>
        <p:nvGrpSpPr>
          <p:cNvPr id="22" name="组合 21"/>
          <p:cNvGrpSpPr/>
          <p:nvPr>
            <p:custDataLst>
              <p:tags r:id="rId10"/>
            </p:custDataLst>
          </p:nvPr>
        </p:nvGrpSpPr>
        <p:grpSpPr>
          <a:xfrm>
            <a:off x="5040630" y="3610610"/>
            <a:ext cx="5780405" cy="762000"/>
            <a:chOff x="7938" y="2210"/>
            <a:chExt cx="9103" cy="1200"/>
          </a:xfrm>
        </p:grpSpPr>
        <p:pic>
          <p:nvPicPr>
            <p:cNvPr id="23" name="图片 22" descr="组 4 拷贝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7938" y="2210"/>
              <a:ext cx="9103" cy="1200"/>
            </a:xfrm>
            <a:prstGeom prst="rect">
              <a:avLst/>
            </a:prstGeom>
          </p:spPr>
        </p:pic>
        <p:sp>
          <p:nvSpPr>
            <p:cNvPr id="24" name="文本框 23"/>
            <p:cNvSpPr txBox="1"/>
            <p:nvPr>
              <p:custDataLst>
                <p:tags r:id="rId12"/>
              </p:custDataLst>
            </p:nvPr>
          </p:nvSpPr>
          <p:spPr>
            <a:xfrm>
              <a:off x="8070" y="2350"/>
              <a:ext cx="2226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3200">
                  <a:solidFill>
                    <a:srgbClr val="480001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第三章</a:t>
              </a:r>
              <a:endParaRPr lang="zh-CN" altLang="en-US" sz="3200">
                <a:solidFill>
                  <a:srgbClr val="480001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  <p:sp>
          <p:nvSpPr>
            <p:cNvPr id="25" name="文本框 24"/>
            <p:cNvSpPr txBox="1"/>
            <p:nvPr>
              <p:custDataLst>
                <p:tags r:id="rId13"/>
              </p:custDataLst>
            </p:nvPr>
          </p:nvSpPr>
          <p:spPr>
            <a:xfrm>
              <a:off x="10529" y="2400"/>
              <a:ext cx="6512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rgbClr val="FFFFFB"/>
                  </a:solidFill>
                  <a:latin typeface="思源黑体 CN Medium" panose="020B0600000000000000" charset="-122"/>
                  <a:ea typeface="思源黑体 CN Medium" panose="020B0600000000000000" charset="-122"/>
                </a:rPr>
                <a:t>为何你买的基金不赚钱</a:t>
              </a:r>
              <a:endParaRPr lang="zh-CN" altLang="en-US" sz="2800">
                <a:solidFill>
                  <a:srgbClr val="FFFFFB"/>
                </a:solidFill>
                <a:latin typeface="思源黑体 CN Medium" panose="020B0600000000000000" charset="-122"/>
                <a:ea typeface="思源黑体 CN Medium" panose="020B0600000000000000" charset="-122"/>
              </a:endParaRPr>
            </a:p>
          </p:txBody>
        </p:sp>
      </p:grpSp>
    </p:spTree>
    <p:custDataLst>
      <p:tags r:id="rId1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" name="文本框 15"/>
          <p:cNvSpPr txBox="1"/>
          <p:nvPr/>
        </p:nvSpPr>
        <p:spPr>
          <a:xfrm>
            <a:off x="1681480" y="2156460"/>
            <a:ext cx="236728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</a:rPr>
              <a:t>PART 01</a:t>
            </a:r>
            <a:endParaRPr lang="en-US" altLang="zh-CN" sz="400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852930" y="3049270"/>
            <a:ext cx="85013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6000">
                <a:solidFill>
                  <a:srgbClr val="F5560A"/>
                </a:solidFill>
                <a:latin typeface="思源黑体 CN Heavy" panose="020B0A00000000000000" charset="-122"/>
                <a:ea typeface="思源黑体 CN Heavy" panose="020B0A00000000000000" charset="-122"/>
              </a:rPr>
              <a:t>行情解析</a:t>
            </a:r>
            <a:endParaRPr lang="zh-CN" altLang="en-US" sz="6000">
              <a:solidFill>
                <a:srgbClr val="F5560A"/>
              </a:solidFill>
              <a:latin typeface="思源黑体 CN Heavy" panose="020B0A00000000000000" charset="-122"/>
              <a:ea typeface="思源黑体 CN Heavy" panose="020B0A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" name="文本框 16"/>
          <p:cNvSpPr txBox="1"/>
          <p:nvPr/>
        </p:nvSpPr>
        <p:spPr>
          <a:xfrm>
            <a:off x="1870710" y="28575"/>
            <a:ext cx="8150225" cy="4527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800" b="1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本周市场回顾</a:t>
            </a:r>
            <a:endParaRPr lang="zh-CN" altLang="en-US" sz="2800" b="1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641725" y="4653280"/>
            <a:ext cx="6150610" cy="147955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主要宽基指数普遍下跌，多数估值分位偏高，用时间来消化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关键因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国内：三季报、宏观政策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海外：油价、法债、美债收益率、加息预期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105" y="548005"/>
            <a:ext cx="6467475" cy="40386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5295" y="548005"/>
            <a:ext cx="5237480" cy="398970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" name="文本框 16"/>
          <p:cNvSpPr txBox="1"/>
          <p:nvPr/>
        </p:nvSpPr>
        <p:spPr>
          <a:xfrm>
            <a:off x="1870710" y="0"/>
            <a:ext cx="8150225" cy="4527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sz="2800" b="1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消息面</a:t>
            </a:r>
            <a:endParaRPr lang="zh-CN" sz="2800" b="1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7210" y="584200"/>
            <a:ext cx="6455410" cy="420243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811895" y="5108575"/>
            <a:ext cx="1846580" cy="4248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短期情绪扰动</a:t>
            </a:r>
            <a:endParaRPr 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636395" y="5108575"/>
            <a:ext cx="1846580" cy="4248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会议提振信心</a:t>
            </a:r>
            <a:endParaRPr 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230" y="584200"/>
            <a:ext cx="5092700" cy="420243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" name="文本框 16"/>
          <p:cNvSpPr txBox="1"/>
          <p:nvPr/>
        </p:nvSpPr>
        <p:spPr>
          <a:xfrm>
            <a:off x="1870710" y="28575"/>
            <a:ext cx="8150225" cy="4527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800" b="1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反弹力度温和</a:t>
            </a:r>
            <a:endParaRPr lang="zh-CN" altLang="en-US" sz="2800" b="1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652905" y="5736590"/>
            <a:ext cx="9895205" cy="4248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座谈会提振信心，平均股价死叉多天后存金叉反弹预期，但超跌不明显，反弹力度预计更温和</a:t>
            </a:r>
            <a:endParaRPr 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000" y="481330"/>
            <a:ext cx="3716655" cy="497332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8970" y="831850"/>
            <a:ext cx="7606030" cy="427228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" name="文本框 15"/>
          <p:cNvSpPr txBox="1"/>
          <p:nvPr/>
        </p:nvSpPr>
        <p:spPr>
          <a:xfrm>
            <a:off x="1681480" y="2156460"/>
            <a:ext cx="236728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</a:rPr>
              <a:t>PART 02</a:t>
            </a:r>
            <a:endParaRPr lang="en-US" altLang="zh-CN" sz="400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852930" y="3049270"/>
            <a:ext cx="8501380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5000">
                <a:solidFill>
                  <a:srgbClr val="F5560A"/>
                </a:solidFill>
                <a:latin typeface="思源黑体 CN Heavy" panose="020B0A00000000000000" charset="-122"/>
                <a:ea typeface="思源黑体 CN Heavy" panose="020B0A00000000000000" charset="-122"/>
              </a:rPr>
              <a:t>市场风格</a:t>
            </a:r>
            <a:endParaRPr lang="zh-CN" altLang="en-US" sz="5000">
              <a:solidFill>
                <a:srgbClr val="F5560A"/>
              </a:solidFill>
              <a:latin typeface="思源黑体 CN Heavy" panose="020B0A00000000000000" charset="-122"/>
              <a:ea typeface="思源黑体 CN Heavy" panose="020B0A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" name="文本框 16"/>
          <p:cNvSpPr txBox="1"/>
          <p:nvPr/>
        </p:nvSpPr>
        <p:spPr>
          <a:xfrm>
            <a:off x="1870710" y="28575"/>
            <a:ext cx="8150225" cy="4527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800" b="1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小波段轮动结构</a:t>
            </a:r>
            <a:endParaRPr lang="zh-CN" altLang="en-US" sz="2800" b="1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348865" y="2803525"/>
            <a:ext cx="162687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000" b="1">
                <a:solidFill>
                  <a:schemeClr val="bg1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“</a:t>
            </a:r>
            <a:r>
              <a:rPr lang="zh-CN" altLang="en-US" sz="2000" b="1">
                <a:solidFill>
                  <a:schemeClr val="bg1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医药女神</a:t>
            </a:r>
            <a:r>
              <a:rPr lang="en-US" altLang="zh-CN" sz="2000" b="1">
                <a:solidFill>
                  <a:schemeClr val="bg1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”</a:t>
            </a:r>
            <a:endParaRPr lang="zh-CN" altLang="en-US" sz="2000" b="1">
              <a:solidFill>
                <a:schemeClr val="bg1"/>
              </a:solidFill>
              <a:latin typeface="方正公文黑体" panose="02000500000000000000" charset="-122"/>
              <a:ea typeface="方正公文黑体" panose="02000500000000000000" charset="-122"/>
              <a:cs typeface="方正公文黑体" panose="02000500000000000000" charset="-122"/>
            </a:endParaRPr>
          </a:p>
          <a:p>
            <a:pPr algn="ctr"/>
            <a:r>
              <a:rPr lang="zh-CN" altLang="en-US" sz="2000" b="1">
                <a:solidFill>
                  <a:schemeClr val="bg1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兰</a:t>
            </a:r>
            <a:endParaRPr lang="zh-CN" altLang="en-US" sz="2000" b="1">
              <a:solidFill>
                <a:schemeClr val="bg1"/>
              </a:solidFill>
              <a:latin typeface="方正公文黑体" panose="02000500000000000000" charset="-122"/>
              <a:ea typeface="方正公文黑体" panose="02000500000000000000" charset="-122"/>
              <a:cs typeface="方正公文黑体" panose="02000500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971675" y="4831715"/>
            <a:ext cx="8790305" cy="1440815"/>
          </a:xfrm>
          <a:prstGeom prst="rect">
            <a:avLst/>
          </a:prstGeom>
        </p:spPr>
        <p:txBody>
          <a:bodyPr wrap="square">
            <a:noAutofit/>
          </a:bodyPr>
          <a:p>
            <a:pPr marL="0" algn="l">
              <a:lnSpc>
                <a:spcPct val="100000"/>
              </a:lnSpc>
              <a:buClrTx/>
              <a:buSzTx/>
              <a:buNone/>
            </a:pPr>
            <a:r>
              <a:rPr lang="zh-CN" altLang="en-US" sz="1800" b="0" i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红利及超跌板块强，成长风格依旧弱势。</a:t>
            </a:r>
            <a:endParaRPr lang="zh-CN" altLang="en-US" sz="1800" b="0" i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algn="l">
              <a:lnSpc>
                <a:spcPct val="100000"/>
              </a:lnSpc>
              <a:buClrTx/>
              <a:buSzTx/>
              <a:buNone/>
            </a:pPr>
            <a:r>
              <a:rPr lang="en-US" altLang="zh-CN" sz="1800" b="0" i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lang="zh-CN" altLang="en-US" sz="1800" b="0" i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短期</a:t>
            </a:r>
            <a:r>
              <a:rPr lang="en-US" altLang="zh-CN" sz="1800" b="0" i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AI</a:t>
            </a:r>
            <a:r>
              <a:rPr lang="zh-CN" altLang="en-US" sz="1800" b="0" i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链仍偏逆风，缺乏进攻属性强的资金，</a:t>
            </a:r>
            <a:r>
              <a:rPr lang="en-US" altLang="zh-CN" sz="1800" b="0" i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AI</a:t>
            </a:r>
            <a:r>
              <a:rPr lang="zh-CN" altLang="en-US" sz="1800" b="0" i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产业分化明显增加，筹码结构较优的</a:t>
            </a:r>
            <a:r>
              <a:rPr lang="en-US" altLang="zh-CN" sz="1800" b="0" i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AI</a:t>
            </a:r>
            <a:r>
              <a:rPr lang="zh-CN" altLang="en-US" sz="1800" b="0" i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应用、生物医药等“泛科技”表现可能要好于硬科技。</a:t>
            </a:r>
            <a:endParaRPr lang="zh-CN" altLang="en-US" sz="1800" b="0" i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algn="l">
              <a:lnSpc>
                <a:spcPct val="100000"/>
              </a:lnSpc>
              <a:buClrTx/>
              <a:buSzTx/>
              <a:buNone/>
            </a:pPr>
            <a:r>
              <a:rPr lang="en-US" altLang="zh-CN" sz="1800" b="0" i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lang="zh-CN" altLang="en-US" sz="1800" b="0" i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顺周期风格可能占优：随着增量政策落地、宏观经济边际回暖预期增加，</a:t>
            </a:r>
            <a:r>
              <a:rPr lang="en-US" altLang="zh-CN" sz="1800" b="0" i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lang="zh-CN" altLang="en-US" sz="1800" b="0" i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型分化态势或短暂收敛，有利于市场顺周期风格。</a:t>
            </a:r>
            <a:endParaRPr lang="zh-CN" altLang="en-US" sz="1800" b="0" i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675" y="535940"/>
            <a:ext cx="11677650" cy="429577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" name="文本框 16"/>
          <p:cNvSpPr txBox="1"/>
          <p:nvPr/>
        </p:nvSpPr>
        <p:spPr>
          <a:xfrm>
            <a:off x="1870710" y="28575"/>
            <a:ext cx="8150225" cy="4527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800" b="1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红利：等待性价比位置</a:t>
            </a:r>
            <a:endParaRPr lang="zh-CN" altLang="en-US" sz="2800" b="1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348865" y="2803525"/>
            <a:ext cx="162687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000" b="1">
                <a:solidFill>
                  <a:schemeClr val="bg1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“</a:t>
            </a:r>
            <a:r>
              <a:rPr lang="zh-CN" altLang="en-US" sz="2000" b="1">
                <a:solidFill>
                  <a:schemeClr val="bg1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医药女神</a:t>
            </a:r>
            <a:r>
              <a:rPr lang="en-US" altLang="zh-CN" sz="2000" b="1">
                <a:solidFill>
                  <a:schemeClr val="bg1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”</a:t>
            </a:r>
            <a:endParaRPr lang="zh-CN" altLang="en-US" sz="2000" b="1">
              <a:solidFill>
                <a:schemeClr val="bg1"/>
              </a:solidFill>
              <a:latin typeface="方正公文黑体" panose="02000500000000000000" charset="-122"/>
              <a:ea typeface="方正公文黑体" panose="02000500000000000000" charset="-122"/>
              <a:cs typeface="方正公文黑体" panose="02000500000000000000" charset="-122"/>
            </a:endParaRPr>
          </a:p>
          <a:p>
            <a:pPr algn="ctr"/>
            <a:r>
              <a:rPr lang="zh-CN" altLang="en-US" sz="2000" b="1">
                <a:solidFill>
                  <a:schemeClr val="bg1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兰</a:t>
            </a:r>
            <a:endParaRPr lang="zh-CN" altLang="en-US" sz="2000" b="1">
              <a:solidFill>
                <a:schemeClr val="bg1"/>
              </a:solidFill>
              <a:latin typeface="方正公文黑体" panose="02000500000000000000" charset="-122"/>
              <a:ea typeface="方正公文黑体" panose="02000500000000000000" charset="-122"/>
              <a:cs typeface="方正公文黑体" panose="02000500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95655" y="5407660"/>
            <a:ext cx="10970895" cy="607060"/>
          </a:xfrm>
          <a:prstGeom prst="rect">
            <a:avLst/>
          </a:prstGeom>
        </p:spPr>
        <p:txBody>
          <a:bodyPr wrap="square">
            <a:noAutofit/>
          </a:bodyPr>
          <a:p>
            <a:pPr marL="0" algn="l">
              <a:lnSpc>
                <a:spcPct val="100000"/>
              </a:lnSpc>
              <a:buClrTx/>
              <a:buSzTx/>
              <a:buNone/>
            </a:pPr>
            <a:r>
              <a:rPr lang="zh-CN" altLang="en-US" sz="1800" b="0" i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当前市场风险偏好处在相对低位，下行空间在国内政策托底下相对有限，但上行空间受限于增长预期和风险评价等因素。若风偏维持低位震荡，风险度居中的</a:t>
            </a:r>
            <a:r>
              <a:rPr lang="en-US" altLang="zh-CN" sz="1800" b="0" i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lang="zh-CN" altLang="en-US" sz="1800" b="0" i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股红利类指数相对较优</a:t>
            </a:r>
            <a:r>
              <a:rPr lang="zh-CN" altLang="en-US" sz="1800" b="0" i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800" b="0" i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58900" y="499110"/>
            <a:ext cx="10029825" cy="466852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" name="文本框 15"/>
          <p:cNvSpPr txBox="1"/>
          <p:nvPr/>
        </p:nvSpPr>
        <p:spPr>
          <a:xfrm>
            <a:off x="1681480" y="2156460"/>
            <a:ext cx="236728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</a:rPr>
              <a:t>PART 03</a:t>
            </a:r>
            <a:endParaRPr lang="en-US" altLang="zh-CN" sz="400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852930" y="3049270"/>
            <a:ext cx="85013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6000">
                <a:solidFill>
                  <a:srgbClr val="F5560A"/>
                </a:solidFill>
                <a:latin typeface="思源黑体 CN Heavy" panose="020B0A00000000000000" charset="-122"/>
                <a:ea typeface="思源黑体 CN Heavy" panose="020B0A00000000000000" charset="-122"/>
              </a:rPr>
              <a:t>为何你买的基金不赚钱</a:t>
            </a:r>
            <a:endParaRPr lang="zh-CN" altLang="en-US" sz="6000">
              <a:solidFill>
                <a:srgbClr val="F5560A"/>
              </a:solidFill>
              <a:latin typeface="思源黑体 CN Heavy" panose="020B0A00000000000000" charset="-122"/>
              <a:ea typeface="思源黑体 CN Heavy" panose="020B0A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" name="文本框 16"/>
          <p:cNvSpPr txBox="1"/>
          <p:nvPr/>
        </p:nvSpPr>
        <p:spPr>
          <a:xfrm>
            <a:off x="1870710" y="28575"/>
            <a:ext cx="8150225" cy="4527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800" b="1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用组合战胜人性</a:t>
            </a:r>
            <a:endParaRPr lang="zh-CN" altLang="en-US" sz="2800" b="1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348865" y="2803525"/>
            <a:ext cx="162687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000" b="1">
                <a:solidFill>
                  <a:schemeClr val="bg1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“</a:t>
            </a:r>
            <a:r>
              <a:rPr lang="zh-CN" altLang="en-US" sz="2000" b="1">
                <a:solidFill>
                  <a:schemeClr val="bg1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医药女神</a:t>
            </a:r>
            <a:r>
              <a:rPr lang="en-US" altLang="zh-CN" sz="2000" b="1">
                <a:solidFill>
                  <a:schemeClr val="bg1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”</a:t>
            </a:r>
            <a:endParaRPr lang="zh-CN" altLang="en-US" sz="2000" b="1">
              <a:solidFill>
                <a:schemeClr val="bg1"/>
              </a:solidFill>
              <a:latin typeface="方正公文黑体" panose="02000500000000000000" charset="-122"/>
              <a:ea typeface="方正公文黑体" panose="02000500000000000000" charset="-122"/>
              <a:cs typeface="方正公文黑体" panose="02000500000000000000" charset="-122"/>
            </a:endParaRPr>
          </a:p>
          <a:p>
            <a:pPr algn="ctr"/>
            <a:r>
              <a:rPr lang="zh-CN" altLang="en-US" sz="2000" b="1">
                <a:solidFill>
                  <a:schemeClr val="bg1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兰</a:t>
            </a:r>
            <a:endParaRPr lang="zh-CN" altLang="en-US" sz="2000" b="1">
              <a:solidFill>
                <a:schemeClr val="bg1"/>
              </a:solidFill>
              <a:latin typeface="方正公文黑体" panose="02000500000000000000" charset="-122"/>
              <a:ea typeface="方正公文黑体" panose="02000500000000000000" charset="-122"/>
              <a:cs typeface="方正公文黑体" panose="020005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715" y="545465"/>
            <a:ext cx="4602480" cy="577088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165" y="545465"/>
            <a:ext cx="6667500" cy="428053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084445" y="4908550"/>
            <a:ext cx="6938645" cy="1289685"/>
          </a:xfrm>
          <a:prstGeom prst="rect">
            <a:avLst/>
          </a:prstGeom>
        </p:spPr>
        <p:txBody>
          <a:bodyPr wrap="square">
            <a:noAutofit/>
          </a:bodyPr>
          <a:p>
            <a:pPr marL="0" algn="l">
              <a:lnSpc>
                <a:spcPct val="100000"/>
              </a:lnSpc>
              <a:buClrTx/>
              <a:buSzTx/>
              <a:buNone/>
            </a:pPr>
            <a:r>
              <a:rPr lang="en-US" altLang="zh-CN" sz="1600" b="0" i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lang="zh-CN" altLang="en-US" sz="1600" b="0" i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布林森（全球资产配置之父）："从长远看，大约 90% 的投资收益来自成功的资产配置。"</a:t>
            </a:r>
            <a:endParaRPr lang="zh-CN" altLang="en-US" sz="1600" b="0" i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algn="l">
              <a:lnSpc>
                <a:spcPct val="100000"/>
              </a:lnSpc>
              <a:buClrTx/>
              <a:buSzTx/>
              <a:buNone/>
            </a:pPr>
            <a:r>
              <a:rPr lang="en-US" altLang="zh-CN" sz="1600" b="0" i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lang="zh-CN" altLang="en-US" sz="1600" b="0" i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马科维茨（诺贝尔经济学奖得主）："分散化是投资中唯一的免费午餐。"</a:t>
            </a:r>
            <a:endParaRPr lang="zh-CN" altLang="en-US" sz="1600" b="0" i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algn="l">
              <a:lnSpc>
                <a:spcPct val="100000"/>
              </a:lnSpc>
              <a:buClrTx/>
              <a:buSzTx/>
              <a:buNone/>
            </a:pPr>
            <a:endParaRPr lang="en-US" altLang="zh-CN" sz="1600" b="0" i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algn="l">
              <a:lnSpc>
                <a:spcPct val="100000"/>
              </a:lnSpc>
              <a:buClrTx/>
              <a:buSzTx/>
              <a:buNone/>
            </a:pPr>
            <a:r>
              <a:rPr lang="en-US" altLang="zh-CN" sz="1600" b="0" i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---</a:t>
            </a:r>
            <a:r>
              <a:rPr lang="zh-CN" altLang="en-US" sz="1600" b="0" i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组合不会让你赚得最多，但会让你在最难熬的那一年，少亏一半。</a:t>
            </a:r>
            <a:endParaRPr lang="zh-CN" altLang="en-US" sz="1600" b="0" i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" name="文本框 16"/>
          <p:cNvSpPr txBox="1"/>
          <p:nvPr/>
        </p:nvSpPr>
        <p:spPr>
          <a:xfrm>
            <a:off x="1870710" y="28575"/>
            <a:ext cx="8150225" cy="4527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800" b="1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组合配置思路</a:t>
            </a:r>
            <a:endParaRPr lang="zh-CN" altLang="en-US" sz="2800" b="1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348865" y="2803525"/>
            <a:ext cx="162687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000" b="1">
                <a:solidFill>
                  <a:schemeClr val="bg1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“</a:t>
            </a:r>
            <a:r>
              <a:rPr lang="zh-CN" altLang="en-US" sz="2000" b="1">
                <a:solidFill>
                  <a:schemeClr val="bg1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医药女神</a:t>
            </a:r>
            <a:r>
              <a:rPr lang="en-US" altLang="zh-CN" sz="2000" b="1">
                <a:solidFill>
                  <a:schemeClr val="bg1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”</a:t>
            </a:r>
            <a:endParaRPr lang="zh-CN" altLang="en-US" sz="2000" b="1">
              <a:solidFill>
                <a:schemeClr val="bg1"/>
              </a:solidFill>
              <a:latin typeface="方正公文黑体" panose="02000500000000000000" charset="-122"/>
              <a:ea typeface="方正公文黑体" panose="02000500000000000000" charset="-122"/>
              <a:cs typeface="方正公文黑体" panose="02000500000000000000" charset="-122"/>
            </a:endParaRPr>
          </a:p>
          <a:p>
            <a:pPr algn="ctr"/>
            <a:r>
              <a:rPr lang="zh-CN" altLang="en-US" sz="2000" b="1">
                <a:solidFill>
                  <a:schemeClr val="bg1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兰</a:t>
            </a:r>
            <a:endParaRPr lang="zh-CN" altLang="en-US" sz="2000" b="1">
              <a:solidFill>
                <a:schemeClr val="bg1"/>
              </a:solidFill>
              <a:latin typeface="方正公文黑体" panose="02000500000000000000" charset="-122"/>
              <a:ea typeface="方正公文黑体" panose="02000500000000000000" charset="-122"/>
              <a:cs typeface="方正公文黑体" panose="020005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5990" y="481330"/>
            <a:ext cx="10513695" cy="591439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2266950" y="2942590"/>
            <a:ext cx="2052955" cy="2216150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n w="38100"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720975" y="5213350"/>
            <a:ext cx="13938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当前适配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" name="文本框 16"/>
          <p:cNvSpPr txBox="1"/>
          <p:nvPr/>
        </p:nvSpPr>
        <p:spPr>
          <a:xfrm>
            <a:off x="1870710" y="28575"/>
            <a:ext cx="8150225" cy="4527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800" b="1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组合再平衡</a:t>
            </a:r>
            <a:endParaRPr lang="zh-CN" altLang="en-US" sz="2800" b="1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348865" y="2803525"/>
            <a:ext cx="162687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000" b="1">
                <a:solidFill>
                  <a:schemeClr val="bg1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“</a:t>
            </a:r>
            <a:r>
              <a:rPr lang="zh-CN" altLang="en-US" sz="2000" b="1">
                <a:solidFill>
                  <a:schemeClr val="bg1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医药女神</a:t>
            </a:r>
            <a:r>
              <a:rPr lang="en-US" altLang="zh-CN" sz="2000" b="1">
                <a:solidFill>
                  <a:schemeClr val="bg1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”</a:t>
            </a:r>
            <a:endParaRPr lang="zh-CN" altLang="en-US" sz="2000" b="1">
              <a:solidFill>
                <a:schemeClr val="bg1"/>
              </a:solidFill>
              <a:latin typeface="方正公文黑体" panose="02000500000000000000" charset="-122"/>
              <a:ea typeface="方正公文黑体" panose="02000500000000000000" charset="-122"/>
              <a:cs typeface="方正公文黑体" panose="02000500000000000000" charset="-122"/>
            </a:endParaRPr>
          </a:p>
          <a:p>
            <a:pPr algn="ctr"/>
            <a:r>
              <a:rPr lang="zh-CN" altLang="en-US" sz="2000" b="1">
                <a:solidFill>
                  <a:schemeClr val="bg1"/>
                </a:solidFill>
                <a:latin typeface="方正公文黑体" panose="02000500000000000000" charset="-122"/>
                <a:ea typeface="方正公文黑体" panose="02000500000000000000" charset="-122"/>
                <a:cs typeface="方正公文黑体" panose="02000500000000000000" charset="-122"/>
              </a:rPr>
              <a:t>兰</a:t>
            </a:r>
            <a:endParaRPr lang="zh-CN" altLang="en-US" sz="2000" b="1">
              <a:solidFill>
                <a:schemeClr val="bg1"/>
              </a:solidFill>
              <a:latin typeface="方正公文黑体" panose="02000500000000000000" charset="-122"/>
              <a:ea typeface="方正公文黑体" panose="02000500000000000000" charset="-122"/>
              <a:cs typeface="方正公文黑体" panose="02000500000000000000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6195" y="561975"/>
            <a:ext cx="9808845" cy="449897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886710" y="5280660"/>
            <a:ext cx="7383780" cy="527050"/>
          </a:xfrm>
          <a:prstGeom prst="rect">
            <a:avLst/>
          </a:prstGeom>
        </p:spPr>
        <p:txBody>
          <a:bodyPr wrap="square">
            <a:noAutofit/>
          </a:bodyPr>
          <a:p>
            <a:pPr marL="0" algn="l">
              <a:lnSpc>
                <a:spcPct val="100000"/>
              </a:lnSpc>
              <a:buClrTx/>
              <a:buSzTx/>
              <a:buNone/>
            </a:pPr>
            <a:r>
              <a:rPr lang="zh-CN" altLang="en-US" sz="1600" b="0" i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如果你</a:t>
            </a:r>
            <a:r>
              <a:rPr lang="en-US" altLang="zh-CN" sz="1600" b="0" i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  <a:r>
              <a:rPr lang="zh-CN" altLang="en-US" sz="1600" b="0" i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月初做过一次再平衡，和一直不动相比，现在账户会有什么不同？</a:t>
            </a:r>
            <a:endParaRPr lang="zh-CN" altLang="en-US" sz="1600" b="0" i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" name="文本框 16"/>
          <p:cNvSpPr txBox="1"/>
          <p:nvPr/>
        </p:nvSpPr>
        <p:spPr>
          <a:xfrm>
            <a:off x="1870710" y="2540"/>
            <a:ext cx="8150225" cy="4527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sz="2800" b="1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</a:rPr>
              <a:t>做好股债平衡！</a:t>
            </a:r>
            <a:endParaRPr lang="zh-CN" sz="2800" b="1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8.xml><?xml version="1.0" encoding="utf-8"?>
<p:tagLst xmlns:p="http://schemas.openxmlformats.org/presentationml/2006/main">
  <p:tag name="KSO_WM_DIAGRAM_VIRTUALLY_FRAME" val="{&quot;height&quot;:293.4,&quot;left&quot;:396.9,&quot;top&quot;:100.6,&quot;width&quot;:455.15}"/>
</p:tagLst>
</file>

<file path=ppt/tags/tag19.xml><?xml version="1.0" encoding="utf-8"?>
<p:tagLst xmlns:p="http://schemas.openxmlformats.org/presentationml/2006/main">
  <p:tag name="KSO_WM_DIAGRAM_VIRTUALLY_FRAME" val="{&quot;height&quot;:293.4,&quot;left&quot;:396.9,&quot;top&quot;:100.6,&quot;width&quot;:455.15}"/>
</p:tagLst>
</file>

<file path=ppt/tags/tag20.xml><?xml version="1.0" encoding="utf-8"?>
<p:tagLst xmlns:p="http://schemas.openxmlformats.org/presentationml/2006/main">
  <p:tag name="KSO_WM_DIAGRAM_VIRTUALLY_FRAME" val="{&quot;height&quot;:293.4,&quot;left&quot;:396.9,&quot;top&quot;:100.6,&quot;width&quot;:455.15}"/>
</p:tagLst>
</file>

<file path=ppt/tags/tag21.xml><?xml version="1.0" encoding="utf-8"?>
<p:tagLst xmlns:p="http://schemas.openxmlformats.org/presentationml/2006/main">
  <p:tag name="KSO_WM_DIAGRAM_VIRTUALLY_FRAME" val="{&quot;height&quot;:293.4,&quot;left&quot;:396.9,&quot;top&quot;:100.6,&quot;width&quot;:455.15}"/>
</p:tagLst>
</file>

<file path=ppt/tags/tag22.xml><?xml version="1.0" encoding="utf-8"?>
<p:tagLst xmlns:p="http://schemas.openxmlformats.org/presentationml/2006/main">
  <p:tag name="KSO_WM_DIAGRAM_VIRTUALLY_FRAME" val="{&quot;height&quot;:293.4,&quot;left&quot;:396.9,&quot;top&quot;:100.6,&quot;width&quot;:455.15}"/>
</p:tagLst>
</file>

<file path=ppt/tags/tag23.xml><?xml version="1.0" encoding="utf-8"?>
<p:tagLst xmlns:p="http://schemas.openxmlformats.org/presentationml/2006/main">
  <p:tag name="KSO_WM_DIAGRAM_VIRTUALLY_FRAME" val="{&quot;height&quot;:293.4,&quot;left&quot;:396.9,&quot;top&quot;:100.6,&quot;width&quot;:455.15}"/>
</p:tagLst>
</file>

<file path=ppt/tags/tag24.xml><?xml version="1.0" encoding="utf-8"?>
<p:tagLst xmlns:p="http://schemas.openxmlformats.org/presentationml/2006/main">
  <p:tag name="KSO_WM_DIAGRAM_VIRTUALLY_FRAME" val="{&quot;height&quot;:293.4,&quot;left&quot;:396.9,&quot;top&quot;:100.6,&quot;width&quot;:455.15}"/>
</p:tagLst>
</file>

<file path=ppt/tags/tag25.xml><?xml version="1.0" encoding="utf-8"?>
<p:tagLst xmlns:p="http://schemas.openxmlformats.org/presentationml/2006/main">
  <p:tag name="KSO_WM_DIAGRAM_VIRTUALLY_FRAME" val="{&quot;height&quot;:293.4,&quot;left&quot;:396.9,&quot;top&quot;:100.6,&quot;width&quot;:455.15}"/>
</p:tagLst>
</file>

<file path=ppt/tags/tag26.xml><?xml version="1.0" encoding="utf-8"?>
<p:tagLst xmlns:p="http://schemas.openxmlformats.org/presentationml/2006/main">
  <p:tag name="KSO_WM_DIAGRAM_VIRTUALLY_FRAME" val="{&quot;height&quot;:293.4,&quot;left&quot;:396.9,&quot;top&quot;:100.6,&quot;width&quot;:455.15}"/>
</p:tagLst>
</file>

<file path=ppt/tags/tag27.xml><?xml version="1.0" encoding="utf-8"?>
<p:tagLst xmlns:p="http://schemas.openxmlformats.org/presentationml/2006/main">
  <p:tag name="KSO_WM_DIAGRAM_VIRTUALLY_FRAME" val="{&quot;height&quot;:293.4,&quot;left&quot;:396.9,&quot;top&quot;:100.6,&quot;width&quot;:455.15}"/>
</p:tagLst>
</file>

<file path=ppt/tags/tag28.xml><?xml version="1.0" encoding="utf-8"?>
<p:tagLst xmlns:p="http://schemas.openxmlformats.org/presentationml/2006/main">
  <p:tag name="KSO_WM_DIAGRAM_VIRTUALLY_FRAME" val="{&quot;height&quot;:293.4,&quot;left&quot;:396.9,&quot;top&quot;:100.6,&quot;width&quot;:455.15}"/>
</p:tagLst>
</file>

<file path=ppt/tags/tag29.xml><?xml version="1.0" encoding="utf-8"?>
<p:tagLst xmlns:p="http://schemas.openxmlformats.org/presentationml/2006/main">
  <p:tag name="KSO_WM_DIAGRAM_VIRTUALLY_FRAME" val="{&quot;height&quot;:293.4,&quot;left&quot;:396.9,&quot;top&quot;:100.6,&quot;width&quot;:455.15}"/>
</p:tagLst>
</file>

<file path=ppt/tags/tag3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3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3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3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3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3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3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3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3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4.xml><?xml version="1.0" encoding="utf-8"?>
<p:tagLst xmlns:p="http://schemas.openxmlformats.org/presentationml/2006/main">
  <p:tag name="commondata" val="eyJoZGlkIjoiNTFmYTliYTIyYWM1N2UzNDc1MDg1MjNkMDFmYjQxZWYifQ=="/>
  <p:tag name="resource_record_key" val="{&quot;10&quot;:[3644795,50062590],&quot;12&quot;:[25004480],&quot;65&quot;:[20205081]}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649</Words>
  <Application>WPS 演示</Application>
  <PresentationFormat>宽屏</PresentationFormat>
  <Paragraphs>86</Paragraphs>
  <Slides>16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32" baseType="lpstr">
      <vt:lpstr>Arial</vt:lpstr>
      <vt:lpstr>宋体</vt:lpstr>
      <vt:lpstr>Wingdings</vt:lpstr>
      <vt:lpstr>Wingdings</vt:lpstr>
      <vt:lpstr>思源黑体 CN Regular</vt:lpstr>
      <vt:lpstr>微软雅黑</vt:lpstr>
      <vt:lpstr>思源黑体 CN Medium</vt:lpstr>
      <vt:lpstr>黑体</vt:lpstr>
      <vt:lpstr>思源黑体 CN Bold</vt:lpstr>
      <vt:lpstr>思源黑体 CN Heavy</vt:lpstr>
      <vt:lpstr>方正公文黑体</vt:lpstr>
      <vt:lpstr>Arial Unicode MS</vt:lpstr>
      <vt:lpstr>Calibri</vt:lpstr>
      <vt:lpstr>KSOFD723FC5D</vt:lpstr>
      <vt:lpstr>Segoe Print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孙</cp:lastModifiedBy>
  <cp:revision>357</cp:revision>
  <dcterms:created xsi:type="dcterms:W3CDTF">2019-06-19T02:08:00Z</dcterms:created>
  <dcterms:modified xsi:type="dcterms:W3CDTF">2026-10-11T06:49:21Z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60A36DA5EDF44DFAB445E968C0E7CFEE_13</vt:lpwstr>
  </property>
</Properties>
</file>