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1.svg" ContentType="image/svg+xml"/>
  <Override PartName="/ppt/media/image7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1"/>
  </p:notesMasterIdLst>
  <p:sldIdLst>
    <p:sldId id="279" r:id="rId3"/>
    <p:sldId id="260" r:id="rId4"/>
    <p:sldId id="329" r:id="rId5"/>
    <p:sldId id="277" r:id="rId6"/>
    <p:sldId id="382" r:id="rId7"/>
    <p:sldId id="333" r:id="rId8"/>
    <p:sldId id="360" r:id="rId9"/>
    <p:sldId id="374" r:id="rId10"/>
    <p:sldId id="376" r:id="rId11"/>
    <p:sldId id="401" r:id="rId12"/>
    <p:sldId id="378" r:id="rId13"/>
    <p:sldId id="348" r:id="rId14"/>
    <p:sldId id="379" r:id="rId15"/>
    <p:sldId id="392" r:id="rId16"/>
    <p:sldId id="380" r:id="rId17"/>
    <p:sldId id="403" r:id="rId18"/>
    <p:sldId id="404" r:id="rId19"/>
    <p:sldId id="405" r:id="rId20"/>
    <p:sldId id="406" r:id="rId21"/>
    <p:sldId id="402" r:id="rId22"/>
    <p:sldId id="381" r:id="rId23"/>
    <p:sldId id="383" r:id="rId24"/>
    <p:sldId id="384" r:id="rId25"/>
    <p:sldId id="385" r:id="rId26"/>
    <p:sldId id="386" r:id="rId27"/>
    <p:sldId id="387" r:id="rId28"/>
    <p:sldId id="388" r:id="rId29"/>
    <p:sldId id="389" r:id="rId30"/>
    <p:sldId id="390" r:id="rId31"/>
    <p:sldId id="393" r:id="rId32"/>
    <p:sldId id="394" r:id="rId33"/>
    <p:sldId id="395" r:id="rId34"/>
    <p:sldId id="396" r:id="rId35"/>
    <p:sldId id="397" r:id="rId36"/>
    <p:sldId id="398" r:id="rId37"/>
    <p:sldId id="399" r:id="rId38"/>
    <p:sldId id="400" r:id="rId39"/>
    <p:sldId id="276" r:id="rId40"/>
  </p:sldIdLst>
  <p:sldSz cx="12192000" cy="6858000"/>
  <p:notesSz cx="6858000" cy="9144000"/>
  <p:custDataLst>
    <p:tags r:id="rId4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E13C28"/>
    <a:srgbClr val="B82C1C"/>
    <a:srgbClr val="FFF5AD"/>
    <a:srgbClr val="FFF9CA"/>
    <a:srgbClr val="FFF4A1"/>
    <a:srgbClr val="F5F7F9"/>
    <a:srgbClr val="FFF6CD"/>
    <a:srgbClr val="FFFDF5"/>
    <a:srgbClr val="FFDF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208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5" Type="http://schemas.openxmlformats.org/officeDocument/2006/relationships/tags" Target="tags/tag160.xml"/><Relationship Id="rId44" Type="http://schemas.openxmlformats.org/officeDocument/2006/relationships/tableStyles" Target="tableStyles.xml"/><Relationship Id="rId43" Type="http://schemas.openxmlformats.org/officeDocument/2006/relationships/viewProps" Target="viewProps.xml"/><Relationship Id="rId42" Type="http://schemas.openxmlformats.org/officeDocument/2006/relationships/presProps" Target="presProps.xml"/><Relationship Id="rId41" Type="http://schemas.openxmlformats.org/officeDocument/2006/relationships/notesMaster" Target="notesMasters/notesMaster1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1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openxmlformats.org/officeDocument/2006/relationships/image" Target="../media/image2.png"/><Relationship Id="rId4" Type="http://schemas.openxmlformats.org/officeDocument/2006/relationships/tags" Target="../tags/tag3.xml"/><Relationship Id="rId3" Type="http://schemas.openxmlformats.org/officeDocument/2006/relationships/image" Target="../media/image1.png"/><Relationship Id="rId2" Type="http://schemas.openxmlformats.org/officeDocument/2006/relationships/tags" Target="../tags/tag2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ags" Target="../tags/tag4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12.xml"/><Relationship Id="rId8" Type="http://schemas.openxmlformats.org/officeDocument/2006/relationships/tags" Target="../tags/tag11.xml"/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tags" Target="../tags/tag16.xml"/><Relationship Id="rId4" Type="http://schemas.openxmlformats.org/officeDocument/2006/relationships/tags" Target="../tags/tag15.xml"/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7" Type="http://schemas.openxmlformats.org/officeDocument/2006/relationships/tags" Target="../tags/tag25.xml"/><Relationship Id="rId6" Type="http://schemas.openxmlformats.org/officeDocument/2006/relationships/tags" Target="../tags/tag24.xml"/><Relationship Id="rId5" Type="http://schemas.openxmlformats.org/officeDocument/2006/relationships/tags" Target="../tags/tag23.xml"/><Relationship Id="rId4" Type="http://schemas.openxmlformats.org/officeDocument/2006/relationships/tags" Target="../tags/tag22.xml"/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6" Type="http://schemas.openxmlformats.org/officeDocument/2006/relationships/tags" Target="../tags/tag30.xml"/><Relationship Id="rId5" Type="http://schemas.openxmlformats.org/officeDocument/2006/relationships/tags" Target="../tags/tag29.xml"/><Relationship Id="rId4" Type="http://schemas.openxmlformats.org/officeDocument/2006/relationships/tags" Target="../tags/tag28.xml"/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6" Type="http://schemas.openxmlformats.org/officeDocument/2006/relationships/tags" Target="../tags/tag39.xml"/><Relationship Id="rId5" Type="http://schemas.openxmlformats.org/officeDocument/2006/relationships/tags" Target="../tags/tag38.xml"/><Relationship Id="rId4" Type="http://schemas.openxmlformats.org/officeDocument/2006/relationships/tags" Target="../tags/tag37.xml"/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神奇色阶ppt 拷贝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 descr="矢量智能对象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46380" y="262890"/>
            <a:ext cx="1529080" cy="33147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神奇色阶ppt 拷贝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圆角矩形 4"/>
          <p:cNvSpPr/>
          <p:nvPr userDrawn="1"/>
        </p:nvSpPr>
        <p:spPr>
          <a:xfrm>
            <a:off x="248920" y="723265"/>
            <a:ext cx="11734800" cy="5687060"/>
          </a:xfrm>
          <a:prstGeom prst="roundRect">
            <a:avLst>
              <a:gd name="adj" fmla="val 180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 descr="矢量智能对象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246380" y="262890"/>
            <a:ext cx="1529080" cy="33147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图片 100"/>
          <p:cNvPicPr/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-3175" y="0"/>
            <a:ext cx="1219073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神奇色阶ppt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</p:spPr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tags" Target="../tags/tag40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openxmlformats.org/officeDocument/2006/relationships/tags" Target="../tags/tag44.xml"/><Relationship Id="rId4" Type="http://schemas.openxmlformats.org/officeDocument/2006/relationships/tags" Target="../tags/tag43.xml"/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46.xml"/><Relationship Id="rId2" Type="http://schemas.openxmlformats.org/officeDocument/2006/relationships/image" Target="../media/image5.png"/><Relationship Id="rId1" Type="http://schemas.openxmlformats.org/officeDocument/2006/relationships/tags" Target="../tags/tag45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55.xml"/><Relationship Id="rId8" Type="http://schemas.openxmlformats.org/officeDocument/2006/relationships/tags" Target="../tags/tag54.xml"/><Relationship Id="rId7" Type="http://schemas.openxmlformats.org/officeDocument/2006/relationships/tags" Target="../tags/tag53.xml"/><Relationship Id="rId6" Type="http://schemas.openxmlformats.org/officeDocument/2006/relationships/tags" Target="../tags/tag52.xml"/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1" Type="http://schemas.openxmlformats.org/officeDocument/2006/relationships/slideLayout" Target="../slideLayouts/slideLayout2.xml"/><Relationship Id="rId20" Type="http://schemas.openxmlformats.org/officeDocument/2006/relationships/tags" Target="../tags/tag60.xml"/><Relationship Id="rId2" Type="http://schemas.openxmlformats.org/officeDocument/2006/relationships/tags" Target="../tags/tag48.xml"/><Relationship Id="rId19" Type="http://schemas.openxmlformats.org/officeDocument/2006/relationships/image" Target="../media/image11.svg"/><Relationship Id="rId18" Type="http://schemas.openxmlformats.org/officeDocument/2006/relationships/image" Target="../media/image10.png"/><Relationship Id="rId17" Type="http://schemas.openxmlformats.org/officeDocument/2006/relationships/tags" Target="../tags/tag59.xml"/><Relationship Id="rId16" Type="http://schemas.openxmlformats.org/officeDocument/2006/relationships/image" Target="../media/image9.svg"/><Relationship Id="rId15" Type="http://schemas.openxmlformats.org/officeDocument/2006/relationships/image" Target="../media/image8.png"/><Relationship Id="rId14" Type="http://schemas.openxmlformats.org/officeDocument/2006/relationships/tags" Target="../tags/tag58.xml"/><Relationship Id="rId13" Type="http://schemas.openxmlformats.org/officeDocument/2006/relationships/image" Target="../media/image7.svg"/><Relationship Id="rId12" Type="http://schemas.openxmlformats.org/officeDocument/2006/relationships/image" Target="../media/image6.png"/><Relationship Id="rId11" Type="http://schemas.openxmlformats.org/officeDocument/2006/relationships/tags" Target="../tags/tag57.xml"/><Relationship Id="rId10" Type="http://schemas.openxmlformats.org/officeDocument/2006/relationships/tags" Target="../tags/tag56.xml"/><Relationship Id="rId1" Type="http://schemas.openxmlformats.org/officeDocument/2006/relationships/tags" Target="../tags/tag47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68.xml"/><Relationship Id="rId8" Type="http://schemas.openxmlformats.org/officeDocument/2006/relationships/image" Target="../media/image12.jpeg"/><Relationship Id="rId7" Type="http://schemas.openxmlformats.org/officeDocument/2006/relationships/tags" Target="../tags/tag67.xml"/><Relationship Id="rId6" Type="http://schemas.openxmlformats.org/officeDocument/2006/relationships/tags" Target="../tags/tag66.xml"/><Relationship Id="rId5" Type="http://schemas.openxmlformats.org/officeDocument/2006/relationships/tags" Target="../tags/tag65.xml"/><Relationship Id="rId4" Type="http://schemas.openxmlformats.org/officeDocument/2006/relationships/tags" Target="../tags/tag64.xml"/><Relationship Id="rId3" Type="http://schemas.openxmlformats.org/officeDocument/2006/relationships/tags" Target="../tags/tag63.xml"/><Relationship Id="rId2" Type="http://schemas.openxmlformats.org/officeDocument/2006/relationships/tags" Target="../tags/tag62.xml"/><Relationship Id="rId10" Type="http://schemas.openxmlformats.org/officeDocument/2006/relationships/slideLayout" Target="../slideLayouts/slideLayout2.xml"/><Relationship Id="rId1" Type="http://schemas.openxmlformats.org/officeDocument/2006/relationships/tags" Target="../tags/tag6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76.xml"/><Relationship Id="rId8" Type="http://schemas.openxmlformats.org/officeDocument/2006/relationships/image" Target="../media/image12.jpeg"/><Relationship Id="rId7" Type="http://schemas.openxmlformats.org/officeDocument/2006/relationships/tags" Target="../tags/tag75.xml"/><Relationship Id="rId6" Type="http://schemas.openxmlformats.org/officeDocument/2006/relationships/tags" Target="../tags/tag74.xml"/><Relationship Id="rId5" Type="http://schemas.openxmlformats.org/officeDocument/2006/relationships/tags" Target="../tags/tag73.xml"/><Relationship Id="rId4" Type="http://schemas.openxmlformats.org/officeDocument/2006/relationships/tags" Target="../tags/tag72.xml"/><Relationship Id="rId3" Type="http://schemas.openxmlformats.org/officeDocument/2006/relationships/tags" Target="../tags/tag71.xml"/><Relationship Id="rId2" Type="http://schemas.openxmlformats.org/officeDocument/2006/relationships/tags" Target="../tags/tag70.xml"/><Relationship Id="rId10" Type="http://schemas.openxmlformats.org/officeDocument/2006/relationships/slideLayout" Target="../slideLayouts/slideLayout2.xml"/><Relationship Id="rId1" Type="http://schemas.openxmlformats.org/officeDocument/2006/relationships/tags" Target="../tags/tag69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79.xml"/><Relationship Id="rId3" Type="http://schemas.openxmlformats.org/officeDocument/2006/relationships/image" Target="../media/image13.png"/><Relationship Id="rId2" Type="http://schemas.openxmlformats.org/officeDocument/2006/relationships/tags" Target="../tags/tag78.xml"/><Relationship Id="rId1" Type="http://schemas.openxmlformats.org/officeDocument/2006/relationships/tags" Target="../tags/tag77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81.xml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tags" Target="../tags/tag80.xml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85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3" Type="http://schemas.openxmlformats.org/officeDocument/2006/relationships/tags" Target="../tags/tag84.xml"/><Relationship Id="rId2" Type="http://schemas.openxmlformats.org/officeDocument/2006/relationships/tags" Target="../tags/tag83.xml"/><Relationship Id="rId1" Type="http://schemas.openxmlformats.org/officeDocument/2006/relationships/tags" Target="../tags/tag8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7.xml"/><Relationship Id="rId1" Type="http://schemas.openxmlformats.org/officeDocument/2006/relationships/tags" Target="../tags/tag86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tags" Target="../tags/tag91.xml"/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8" Type="http://schemas.openxmlformats.org/officeDocument/2006/relationships/slideLayout" Target="../slideLayouts/slideLayout2.xml"/><Relationship Id="rId17" Type="http://schemas.openxmlformats.org/officeDocument/2006/relationships/tags" Target="../tags/tag104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tags" Target="../tags/tag88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06.xml"/><Relationship Id="rId2" Type="http://schemas.openxmlformats.org/officeDocument/2006/relationships/image" Target="../media/image18.png"/><Relationship Id="rId1" Type="http://schemas.openxmlformats.org/officeDocument/2006/relationships/tags" Target="../tags/tag105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108.xml"/><Relationship Id="rId7" Type="http://schemas.openxmlformats.org/officeDocument/2006/relationships/image" Target="../media/image24.png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tags" Target="../tags/tag107.xml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0.xml"/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tags" Target="../tags/tag10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1.xml"/><Relationship Id="rId1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113.xml"/><Relationship Id="rId8" Type="http://schemas.openxmlformats.org/officeDocument/2006/relationships/image" Target="../media/image34.png"/><Relationship Id="rId7" Type="http://schemas.openxmlformats.org/officeDocument/2006/relationships/image" Target="../media/image33.png"/><Relationship Id="rId6" Type="http://schemas.openxmlformats.org/officeDocument/2006/relationships/tags" Target="../tags/tag11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15.xml"/><Relationship Id="rId2" Type="http://schemas.openxmlformats.org/officeDocument/2006/relationships/image" Target="../media/image35.png"/><Relationship Id="rId1" Type="http://schemas.openxmlformats.org/officeDocument/2006/relationships/tags" Target="../tags/tag114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17.xml"/><Relationship Id="rId2" Type="http://schemas.openxmlformats.org/officeDocument/2006/relationships/image" Target="../media/image36.png"/><Relationship Id="rId1" Type="http://schemas.openxmlformats.org/officeDocument/2006/relationships/tags" Target="../tags/tag116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19.xml"/><Relationship Id="rId2" Type="http://schemas.openxmlformats.org/officeDocument/2006/relationships/image" Target="../media/image37.png"/><Relationship Id="rId1" Type="http://schemas.openxmlformats.org/officeDocument/2006/relationships/tags" Target="../tags/tag118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21.xml"/><Relationship Id="rId2" Type="http://schemas.openxmlformats.org/officeDocument/2006/relationships/image" Target="../media/image38.png"/><Relationship Id="rId1" Type="http://schemas.openxmlformats.org/officeDocument/2006/relationships/tags" Target="../tags/tag12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2.xml"/><Relationship Id="rId1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3.xml"/><Relationship Id="rId1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25.xml"/><Relationship Id="rId2" Type="http://schemas.openxmlformats.org/officeDocument/2006/relationships/tags" Target="../tags/tag124.xml"/><Relationship Id="rId1" Type="http://schemas.openxmlformats.org/officeDocument/2006/relationships/image" Target="../media/image41.jpe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27.xml"/><Relationship Id="rId2" Type="http://schemas.openxmlformats.org/officeDocument/2006/relationships/tags" Target="../tags/tag126.xml"/><Relationship Id="rId1" Type="http://schemas.openxmlformats.org/officeDocument/2006/relationships/image" Target="../media/image42.jpe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29.xml"/><Relationship Id="rId2" Type="http://schemas.openxmlformats.org/officeDocument/2006/relationships/tags" Target="../tags/tag128.xml"/><Relationship Id="rId1" Type="http://schemas.openxmlformats.org/officeDocument/2006/relationships/image" Target="../media/image43.jpe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31.xml"/><Relationship Id="rId2" Type="http://schemas.openxmlformats.org/officeDocument/2006/relationships/tags" Target="../tags/tag130.xml"/><Relationship Id="rId1" Type="http://schemas.openxmlformats.org/officeDocument/2006/relationships/image" Target="../media/image44.jpeg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33.xml"/><Relationship Id="rId2" Type="http://schemas.openxmlformats.org/officeDocument/2006/relationships/image" Target="../media/image45.jpeg"/><Relationship Id="rId1" Type="http://schemas.openxmlformats.org/officeDocument/2006/relationships/tags" Target="../tags/tag132.xml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35.xml"/><Relationship Id="rId2" Type="http://schemas.openxmlformats.org/officeDocument/2006/relationships/image" Target="../media/image46.jpeg"/><Relationship Id="rId1" Type="http://schemas.openxmlformats.org/officeDocument/2006/relationships/tags" Target="../tags/tag134.xml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37.xml"/><Relationship Id="rId2" Type="http://schemas.openxmlformats.org/officeDocument/2006/relationships/image" Target="../media/image46.jpeg"/><Relationship Id="rId1" Type="http://schemas.openxmlformats.org/officeDocument/2006/relationships/tags" Target="../tags/tag136.xml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39.xml"/><Relationship Id="rId2" Type="http://schemas.openxmlformats.org/officeDocument/2006/relationships/image" Target="../media/image47.jpeg"/><Relationship Id="rId1" Type="http://schemas.openxmlformats.org/officeDocument/2006/relationships/tags" Target="../tags/tag138.xml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41.xml"/><Relationship Id="rId2" Type="http://schemas.openxmlformats.org/officeDocument/2006/relationships/image" Target="../media/image48.png"/><Relationship Id="rId1" Type="http://schemas.openxmlformats.org/officeDocument/2006/relationships/tags" Target="../tags/tag140.xml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43.xml"/><Relationship Id="rId2" Type="http://schemas.openxmlformats.org/officeDocument/2006/relationships/image" Target="../media/image49.png"/><Relationship Id="rId1" Type="http://schemas.openxmlformats.org/officeDocument/2006/relationships/tags" Target="../tags/tag142.xml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45.xml"/><Relationship Id="rId2" Type="http://schemas.openxmlformats.org/officeDocument/2006/relationships/image" Target="../media/image50.png"/><Relationship Id="rId1" Type="http://schemas.openxmlformats.org/officeDocument/2006/relationships/tags" Target="../tags/tag144.xml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47.xml"/><Relationship Id="rId2" Type="http://schemas.openxmlformats.org/officeDocument/2006/relationships/image" Target="../media/image51.png"/><Relationship Id="rId1" Type="http://schemas.openxmlformats.org/officeDocument/2006/relationships/tags" Target="../tags/tag146.xml"/></Relationships>
</file>

<file path=ppt/slides/_rels/slide3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49.xml"/><Relationship Id="rId2" Type="http://schemas.openxmlformats.org/officeDocument/2006/relationships/image" Target="../media/image52.png"/><Relationship Id="rId1" Type="http://schemas.openxmlformats.org/officeDocument/2006/relationships/tags" Target="../tags/tag148.xml"/></Relationships>
</file>

<file path=ppt/slides/_rels/slide3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51.xml"/><Relationship Id="rId2" Type="http://schemas.openxmlformats.org/officeDocument/2006/relationships/image" Target="../media/image46.jpeg"/><Relationship Id="rId1" Type="http://schemas.openxmlformats.org/officeDocument/2006/relationships/tags" Target="../tags/tag150.xml"/></Relationships>
</file>

<file path=ppt/slides/_rels/slide3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53.xml"/><Relationship Id="rId2" Type="http://schemas.openxmlformats.org/officeDocument/2006/relationships/image" Target="../media/image53.png"/><Relationship Id="rId1" Type="http://schemas.openxmlformats.org/officeDocument/2006/relationships/tags" Target="../tags/tag152.xml"/></Relationships>
</file>

<file path=ppt/slides/_rels/slide3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55.xml"/><Relationship Id="rId2" Type="http://schemas.openxmlformats.org/officeDocument/2006/relationships/image" Target="../media/image54.png"/><Relationship Id="rId1" Type="http://schemas.openxmlformats.org/officeDocument/2006/relationships/tags" Target="../tags/tag154.xml"/></Relationships>
</file>

<file path=ppt/slides/_rels/slide3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159.xml"/><Relationship Id="rId3" Type="http://schemas.openxmlformats.org/officeDocument/2006/relationships/tags" Target="../tags/tag158.xml"/><Relationship Id="rId2" Type="http://schemas.openxmlformats.org/officeDocument/2006/relationships/tags" Target="../tags/tag157.xml"/><Relationship Id="rId1" Type="http://schemas.openxmlformats.org/officeDocument/2006/relationships/tags" Target="../tags/tag15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图片 7" descr="矢量智能对象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5334000" y="718185"/>
            <a:ext cx="1524000" cy="330200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1210310" y="1852295"/>
            <a:ext cx="10262235" cy="12401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ctr" fontAlgn="auto">
              <a:lnSpc>
                <a:spcPct val="90000"/>
              </a:lnSpc>
            </a:pPr>
            <a:r>
              <a:rPr lang="zh-CN" altLang="en-US" sz="8300" kern="0" spc="-2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潜伏狙击战法</a:t>
            </a:r>
            <a:endParaRPr lang="zh-CN" altLang="en-US" sz="8300" kern="0" spc="-2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138170" y="3429000"/>
            <a:ext cx="6108700" cy="1076325"/>
            <a:chOff x="4585" y="6136"/>
            <a:chExt cx="9620" cy="1695"/>
          </a:xfrm>
        </p:grpSpPr>
        <p:sp>
          <p:nvSpPr>
            <p:cNvPr id="12" name="文本框 11"/>
            <p:cNvSpPr txBox="1"/>
            <p:nvPr>
              <p:custDataLst>
                <p:tags r:id="rId3"/>
              </p:custDataLst>
            </p:nvPr>
          </p:nvSpPr>
          <p:spPr>
            <a:xfrm>
              <a:off x="9547" y="6136"/>
              <a:ext cx="4658" cy="169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p>
              <a:pPr algn="ctr"/>
              <a:r>
                <a:rPr lang="zh-CN" altLang="en-US" sz="160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投资</a:t>
              </a:r>
              <a:r>
                <a:rPr lang="zh-CN" altLang="en-US" sz="160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顾问执业编号：</a:t>
              </a:r>
              <a:r>
                <a:rPr lang="en-US" altLang="zh-CN" sz="160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A1120625040003</a:t>
              </a:r>
              <a:endParaRPr lang="en-US" altLang="zh-CN" sz="160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  <a:p>
              <a:pPr algn="ctr"/>
              <a:r>
                <a:rPr lang="zh-CN" altLang="en-US" sz="160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基金从业执业编号：</a:t>
              </a:r>
              <a:r>
                <a:rPr lang="en-US" altLang="zh-CN" sz="160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A20250618012527</a:t>
              </a:r>
              <a:endParaRPr lang="zh-CN" altLang="en-US" sz="160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6" name="文本框 5"/>
            <p:cNvSpPr txBox="1"/>
            <p:nvPr>
              <p:custDataLst>
                <p:tags r:id="rId4"/>
              </p:custDataLst>
            </p:nvPr>
          </p:nvSpPr>
          <p:spPr>
            <a:xfrm>
              <a:off x="4585" y="6136"/>
              <a:ext cx="4658" cy="531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p>
              <a:pPr algn="ctr"/>
              <a:r>
                <a:rPr lang="zh-CN" altLang="en-US" sz="160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主讲老师：</a:t>
              </a:r>
              <a:r>
                <a:rPr lang="zh-CN" altLang="en-US" sz="160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何祖光</a:t>
              </a:r>
              <a:endParaRPr lang="zh-CN" altLang="en-US" sz="160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</p:grp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潜伏狙击战法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2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3040" y="1379220"/>
            <a:ext cx="9266555" cy="4098925"/>
          </a:xfrm>
          <a:prstGeom prst="rect">
            <a:avLst/>
          </a:prstGeom>
          <a:noFill/>
          <a:ln>
            <a:noFill/>
          </a:ln>
        </p:spPr>
      </p:pic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量化时代特征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椭圆 4"/>
          <p:cNvSpPr/>
          <p:nvPr>
            <p:custDataLst>
              <p:tags r:id="rId2"/>
            </p:custDataLst>
          </p:nvPr>
        </p:nvSpPr>
        <p:spPr>
          <a:xfrm rot="10800000">
            <a:off x="6311370" y="866659"/>
            <a:ext cx="1782341" cy="1782341"/>
          </a:xfrm>
          <a:prstGeom prst="ellipse">
            <a:avLst/>
          </a:prstGeom>
          <a:solidFill>
            <a:schemeClr val="accent6">
              <a:alpha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7" name="椭圆 6"/>
          <p:cNvSpPr/>
          <p:nvPr>
            <p:custDataLst>
              <p:tags r:id="rId3"/>
            </p:custDataLst>
          </p:nvPr>
        </p:nvSpPr>
        <p:spPr>
          <a:xfrm rot="10800000">
            <a:off x="4813796" y="866659"/>
            <a:ext cx="1782341" cy="1782341"/>
          </a:xfrm>
          <a:prstGeom prst="ellipse">
            <a:avLst/>
          </a:prstGeom>
          <a:solidFill>
            <a:schemeClr val="accent6">
              <a:alpha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8" name="矩形 7"/>
          <p:cNvSpPr/>
          <p:nvPr>
            <p:custDataLst>
              <p:tags r:id="rId4"/>
            </p:custDataLst>
          </p:nvPr>
        </p:nvSpPr>
        <p:spPr>
          <a:xfrm>
            <a:off x="3180733" y="4474505"/>
            <a:ext cx="6545423" cy="729002"/>
          </a:xfrm>
          <a:prstGeom prst="rect">
            <a:avLst/>
          </a:prstGeom>
        </p:spPr>
        <p:txBody>
          <a:bodyPr wrap="square" lIns="0" tIns="0" rIns="0" bIns="0">
            <a:noAutofit/>
          </a:bodyPr>
          <a:p>
            <a:pPr algn="just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但策略同质化也会造成风险。一旦市场风格反转，量化机构可能同步降仓、止损，引发“踩踏”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9" name="矩形 8"/>
          <p:cNvSpPr/>
          <p:nvPr>
            <p:custDataLst>
              <p:tags r:id="rId5"/>
            </p:custDataLst>
          </p:nvPr>
        </p:nvSpPr>
        <p:spPr>
          <a:xfrm>
            <a:off x="3180733" y="4058446"/>
            <a:ext cx="6545423" cy="34771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kern="0">
                <a:solidFill>
                  <a:schemeClr val="accent6"/>
                </a:solidFill>
                <a:latin typeface="+mn-ea"/>
                <a:cs typeface="+mn-ea"/>
              </a:rPr>
              <a:t>放大风险</a:t>
            </a:r>
            <a:endParaRPr lang="zh-CN" altLang="en-US" sz="2000" b="1" kern="0">
              <a:solidFill>
                <a:schemeClr val="accent6"/>
              </a:solidFill>
              <a:latin typeface="+mn-ea"/>
              <a:cs typeface="+mn-ea"/>
            </a:endParaRPr>
          </a:p>
        </p:txBody>
      </p:sp>
      <p:sp>
        <p:nvSpPr>
          <p:cNvPr id="10" name="矩形 9"/>
          <p:cNvSpPr/>
          <p:nvPr>
            <p:custDataLst>
              <p:tags r:id="rId6"/>
            </p:custDataLst>
          </p:nvPr>
        </p:nvSpPr>
        <p:spPr>
          <a:xfrm>
            <a:off x="8470802" y="1271328"/>
            <a:ext cx="2990937" cy="1654644"/>
          </a:xfrm>
          <a:prstGeom prst="rect">
            <a:avLst/>
          </a:prstGeom>
        </p:spPr>
        <p:txBody>
          <a:bodyPr wrap="square" lIns="0" tIns="0" rIns="0" bIns="0">
            <a:noAutofit/>
          </a:bodyPr>
          <a:p>
            <a:pPr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过去游资和散户熟悉的“打板”、“追热点”等模式越来越难。量化模型能毫秒级捕捉市场情绪，精准狙击短线交易，使得题材周期变短、轮动加快，很多超短线策略有效性大幅衰减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1" name="矩形 10"/>
          <p:cNvSpPr/>
          <p:nvPr>
            <p:custDataLst>
              <p:tags r:id="rId7"/>
            </p:custDataLst>
          </p:nvPr>
        </p:nvSpPr>
        <p:spPr>
          <a:xfrm>
            <a:off x="8470802" y="837882"/>
            <a:ext cx="2990937" cy="34771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kern="0">
                <a:solidFill>
                  <a:schemeClr val="accent6"/>
                </a:solidFill>
                <a:latin typeface="+mn-ea"/>
                <a:cs typeface="+mn-ea"/>
              </a:rPr>
              <a:t>市场生态重塑</a:t>
            </a:r>
            <a:endParaRPr lang="zh-CN" altLang="en-US" sz="2000" b="1" kern="0">
              <a:solidFill>
                <a:schemeClr val="accent6"/>
              </a:solidFill>
              <a:latin typeface="+mn-ea"/>
              <a:cs typeface="+mn-ea"/>
            </a:endParaRPr>
          </a:p>
        </p:txBody>
      </p:sp>
      <p:sp>
        <p:nvSpPr>
          <p:cNvPr id="12" name="矩形 11"/>
          <p:cNvSpPr/>
          <p:nvPr>
            <p:custDataLst>
              <p:tags r:id="rId8"/>
            </p:custDataLst>
          </p:nvPr>
        </p:nvSpPr>
        <p:spPr>
          <a:xfrm>
            <a:off x="1443355" y="1271328"/>
            <a:ext cx="2990937" cy="1654644"/>
          </a:xfrm>
          <a:prstGeom prst="rect">
            <a:avLst/>
          </a:prstGeom>
        </p:spPr>
        <p:txBody>
          <a:bodyPr wrap="square" lIns="0" tIns="0" rIns="0" bIns="0">
            <a:noAutofit/>
          </a:bodyPr>
          <a:p>
            <a:pPr algn="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量化在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A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股的规模已不容小觑，多家机构正冲击千亿规模，量化策略已成为主流配置，量化交易提供了更多流动性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3" name="矩形 12"/>
          <p:cNvSpPr/>
          <p:nvPr>
            <p:custDataLst>
              <p:tags r:id="rId9"/>
            </p:custDataLst>
          </p:nvPr>
        </p:nvSpPr>
        <p:spPr>
          <a:xfrm>
            <a:off x="945515" y="837565"/>
            <a:ext cx="3488690" cy="34798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 algn="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kern="0">
                <a:solidFill>
                  <a:schemeClr val="accent6"/>
                </a:solidFill>
                <a:latin typeface="+mn-ea"/>
                <a:cs typeface="+mn-ea"/>
              </a:rPr>
              <a:t>成交与规模剧增，提供流动性</a:t>
            </a:r>
            <a:endParaRPr lang="zh-CN" altLang="en-US" sz="2000" b="1" kern="0">
              <a:solidFill>
                <a:schemeClr val="accent6"/>
              </a:solidFill>
              <a:latin typeface="+mn-ea"/>
              <a:cs typeface="+mn-ea"/>
            </a:endParaRPr>
          </a:p>
        </p:txBody>
      </p:sp>
      <p:sp>
        <p:nvSpPr>
          <p:cNvPr id="23" name="椭圆 22"/>
          <p:cNvSpPr/>
          <p:nvPr>
            <p:custDataLst>
              <p:tags r:id="rId10"/>
            </p:custDataLst>
          </p:nvPr>
        </p:nvSpPr>
        <p:spPr>
          <a:xfrm rot="10800000">
            <a:off x="5581767" y="2125029"/>
            <a:ext cx="1782341" cy="1782341"/>
          </a:xfrm>
          <a:prstGeom prst="ellipse">
            <a:avLst/>
          </a:prstGeom>
          <a:solidFill>
            <a:schemeClr val="accent6">
              <a:alpha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14" name="图片 4" descr="343439383331313b343532303032303bb8f6c8cbd0c5cfa2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018791" y="1574080"/>
            <a:ext cx="367069" cy="367069"/>
          </a:xfrm>
          <a:prstGeom prst="rect">
            <a:avLst/>
          </a:prstGeom>
        </p:spPr>
      </p:pic>
      <p:pic>
        <p:nvPicPr>
          <p:cNvPr id="16" name="图片 3" descr="343439383331313b343532303031393bd2b5bca8b9dcc0ed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518219" y="1571082"/>
            <a:ext cx="373867" cy="373867"/>
          </a:xfrm>
          <a:prstGeom prst="rect">
            <a:avLst/>
          </a:prstGeom>
        </p:spPr>
      </p:pic>
      <p:pic>
        <p:nvPicPr>
          <p:cNvPr id="18" name="图片 7" descr="343439383331313b343532303032333bc6f3d2b5bcf2bde9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6289188" y="2832450"/>
            <a:ext cx="367070" cy="367070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450215" y="5264150"/>
            <a:ext cx="11480165" cy="7943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/>
              <a:t>回避量化“舒适区”：减少情绪化、高换手的追涨杀跌，避免在量化模型擅长的短线博弈中充当“对手盘”。</a:t>
            </a:r>
            <a:endParaRPr lang="zh-CN" altLang="en-US"/>
          </a:p>
          <a:p>
            <a:r>
              <a:rPr lang="zh-CN" altLang="en-US"/>
              <a:t>拥抱价值与长期：回归基本面，关注企业的长期价值。价值投资和深度研究是量化模型暂时难以完全替代的领域。</a:t>
            </a:r>
            <a:endParaRPr lang="zh-CN" altLang="en-US"/>
          </a:p>
        </p:txBody>
      </p:sp>
    </p:spTree>
    <p:custDataLst>
      <p:tags r:id="rId20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低吸高抛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对象1"/>
          <p:cNvSpPr/>
          <p:nvPr>
            <p:custDataLst>
              <p:tags r:id="rId2"/>
            </p:custDataLst>
          </p:nvPr>
        </p:nvSpPr>
        <p:spPr>
          <a:xfrm>
            <a:off x="4108768" y="1315721"/>
            <a:ext cx="7418982" cy="1287717"/>
          </a:xfrm>
          <a:custGeom>
            <a:avLst/>
            <a:gdLst>
              <a:gd name="connsiteX0" fmla="*/ 1233102 w 7588182"/>
              <a:gd name="connsiteY0" fmla="*/ 1280160 h 1280160"/>
              <a:gd name="connsiteX1" fmla="*/ 1196526 w 7588182"/>
              <a:gd name="connsiteY1" fmla="*/ 1261872 h 1280160"/>
              <a:gd name="connsiteX2" fmla="*/ 1178238 w 7588182"/>
              <a:gd name="connsiteY2" fmla="*/ 1252728 h 1280160"/>
              <a:gd name="connsiteX3" fmla="*/ 16950 w 7588182"/>
              <a:gd name="connsiteY3" fmla="*/ 82296 h 1280160"/>
              <a:gd name="connsiteX4" fmla="*/ 53526 w 7588182"/>
              <a:gd name="connsiteY4" fmla="*/ 0 h 1280160"/>
              <a:gd name="connsiteX5" fmla="*/ 7398879 w 7588182"/>
              <a:gd name="connsiteY5" fmla="*/ 0 h 1280160"/>
              <a:gd name="connsiteX6" fmla="*/ 7588182 w 7588182"/>
              <a:gd name="connsiteY6" fmla="*/ 54864 h 1280160"/>
              <a:gd name="connsiteX7" fmla="*/ 7588182 w 7588182"/>
              <a:gd name="connsiteY7" fmla="*/ 1234440 h 1280160"/>
              <a:gd name="connsiteX8" fmla="*/ 7542462 w 7588182"/>
              <a:gd name="connsiteY8" fmla="*/ 1280160 h 1280160"/>
              <a:gd name="connsiteX9" fmla="*/ 1233102 w 7588182"/>
              <a:gd name="connsiteY9" fmla="*/ 1280160 h 1280160"/>
              <a:gd name="connsiteX0-1" fmla="*/ 1233102 w 7588182"/>
              <a:gd name="connsiteY0-2" fmla="*/ 1280160 h 1280160"/>
              <a:gd name="connsiteX1-3" fmla="*/ 1196526 w 7588182"/>
              <a:gd name="connsiteY1-4" fmla="*/ 1261872 h 1280160"/>
              <a:gd name="connsiteX2-5" fmla="*/ 1178238 w 7588182"/>
              <a:gd name="connsiteY2-6" fmla="*/ 1252728 h 1280160"/>
              <a:gd name="connsiteX3-7" fmla="*/ 16950 w 7588182"/>
              <a:gd name="connsiteY3-8" fmla="*/ 82296 h 1280160"/>
              <a:gd name="connsiteX4-9" fmla="*/ 53526 w 7588182"/>
              <a:gd name="connsiteY4-10" fmla="*/ 0 h 1280160"/>
              <a:gd name="connsiteX5-11" fmla="*/ 7398879 w 7588182"/>
              <a:gd name="connsiteY5-12" fmla="*/ 0 h 1280160"/>
              <a:gd name="connsiteX6-13" fmla="*/ 7421928 w 7588182"/>
              <a:gd name="connsiteY6-14" fmla="*/ 77535 h 1280160"/>
              <a:gd name="connsiteX7-15" fmla="*/ 7588182 w 7588182"/>
              <a:gd name="connsiteY7-16" fmla="*/ 1234440 h 1280160"/>
              <a:gd name="connsiteX8-17" fmla="*/ 7542462 w 7588182"/>
              <a:gd name="connsiteY8-18" fmla="*/ 1280160 h 1280160"/>
              <a:gd name="connsiteX9-19" fmla="*/ 1233102 w 7588182"/>
              <a:gd name="connsiteY9-20" fmla="*/ 1280160 h 1280160"/>
              <a:gd name="connsiteX0-21" fmla="*/ 1233102 w 7545854"/>
              <a:gd name="connsiteY0-22" fmla="*/ 1280160 h 1280160"/>
              <a:gd name="connsiteX1-23" fmla="*/ 1196526 w 7545854"/>
              <a:gd name="connsiteY1-24" fmla="*/ 1261872 h 1280160"/>
              <a:gd name="connsiteX2-25" fmla="*/ 1178238 w 7545854"/>
              <a:gd name="connsiteY2-26" fmla="*/ 1252728 h 1280160"/>
              <a:gd name="connsiteX3-27" fmla="*/ 16950 w 7545854"/>
              <a:gd name="connsiteY3-28" fmla="*/ 82296 h 1280160"/>
              <a:gd name="connsiteX4-29" fmla="*/ 53526 w 7545854"/>
              <a:gd name="connsiteY4-30" fmla="*/ 0 h 1280160"/>
              <a:gd name="connsiteX5-31" fmla="*/ 7398879 w 7545854"/>
              <a:gd name="connsiteY5-32" fmla="*/ 0 h 1280160"/>
              <a:gd name="connsiteX6-33" fmla="*/ 7421928 w 7545854"/>
              <a:gd name="connsiteY6-34" fmla="*/ 77535 h 1280160"/>
              <a:gd name="connsiteX7-35" fmla="*/ 7421928 w 7545854"/>
              <a:gd name="connsiteY7-36" fmla="*/ 1158870 h 1280160"/>
              <a:gd name="connsiteX8-37" fmla="*/ 7542462 w 7545854"/>
              <a:gd name="connsiteY8-38" fmla="*/ 1280160 h 1280160"/>
              <a:gd name="connsiteX9-39" fmla="*/ 1233102 w 7545854"/>
              <a:gd name="connsiteY9-40" fmla="*/ 1280160 h 1280160"/>
              <a:gd name="connsiteX0-41" fmla="*/ 1233102 w 7428646"/>
              <a:gd name="connsiteY0-42" fmla="*/ 1280160 h 1287717"/>
              <a:gd name="connsiteX1-43" fmla="*/ 1196526 w 7428646"/>
              <a:gd name="connsiteY1-44" fmla="*/ 1261872 h 1287717"/>
              <a:gd name="connsiteX2-45" fmla="*/ 1178238 w 7428646"/>
              <a:gd name="connsiteY2-46" fmla="*/ 1252728 h 1287717"/>
              <a:gd name="connsiteX3-47" fmla="*/ 16950 w 7428646"/>
              <a:gd name="connsiteY3-48" fmla="*/ 82296 h 1287717"/>
              <a:gd name="connsiteX4-49" fmla="*/ 53526 w 7428646"/>
              <a:gd name="connsiteY4-50" fmla="*/ 0 h 1287717"/>
              <a:gd name="connsiteX5-51" fmla="*/ 7398879 w 7428646"/>
              <a:gd name="connsiteY5-52" fmla="*/ 0 h 1287717"/>
              <a:gd name="connsiteX6-53" fmla="*/ 7421928 w 7428646"/>
              <a:gd name="connsiteY6-54" fmla="*/ 77535 h 1287717"/>
              <a:gd name="connsiteX7-55" fmla="*/ 7421928 w 7428646"/>
              <a:gd name="connsiteY7-56" fmla="*/ 1158870 h 1287717"/>
              <a:gd name="connsiteX8-57" fmla="*/ 7413993 w 7428646"/>
              <a:gd name="connsiteY8-58" fmla="*/ 1287717 h 1287717"/>
              <a:gd name="connsiteX9-59" fmla="*/ 1233102 w 7428646"/>
              <a:gd name="connsiteY9-60" fmla="*/ 1280160 h 128771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7428646" h="1287717">
                <a:moveTo>
                  <a:pt x="1233102" y="1280160"/>
                </a:moveTo>
                <a:cubicBezTo>
                  <a:pt x="1214814" y="1280160"/>
                  <a:pt x="1205670" y="1280160"/>
                  <a:pt x="1196526" y="1261872"/>
                </a:cubicBezTo>
                <a:cubicBezTo>
                  <a:pt x="1187382" y="1261872"/>
                  <a:pt x="1187382" y="1261872"/>
                  <a:pt x="1178238" y="1252728"/>
                </a:cubicBezTo>
                <a:lnTo>
                  <a:pt x="16950" y="82296"/>
                </a:lnTo>
                <a:cubicBezTo>
                  <a:pt x="-19626" y="54864"/>
                  <a:pt x="7806" y="0"/>
                  <a:pt x="53526" y="0"/>
                </a:cubicBezTo>
                <a:lnTo>
                  <a:pt x="7398879" y="0"/>
                </a:lnTo>
                <a:cubicBezTo>
                  <a:pt x="7426311" y="0"/>
                  <a:pt x="7421928" y="40959"/>
                  <a:pt x="7421928" y="77535"/>
                </a:cubicBezTo>
                <a:lnTo>
                  <a:pt x="7421928" y="1158870"/>
                </a:lnTo>
                <a:cubicBezTo>
                  <a:pt x="7421928" y="1186302"/>
                  <a:pt x="7441425" y="1287717"/>
                  <a:pt x="7413993" y="1287717"/>
                </a:cubicBezTo>
                <a:lnTo>
                  <a:pt x="1233102" y="1280160"/>
                </a:lnTo>
              </a:path>
            </a:pathLst>
          </a:custGeom>
          <a:noFill/>
          <a:ln w="12700">
            <a:gradFill>
              <a:gsLst>
                <a:gs pos="100000">
                  <a:schemeClr val="accent6">
                    <a:lumMod val="20000"/>
                    <a:lumOff val="80000"/>
                    <a:alpha val="0"/>
                  </a:schemeClr>
                </a:gs>
                <a:gs pos="2000">
                  <a:schemeClr val="accent6">
                    <a:alpha val="100000"/>
                  </a:schemeClr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lIns="1296000" tIns="0" rIns="0" bIns="0" numCol="1" spcCol="0" rtlCol="0" fromWordArt="0" anchor="ctr" anchorCtr="0" forceAA="0" compatLnSpc="1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做</a:t>
            </a:r>
            <a:r>
              <a:rPr lang="en-US" altLang="zh-CN" sz="2400" b="1" dirty="0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：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用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仓，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仓和底仓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5:1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或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4:1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，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仓的原则是当天或隔日完成做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，不留恋（可配合高抛哨兵做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）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7" name="对象2"/>
          <p:cNvSpPr/>
          <p:nvPr>
            <p:custDataLst>
              <p:tags r:id="rId3"/>
            </p:custDataLst>
          </p:nvPr>
        </p:nvSpPr>
        <p:spPr>
          <a:xfrm>
            <a:off x="4094480" y="2680970"/>
            <a:ext cx="7509510" cy="2105660"/>
          </a:xfrm>
          <a:custGeom>
            <a:avLst/>
            <a:gdLst>
              <a:gd name="connsiteX0" fmla="*/ 1233102 w 7588182"/>
              <a:gd name="connsiteY0" fmla="*/ 0 h 1280160"/>
              <a:gd name="connsiteX1" fmla="*/ 1196526 w 7588182"/>
              <a:gd name="connsiteY1" fmla="*/ 18288 h 1280160"/>
              <a:gd name="connsiteX2" fmla="*/ 1178238 w 7588182"/>
              <a:gd name="connsiteY2" fmla="*/ 27432 h 1280160"/>
              <a:gd name="connsiteX3" fmla="*/ 16950 w 7588182"/>
              <a:gd name="connsiteY3" fmla="*/ 1197864 h 1280160"/>
              <a:gd name="connsiteX4" fmla="*/ 53526 w 7588182"/>
              <a:gd name="connsiteY4" fmla="*/ 1280160 h 1280160"/>
              <a:gd name="connsiteX5" fmla="*/ 7542462 w 7588182"/>
              <a:gd name="connsiteY5" fmla="*/ 1280160 h 1280160"/>
              <a:gd name="connsiteX6" fmla="*/ 7588182 w 7588182"/>
              <a:gd name="connsiteY6" fmla="*/ 1234440 h 1280160"/>
              <a:gd name="connsiteX7" fmla="*/ 7588182 w 7588182"/>
              <a:gd name="connsiteY7" fmla="*/ 54864 h 1280160"/>
              <a:gd name="connsiteX8" fmla="*/ 7300637 w 7588182"/>
              <a:gd name="connsiteY8" fmla="*/ 0 h 1280160"/>
              <a:gd name="connsiteX9" fmla="*/ 1233102 w 7588182"/>
              <a:gd name="connsiteY9" fmla="*/ 0 h 1280160"/>
              <a:gd name="connsiteX0-1" fmla="*/ 1233102 w 7588182"/>
              <a:gd name="connsiteY0-2" fmla="*/ 0 h 1280160"/>
              <a:gd name="connsiteX1-3" fmla="*/ 1196526 w 7588182"/>
              <a:gd name="connsiteY1-4" fmla="*/ 18288 h 1280160"/>
              <a:gd name="connsiteX2-5" fmla="*/ 1178238 w 7588182"/>
              <a:gd name="connsiteY2-6" fmla="*/ 27432 h 1280160"/>
              <a:gd name="connsiteX3-7" fmla="*/ 16950 w 7588182"/>
              <a:gd name="connsiteY3-8" fmla="*/ 1197864 h 1280160"/>
              <a:gd name="connsiteX4-9" fmla="*/ 53526 w 7588182"/>
              <a:gd name="connsiteY4-10" fmla="*/ 1280160 h 1280160"/>
              <a:gd name="connsiteX5-11" fmla="*/ 7542462 w 7588182"/>
              <a:gd name="connsiteY5-12" fmla="*/ 1280160 h 1280160"/>
              <a:gd name="connsiteX6-13" fmla="*/ 7588182 w 7588182"/>
              <a:gd name="connsiteY6-14" fmla="*/ 1234440 h 1280160"/>
              <a:gd name="connsiteX7-15" fmla="*/ 7421928 w 7588182"/>
              <a:gd name="connsiteY7-16" fmla="*/ 77535 h 1280160"/>
              <a:gd name="connsiteX8-17" fmla="*/ 7300637 w 7588182"/>
              <a:gd name="connsiteY8-18" fmla="*/ 0 h 1280160"/>
              <a:gd name="connsiteX9-19" fmla="*/ 1233102 w 7588182"/>
              <a:gd name="connsiteY9-20" fmla="*/ 0 h 1280160"/>
              <a:gd name="connsiteX0-21" fmla="*/ 1233102 w 7546015"/>
              <a:gd name="connsiteY0-22" fmla="*/ 0 h 1280160"/>
              <a:gd name="connsiteX1-23" fmla="*/ 1196526 w 7546015"/>
              <a:gd name="connsiteY1-24" fmla="*/ 18288 h 1280160"/>
              <a:gd name="connsiteX2-25" fmla="*/ 1178238 w 7546015"/>
              <a:gd name="connsiteY2-26" fmla="*/ 27432 h 1280160"/>
              <a:gd name="connsiteX3-27" fmla="*/ 16950 w 7546015"/>
              <a:gd name="connsiteY3-28" fmla="*/ 1197864 h 1280160"/>
              <a:gd name="connsiteX4-29" fmla="*/ 53526 w 7546015"/>
              <a:gd name="connsiteY4-30" fmla="*/ 1280160 h 1280160"/>
              <a:gd name="connsiteX5-31" fmla="*/ 7542462 w 7546015"/>
              <a:gd name="connsiteY5-32" fmla="*/ 1280160 h 1280160"/>
              <a:gd name="connsiteX6-33" fmla="*/ 7429485 w 7546015"/>
              <a:gd name="connsiteY6-34" fmla="*/ 1241997 h 1280160"/>
              <a:gd name="connsiteX7-35" fmla="*/ 7421928 w 7546015"/>
              <a:gd name="connsiteY7-36" fmla="*/ 77535 h 1280160"/>
              <a:gd name="connsiteX8-37" fmla="*/ 7300637 w 7546015"/>
              <a:gd name="connsiteY8-38" fmla="*/ 0 h 1280160"/>
              <a:gd name="connsiteX9-39" fmla="*/ 1233102 w 7546015"/>
              <a:gd name="connsiteY9-40" fmla="*/ 0 h 1280160"/>
              <a:gd name="connsiteX0-41" fmla="*/ 1233102 w 7429485"/>
              <a:gd name="connsiteY0-42" fmla="*/ 0 h 1280160"/>
              <a:gd name="connsiteX1-43" fmla="*/ 1196526 w 7429485"/>
              <a:gd name="connsiteY1-44" fmla="*/ 18288 h 1280160"/>
              <a:gd name="connsiteX2-45" fmla="*/ 1178238 w 7429485"/>
              <a:gd name="connsiteY2-46" fmla="*/ 27432 h 1280160"/>
              <a:gd name="connsiteX3-47" fmla="*/ 16950 w 7429485"/>
              <a:gd name="connsiteY3-48" fmla="*/ 1197864 h 1280160"/>
              <a:gd name="connsiteX4-49" fmla="*/ 53526 w 7429485"/>
              <a:gd name="connsiteY4-50" fmla="*/ 1280160 h 1280160"/>
              <a:gd name="connsiteX5-51" fmla="*/ 7383765 w 7429485"/>
              <a:gd name="connsiteY5-52" fmla="*/ 1280160 h 1280160"/>
              <a:gd name="connsiteX6-53" fmla="*/ 7429485 w 7429485"/>
              <a:gd name="connsiteY6-54" fmla="*/ 1241997 h 1280160"/>
              <a:gd name="connsiteX7-55" fmla="*/ 7421928 w 7429485"/>
              <a:gd name="connsiteY7-56" fmla="*/ 77535 h 1280160"/>
              <a:gd name="connsiteX8-57" fmla="*/ 7300637 w 7429485"/>
              <a:gd name="connsiteY8-58" fmla="*/ 0 h 1280160"/>
              <a:gd name="connsiteX9-59" fmla="*/ 1233102 w 7429485"/>
              <a:gd name="connsiteY9-60" fmla="*/ 0 h 12801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7429485" h="1280160">
                <a:moveTo>
                  <a:pt x="1233102" y="0"/>
                </a:moveTo>
                <a:cubicBezTo>
                  <a:pt x="1214814" y="0"/>
                  <a:pt x="1205670" y="9144"/>
                  <a:pt x="1196526" y="18288"/>
                </a:cubicBezTo>
                <a:cubicBezTo>
                  <a:pt x="1187382" y="18288"/>
                  <a:pt x="1187382" y="27432"/>
                  <a:pt x="1178238" y="27432"/>
                </a:cubicBezTo>
                <a:lnTo>
                  <a:pt x="16950" y="1197864"/>
                </a:lnTo>
                <a:cubicBezTo>
                  <a:pt x="-19626" y="1225296"/>
                  <a:pt x="7806" y="1280160"/>
                  <a:pt x="53526" y="1280160"/>
                </a:cubicBezTo>
                <a:lnTo>
                  <a:pt x="7383765" y="1280160"/>
                </a:lnTo>
                <a:cubicBezTo>
                  <a:pt x="7411197" y="1280160"/>
                  <a:pt x="7429485" y="1269429"/>
                  <a:pt x="7429485" y="1241997"/>
                </a:cubicBezTo>
                <a:lnTo>
                  <a:pt x="7421928" y="77535"/>
                </a:lnTo>
                <a:cubicBezTo>
                  <a:pt x="7421928" y="40959"/>
                  <a:pt x="7328069" y="0"/>
                  <a:pt x="7300637" y="0"/>
                </a:cubicBezTo>
                <a:lnTo>
                  <a:pt x="1233102" y="0"/>
                </a:lnTo>
              </a:path>
            </a:pathLst>
          </a:custGeom>
          <a:noFill/>
          <a:ln w="12700">
            <a:gradFill>
              <a:gsLst>
                <a:gs pos="100000">
                  <a:schemeClr val="accent6">
                    <a:lumMod val="20000"/>
                    <a:lumOff val="80000"/>
                    <a:alpha val="0"/>
                  </a:schemeClr>
                </a:gs>
                <a:gs pos="2000">
                  <a:schemeClr val="accent6">
                    <a:alpha val="100000"/>
                  </a:schemeClr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lIns="1296000" tIns="0" rIns="0" bIns="0" numCol="1" spcCol="0" rtlCol="0" fromWordArt="0" anchor="ctr" anchorCtr="0" forceAA="0" compatLnSpc="1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建仓或超短</a:t>
            </a: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：</a:t>
            </a:r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大盘震荡或上行区域</a:t>
            </a:r>
            <a:r>
              <a:rPr lang="en-US" altLang="zh-CN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→</a:t>
            </a:r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热点有强度</a:t>
            </a:r>
            <a:r>
              <a:rPr lang="en-US" altLang="zh-CN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→</a:t>
            </a:r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个股涨停后回踩低吸；辅助线上死叉末期或金叉初期低吸；根据热点低吸做隔日超短（强势股出现以下情形，不参与低吸：日线跌破5日线或智能辅助线，或捕捞季节死叉，或股价已跌破前期涨停价）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5" name="对象3"/>
          <p:cNvSpPr/>
          <p:nvPr>
            <p:custDataLst>
              <p:tags r:id="rId4"/>
            </p:custDataLst>
          </p:nvPr>
        </p:nvSpPr>
        <p:spPr>
          <a:xfrm>
            <a:off x="4093528" y="97726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27432" y="292608"/>
                </a:moveTo>
                <a:cubicBezTo>
                  <a:pt x="-9144" y="329184"/>
                  <a:pt x="-9144" y="393192"/>
                  <a:pt x="27432" y="438912"/>
                </a:cubicBezTo>
                <a:lnTo>
                  <a:pt x="292608" y="694944"/>
                </a:lnTo>
                <a:cubicBezTo>
                  <a:pt x="329184" y="740664"/>
                  <a:pt x="393192" y="740664"/>
                  <a:pt x="438912" y="694944"/>
                </a:cubicBezTo>
                <a:lnTo>
                  <a:pt x="694944" y="438912"/>
                </a:lnTo>
                <a:cubicBezTo>
                  <a:pt x="740664" y="393192"/>
                  <a:pt x="740664" y="329184"/>
                  <a:pt x="694944" y="292608"/>
                </a:cubicBezTo>
                <a:lnTo>
                  <a:pt x="438912" y="27432"/>
                </a:lnTo>
                <a:cubicBezTo>
                  <a:pt x="393192" y="-9144"/>
                  <a:pt x="329184" y="-9144"/>
                  <a:pt x="292608" y="27432"/>
                </a:cubicBezTo>
                <a:lnTo>
                  <a:pt x="27432" y="292608"/>
                </a:lnTo>
              </a:path>
            </a:pathLst>
          </a:custGeom>
          <a:solidFill>
            <a:schemeClr val="accent6"/>
          </a:soli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anchor="ctr">
            <a:norm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01</a:t>
            </a:r>
            <a:endParaRPr lang="en-US" altLang="zh-CN" sz="2400" b="1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6" name="对象4"/>
          <p:cNvSpPr/>
          <p:nvPr>
            <p:custDataLst>
              <p:tags r:id="rId5"/>
            </p:custDataLst>
          </p:nvPr>
        </p:nvSpPr>
        <p:spPr>
          <a:xfrm>
            <a:off x="3958908" y="428307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27432" y="292608"/>
                </a:moveTo>
                <a:cubicBezTo>
                  <a:pt x="-9144" y="329184"/>
                  <a:pt x="-9144" y="393192"/>
                  <a:pt x="27432" y="438912"/>
                </a:cubicBezTo>
                <a:lnTo>
                  <a:pt x="292608" y="694944"/>
                </a:lnTo>
                <a:cubicBezTo>
                  <a:pt x="329184" y="740664"/>
                  <a:pt x="393192" y="740664"/>
                  <a:pt x="438912" y="694944"/>
                </a:cubicBezTo>
                <a:lnTo>
                  <a:pt x="694944" y="438912"/>
                </a:lnTo>
                <a:cubicBezTo>
                  <a:pt x="740664" y="393192"/>
                  <a:pt x="740664" y="329184"/>
                  <a:pt x="694944" y="292608"/>
                </a:cubicBezTo>
                <a:lnTo>
                  <a:pt x="438912" y="27432"/>
                </a:lnTo>
                <a:cubicBezTo>
                  <a:pt x="393192" y="-9144"/>
                  <a:pt x="329184" y="-9144"/>
                  <a:pt x="292608" y="27432"/>
                </a:cubicBezTo>
                <a:lnTo>
                  <a:pt x="27432" y="292608"/>
                </a:lnTo>
              </a:path>
            </a:pathLst>
          </a:custGeom>
          <a:solidFill>
            <a:schemeClr val="accent6"/>
          </a:soli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anchor="ctr">
            <a:norm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02</a:t>
            </a:r>
            <a:endParaRPr lang="en-US" altLang="zh-CN" sz="2400" b="1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1" name="对象6"/>
          <p:cNvSpPr/>
          <p:nvPr>
            <p:custDataLst>
              <p:tags r:id="rId6"/>
            </p:custDataLst>
          </p:nvPr>
        </p:nvSpPr>
        <p:spPr>
          <a:xfrm>
            <a:off x="731203" y="1024891"/>
            <a:ext cx="4086040" cy="4048800"/>
          </a:xfrm>
          <a:custGeom>
            <a:avLst/>
            <a:gdLst/>
            <a:ahLst/>
            <a:cxnLst/>
            <a:rect l="l" t="t" r="r" b="b"/>
            <a:pathLst>
              <a:path w="4059936" h="4059936">
                <a:moveTo>
                  <a:pt x="137160" y="2359152"/>
                </a:moveTo>
                <a:cubicBezTo>
                  <a:pt x="-45720" y="2176272"/>
                  <a:pt x="-45720" y="1883664"/>
                  <a:pt x="137160" y="1700784"/>
                </a:cubicBezTo>
                <a:lnTo>
                  <a:pt x="1700784" y="137160"/>
                </a:lnTo>
                <a:cubicBezTo>
                  <a:pt x="1883664" y="-45720"/>
                  <a:pt x="2176272" y="-45720"/>
                  <a:pt x="2359152" y="137160"/>
                </a:cubicBezTo>
                <a:lnTo>
                  <a:pt x="3931920" y="1700784"/>
                </a:lnTo>
                <a:cubicBezTo>
                  <a:pt x="4105656" y="1883664"/>
                  <a:pt x="4105656" y="2176272"/>
                  <a:pt x="3931920" y="2359152"/>
                </a:cubicBezTo>
                <a:lnTo>
                  <a:pt x="2359152" y="3931920"/>
                </a:lnTo>
                <a:cubicBezTo>
                  <a:pt x="2176272" y="4105656"/>
                  <a:pt x="1883664" y="4105656"/>
                  <a:pt x="1700784" y="3931920"/>
                </a:cubicBezTo>
                <a:lnTo>
                  <a:pt x="137160" y="2359152"/>
                </a:lnTo>
              </a:path>
            </a:pathLst>
          </a:custGeom>
          <a:solidFill>
            <a:schemeClr val="accent6">
              <a:lumMod val="30000"/>
              <a:lumOff val="70000"/>
              <a:alpha val="15000"/>
            </a:schemeClr>
          </a:solidFill>
        </p:spPr>
        <p:txBody>
          <a:bodyPr lIns="0" tIns="0" rIns="0" bIns="0">
            <a:noAutofit/>
          </a:bodyPr>
          <a:p>
            <a:endParaRPr lang="zh-CN" altLang="en-US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2" name="对象12"/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1180148" y="1482726"/>
            <a:ext cx="3188409" cy="3132620"/>
          </a:xfrm>
          <a:custGeom>
            <a:avLst/>
            <a:gdLst/>
            <a:ahLst/>
            <a:cxnLst/>
            <a:rect l="l" t="t" r="r" b="b"/>
            <a:pathLst>
              <a:path w="2340864" h="2340864">
                <a:moveTo>
                  <a:pt x="987552" y="73152"/>
                </a:moveTo>
                <a:lnTo>
                  <a:pt x="73152" y="987552"/>
                </a:lnTo>
                <a:cubicBezTo>
                  <a:pt x="-27432" y="1088136"/>
                  <a:pt x="-27432" y="1252728"/>
                  <a:pt x="73152" y="1353312"/>
                </a:cubicBezTo>
                <a:lnTo>
                  <a:pt x="987552" y="2267712"/>
                </a:lnTo>
                <a:cubicBezTo>
                  <a:pt x="1088136" y="2368296"/>
                  <a:pt x="1252728" y="2368296"/>
                  <a:pt x="1353312" y="2267712"/>
                </a:cubicBezTo>
                <a:lnTo>
                  <a:pt x="2267712" y="1353312"/>
                </a:lnTo>
                <a:cubicBezTo>
                  <a:pt x="2368296" y="1252728"/>
                  <a:pt x="2368296" y="1088136"/>
                  <a:pt x="2267712" y="987552"/>
                </a:cubicBezTo>
                <a:lnTo>
                  <a:pt x="1353312" y="73152"/>
                </a:lnTo>
                <a:cubicBezTo>
                  <a:pt x="1252728" y="-27432"/>
                  <a:pt x="1088136" y="-27432"/>
                  <a:pt x="987552" y="73152"/>
                </a:cubicBezTo>
              </a:path>
            </a:pathLst>
          </a:custGeom>
          <a:noFill/>
          <a:ln w="53975">
            <a:solidFill>
              <a:schemeClr val="accent6"/>
            </a:solidFill>
          </a:ln>
        </p:spPr>
        <p:txBody>
          <a:bodyPr wrap="square" lIns="360000" tIns="0" rIns="360000" bIns="0" anchor="ctr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700" b="1">
                <a:solidFill>
                  <a:schemeClr val="accent6"/>
                </a:solidFill>
                <a:latin typeface="+mn-ea"/>
                <a:cs typeface="+mn-ea"/>
                <a:sym typeface="+mn-ea"/>
              </a:rPr>
              <a:t>低吸潜伏</a:t>
            </a:r>
            <a:endParaRPr lang="zh-CN" altLang="en-US" sz="2700" b="1">
              <a:solidFill>
                <a:schemeClr val="accent6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974590" y="5642610"/>
            <a:ext cx="50196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注意：低吸潜伏为分时指标，旨在辅助判断日内相对低点，并非用于预测日</a:t>
            </a:r>
            <a:r>
              <a:rPr lang="en-US" altLang="zh-CN"/>
              <a:t>K</a:t>
            </a:r>
            <a:r>
              <a:rPr lang="zh-CN" altLang="en-US"/>
              <a:t>线级别走势。</a:t>
            </a:r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6022975" y="5073650"/>
            <a:ext cx="50507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>
                <a:solidFill>
                  <a:srgbClr val="C00000"/>
                </a:solidFill>
              </a:rPr>
              <a:t>底层逻辑：日线遇强支撑，分时找低点进</a:t>
            </a:r>
            <a:endParaRPr lang="zh-CN" altLang="en-US" sz="2000" b="1">
              <a:solidFill>
                <a:srgbClr val="C00000"/>
              </a:solidFill>
            </a:endParaRPr>
          </a:p>
        </p:txBody>
      </p:sp>
      <p:pic>
        <p:nvPicPr>
          <p:cNvPr id="13" name="图片 12"/>
          <p:cNvPicPr/>
          <p:nvPr/>
        </p:nvPicPr>
        <p:blipFill>
          <a:blip r:embed="rId8"/>
          <a:stretch>
            <a:fillRect/>
          </a:stretch>
        </p:blipFill>
        <p:spPr>
          <a:xfrm>
            <a:off x="4184650" y="5275580"/>
            <a:ext cx="891540" cy="1133475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低吸高抛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对象1"/>
          <p:cNvSpPr/>
          <p:nvPr>
            <p:custDataLst>
              <p:tags r:id="rId2"/>
            </p:custDataLst>
          </p:nvPr>
        </p:nvSpPr>
        <p:spPr>
          <a:xfrm>
            <a:off x="4108768" y="1315721"/>
            <a:ext cx="7418982" cy="1287717"/>
          </a:xfrm>
          <a:custGeom>
            <a:avLst/>
            <a:gdLst>
              <a:gd name="connsiteX0" fmla="*/ 1233102 w 7588182"/>
              <a:gd name="connsiteY0" fmla="*/ 1280160 h 1280160"/>
              <a:gd name="connsiteX1" fmla="*/ 1196526 w 7588182"/>
              <a:gd name="connsiteY1" fmla="*/ 1261872 h 1280160"/>
              <a:gd name="connsiteX2" fmla="*/ 1178238 w 7588182"/>
              <a:gd name="connsiteY2" fmla="*/ 1252728 h 1280160"/>
              <a:gd name="connsiteX3" fmla="*/ 16950 w 7588182"/>
              <a:gd name="connsiteY3" fmla="*/ 82296 h 1280160"/>
              <a:gd name="connsiteX4" fmla="*/ 53526 w 7588182"/>
              <a:gd name="connsiteY4" fmla="*/ 0 h 1280160"/>
              <a:gd name="connsiteX5" fmla="*/ 7398879 w 7588182"/>
              <a:gd name="connsiteY5" fmla="*/ 0 h 1280160"/>
              <a:gd name="connsiteX6" fmla="*/ 7588182 w 7588182"/>
              <a:gd name="connsiteY6" fmla="*/ 54864 h 1280160"/>
              <a:gd name="connsiteX7" fmla="*/ 7588182 w 7588182"/>
              <a:gd name="connsiteY7" fmla="*/ 1234440 h 1280160"/>
              <a:gd name="connsiteX8" fmla="*/ 7542462 w 7588182"/>
              <a:gd name="connsiteY8" fmla="*/ 1280160 h 1280160"/>
              <a:gd name="connsiteX9" fmla="*/ 1233102 w 7588182"/>
              <a:gd name="connsiteY9" fmla="*/ 1280160 h 1280160"/>
              <a:gd name="connsiteX0-1" fmla="*/ 1233102 w 7588182"/>
              <a:gd name="connsiteY0-2" fmla="*/ 1280160 h 1280160"/>
              <a:gd name="connsiteX1-3" fmla="*/ 1196526 w 7588182"/>
              <a:gd name="connsiteY1-4" fmla="*/ 1261872 h 1280160"/>
              <a:gd name="connsiteX2-5" fmla="*/ 1178238 w 7588182"/>
              <a:gd name="connsiteY2-6" fmla="*/ 1252728 h 1280160"/>
              <a:gd name="connsiteX3-7" fmla="*/ 16950 w 7588182"/>
              <a:gd name="connsiteY3-8" fmla="*/ 82296 h 1280160"/>
              <a:gd name="connsiteX4-9" fmla="*/ 53526 w 7588182"/>
              <a:gd name="connsiteY4-10" fmla="*/ 0 h 1280160"/>
              <a:gd name="connsiteX5-11" fmla="*/ 7398879 w 7588182"/>
              <a:gd name="connsiteY5-12" fmla="*/ 0 h 1280160"/>
              <a:gd name="connsiteX6-13" fmla="*/ 7421928 w 7588182"/>
              <a:gd name="connsiteY6-14" fmla="*/ 77535 h 1280160"/>
              <a:gd name="connsiteX7-15" fmla="*/ 7588182 w 7588182"/>
              <a:gd name="connsiteY7-16" fmla="*/ 1234440 h 1280160"/>
              <a:gd name="connsiteX8-17" fmla="*/ 7542462 w 7588182"/>
              <a:gd name="connsiteY8-18" fmla="*/ 1280160 h 1280160"/>
              <a:gd name="connsiteX9-19" fmla="*/ 1233102 w 7588182"/>
              <a:gd name="connsiteY9-20" fmla="*/ 1280160 h 1280160"/>
              <a:gd name="connsiteX0-21" fmla="*/ 1233102 w 7545854"/>
              <a:gd name="connsiteY0-22" fmla="*/ 1280160 h 1280160"/>
              <a:gd name="connsiteX1-23" fmla="*/ 1196526 w 7545854"/>
              <a:gd name="connsiteY1-24" fmla="*/ 1261872 h 1280160"/>
              <a:gd name="connsiteX2-25" fmla="*/ 1178238 w 7545854"/>
              <a:gd name="connsiteY2-26" fmla="*/ 1252728 h 1280160"/>
              <a:gd name="connsiteX3-27" fmla="*/ 16950 w 7545854"/>
              <a:gd name="connsiteY3-28" fmla="*/ 82296 h 1280160"/>
              <a:gd name="connsiteX4-29" fmla="*/ 53526 w 7545854"/>
              <a:gd name="connsiteY4-30" fmla="*/ 0 h 1280160"/>
              <a:gd name="connsiteX5-31" fmla="*/ 7398879 w 7545854"/>
              <a:gd name="connsiteY5-32" fmla="*/ 0 h 1280160"/>
              <a:gd name="connsiteX6-33" fmla="*/ 7421928 w 7545854"/>
              <a:gd name="connsiteY6-34" fmla="*/ 77535 h 1280160"/>
              <a:gd name="connsiteX7-35" fmla="*/ 7421928 w 7545854"/>
              <a:gd name="connsiteY7-36" fmla="*/ 1158870 h 1280160"/>
              <a:gd name="connsiteX8-37" fmla="*/ 7542462 w 7545854"/>
              <a:gd name="connsiteY8-38" fmla="*/ 1280160 h 1280160"/>
              <a:gd name="connsiteX9-39" fmla="*/ 1233102 w 7545854"/>
              <a:gd name="connsiteY9-40" fmla="*/ 1280160 h 1280160"/>
              <a:gd name="connsiteX0-41" fmla="*/ 1233102 w 7428646"/>
              <a:gd name="connsiteY0-42" fmla="*/ 1280160 h 1287717"/>
              <a:gd name="connsiteX1-43" fmla="*/ 1196526 w 7428646"/>
              <a:gd name="connsiteY1-44" fmla="*/ 1261872 h 1287717"/>
              <a:gd name="connsiteX2-45" fmla="*/ 1178238 w 7428646"/>
              <a:gd name="connsiteY2-46" fmla="*/ 1252728 h 1287717"/>
              <a:gd name="connsiteX3-47" fmla="*/ 16950 w 7428646"/>
              <a:gd name="connsiteY3-48" fmla="*/ 82296 h 1287717"/>
              <a:gd name="connsiteX4-49" fmla="*/ 53526 w 7428646"/>
              <a:gd name="connsiteY4-50" fmla="*/ 0 h 1287717"/>
              <a:gd name="connsiteX5-51" fmla="*/ 7398879 w 7428646"/>
              <a:gd name="connsiteY5-52" fmla="*/ 0 h 1287717"/>
              <a:gd name="connsiteX6-53" fmla="*/ 7421928 w 7428646"/>
              <a:gd name="connsiteY6-54" fmla="*/ 77535 h 1287717"/>
              <a:gd name="connsiteX7-55" fmla="*/ 7421928 w 7428646"/>
              <a:gd name="connsiteY7-56" fmla="*/ 1158870 h 1287717"/>
              <a:gd name="connsiteX8-57" fmla="*/ 7413993 w 7428646"/>
              <a:gd name="connsiteY8-58" fmla="*/ 1287717 h 1287717"/>
              <a:gd name="connsiteX9-59" fmla="*/ 1233102 w 7428646"/>
              <a:gd name="connsiteY9-60" fmla="*/ 1280160 h 128771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7428646" h="1287717">
                <a:moveTo>
                  <a:pt x="1233102" y="1280160"/>
                </a:moveTo>
                <a:cubicBezTo>
                  <a:pt x="1214814" y="1280160"/>
                  <a:pt x="1205670" y="1280160"/>
                  <a:pt x="1196526" y="1261872"/>
                </a:cubicBezTo>
                <a:cubicBezTo>
                  <a:pt x="1187382" y="1261872"/>
                  <a:pt x="1187382" y="1261872"/>
                  <a:pt x="1178238" y="1252728"/>
                </a:cubicBezTo>
                <a:lnTo>
                  <a:pt x="16950" y="82296"/>
                </a:lnTo>
                <a:cubicBezTo>
                  <a:pt x="-19626" y="54864"/>
                  <a:pt x="7806" y="0"/>
                  <a:pt x="53526" y="0"/>
                </a:cubicBezTo>
                <a:lnTo>
                  <a:pt x="7398879" y="0"/>
                </a:lnTo>
                <a:cubicBezTo>
                  <a:pt x="7426311" y="0"/>
                  <a:pt x="7421928" y="40959"/>
                  <a:pt x="7421928" y="77535"/>
                </a:cubicBezTo>
                <a:lnTo>
                  <a:pt x="7421928" y="1158870"/>
                </a:lnTo>
                <a:cubicBezTo>
                  <a:pt x="7421928" y="1186302"/>
                  <a:pt x="7441425" y="1287717"/>
                  <a:pt x="7413993" y="1287717"/>
                </a:cubicBezTo>
                <a:lnTo>
                  <a:pt x="1233102" y="1280160"/>
                </a:lnTo>
              </a:path>
            </a:pathLst>
          </a:custGeom>
          <a:noFill/>
          <a:ln w="12700">
            <a:gradFill>
              <a:gsLst>
                <a:gs pos="100000">
                  <a:schemeClr val="accent6">
                    <a:lumMod val="20000"/>
                    <a:lumOff val="80000"/>
                    <a:alpha val="0"/>
                  </a:schemeClr>
                </a:gs>
                <a:gs pos="2000">
                  <a:schemeClr val="accent6">
                    <a:alpha val="100000"/>
                  </a:schemeClr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lIns="1296000" tIns="0" rIns="0" bIns="0" numCol="1" spcCol="0" rtlCol="0" fromWordArt="0" anchor="ctr" anchorCtr="0" forceAA="0" compatLnSpc="1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做</a:t>
            </a:r>
            <a:r>
              <a:rPr lang="en-US" altLang="zh-CN" sz="2400" b="1" dirty="0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：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用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仓，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仓和底仓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5:1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或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4:1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，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仓的原则是当天或隔日完成做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，不留恋（可配合低吸潜伏做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）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7" name="对象2"/>
          <p:cNvSpPr/>
          <p:nvPr>
            <p:custDataLst>
              <p:tags r:id="rId3"/>
            </p:custDataLst>
          </p:nvPr>
        </p:nvSpPr>
        <p:spPr>
          <a:xfrm>
            <a:off x="4108133" y="3382011"/>
            <a:ext cx="7419657" cy="1280160"/>
          </a:xfrm>
          <a:custGeom>
            <a:avLst/>
            <a:gdLst>
              <a:gd name="connsiteX0" fmla="*/ 1233102 w 7588182"/>
              <a:gd name="connsiteY0" fmla="*/ 0 h 1280160"/>
              <a:gd name="connsiteX1" fmla="*/ 1196526 w 7588182"/>
              <a:gd name="connsiteY1" fmla="*/ 18288 h 1280160"/>
              <a:gd name="connsiteX2" fmla="*/ 1178238 w 7588182"/>
              <a:gd name="connsiteY2" fmla="*/ 27432 h 1280160"/>
              <a:gd name="connsiteX3" fmla="*/ 16950 w 7588182"/>
              <a:gd name="connsiteY3" fmla="*/ 1197864 h 1280160"/>
              <a:gd name="connsiteX4" fmla="*/ 53526 w 7588182"/>
              <a:gd name="connsiteY4" fmla="*/ 1280160 h 1280160"/>
              <a:gd name="connsiteX5" fmla="*/ 7542462 w 7588182"/>
              <a:gd name="connsiteY5" fmla="*/ 1280160 h 1280160"/>
              <a:gd name="connsiteX6" fmla="*/ 7588182 w 7588182"/>
              <a:gd name="connsiteY6" fmla="*/ 1234440 h 1280160"/>
              <a:gd name="connsiteX7" fmla="*/ 7588182 w 7588182"/>
              <a:gd name="connsiteY7" fmla="*/ 54864 h 1280160"/>
              <a:gd name="connsiteX8" fmla="*/ 7300637 w 7588182"/>
              <a:gd name="connsiteY8" fmla="*/ 0 h 1280160"/>
              <a:gd name="connsiteX9" fmla="*/ 1233102 w 7588182"/>
              <a:gd name="connsiteY9" fmla="*/ 0 h 1280160"/>
              <a:gd name="connsiteX0-1" fmla="*/ 1233102 w 7588182"/>
              <a:gd name="connsiteY0-2" fmla="*/ 0 h 1280160"/>
              <a:gd name="connsiteX1-3" fmla="*/ 1196526 w 7588182"/>
              <a:gd name="connsiteY1-4" fmla="*/ 18288 h 1280160"/>
              <a:gd name="connsiteX2-5" fmla="*/ 1178238 w 7588182"/>
              <a:gd name="connsiteY2-6" fmla="*/ 27432 h 1280160"/>
              <a:gd name="connsiteX3-7" fmla="*/ 16950 w 7588182"/>
              <a:gd name="connsiteY3-8" fmla="*/ 1197864 h 1280160"/>
              <a:gd name="connsiteX4-9" fmla="*/ 53526 w 7588182"/>
              <a:gd name="connsiteY4-10" fmla="*/ 1280160 h 1280160"/>
              <a:gd name="connsiteX5-11" fmla="*/ 7542462 w 7588182"/>
              <a:gd name="connsiteY5-12" fmla="*/ 1280160 h 1280160"/>
              <a:gd name="connsiteX6-13" fmla="*/ 7588182 w 7588182"/>
              <a:gd name="connsiteY6-14" fmla="*/ 1234440 h 1280160"/>
              <a:gd name="connsiteX7-15" fmla="*/ 7421928 w 7588182"/>
              <a:gd name="connsiteY7-16" fmla="*/ 77535 h 1280160"/>
              <a:gd name="connsiteX8-17" fmla="*/ 7300637 w 7588182"/>
              <a:gd name="connsiteY8-18" fmla="*/ 0 h 1280160"/>
              <a:gd name="connsiteX9-19" fmla="*/ 1233102 w 7588182"/>
              <a:gd name="connsiteY9-20" fmla="*/ 0 h 1280160"/>
              <a:gd name="connsiteX0-21" fmla="*/ 1233102 w 7546015"/>
              <a:gd name="connsiteY0-22" fmla="*/ 0 h 1280160"/>
              <a:gd name="connsiteX1-23" fmla="*/ 1196526 w 7546015"/>
              <a:gd name="connsiteY1-24" fmla="*/ 18288 h 1280160"/>
              <a:gd name="connsiteX2-25" fmla="*/ 1178238 w 7546015"/>
              <a:gd name="connsiteY2-26" fmla="*/ 27432 h 1280160"/>
              <a:gd name="connsiteX3-27" fmla="*/ 16950 w 7546015"/>
              <a:gd name="connsiteY3-28" fmla="*/ 1197864 h 1280160"/>
              <a:gd name="connsiteX4-29" fmla="*/ 53526 w 7546015"/>
              <a:gd name="connsiteY4-30" fmla="*/ 1280160 h 1280160"/>
              <a:gd name="connsiteX5-31" fmla="*/ 7542462 w 7546015"/>
              <a:gd name="connsiteY5-32" fmla="*/ 1280160 h 1280160"/>
              <a:gd name="connsiteX6-33" fmla="*/ 7429485 w 7546015"/>
              <a:gd name="connsiteY6-34" fmla="*/ 1241997 h 1280160"/>
              <a:gd name="connsiteX7-35" fmla="*/ 7421928 w 7546015"/>
              <a:gd name="connsiteY7-36" fmla="*/ 77535 h 1280160"/>
              <a:gd name="connsiteX8-37" fmla="*/ 7300637 w 7546015"/>
              <a:gd name="connsiteY8-38" fmla="*/ 0 h 1280160"/>
              <a:gd name="connsiteX9-39" fmla="*/ 1233102 w 7546015"/>
              <a:gd name="connsiteY9-40" fmla="*/ 0 h 1280160"/>
              <a:gd name="connsiteX0-41" fmla="*/ 1233102 w 7429485"/>
              <a:gd name="connsiteY0-42" fmla="*/ 0 h 1280160"/>
              <a:gd name="connsiteX1-43" fmla="*/ 1196526 w 7429485"/>
              <a:gd name="connsiteY1-44" fmla="*/ 18288 h 1280160"/>
              <a:gd name="connsiteX2-45" fmla="*/ 1178238 w 7429485"/>
              <a:gd name="connsiteY2-46" fmla="*/ 27432 h 1280160"/>
              <a:gd name="connsiteX3-47" fmla="*/ 16950 w 7429485"/>
              <a:gd name="connsiteY3-48" fmla="*/ 1197864 h 1280160"/>
              <a:gd name="connsiteX4-49" fmla="*/ 53526 w 7429485"/>
              <a:gd name="connsiteY4-50" fmla="*/ 1280160 h 1280160"/>
              <a:gd name="connsiteX5-51" fmla="*/ 7383765 w 7429485"/>
              <a:gd name="connsiteY5-52" fmla="*/ 1280160 h 1280160"/>
              <a:gd name="connsiteX6-53" fmla="*/ 7429485 w 7429485"/>
              <a:gd name="connsiteY6-54" fmla="*/ 1241997 h 1280160"/>
              <a:gd name="connsiteX7-55" fmla="*/ 7421928 w 7429485"/>
              <a:gd name="connsiteY7-56" fmla="*/ 77535 h 1280160"/>
              <a:gd name="connsiteX8-57" fmla="*/ 7300637 w 7429485"/>
              <a:gd name="connsiteY8-58" fmla="*/ 0 h 1280160"/>
              <a:gd name="connsiteX9-59" fmla="*/ 1233102 w 7429485"/>
              <a:gd name="connsiteY9-60" fmla="*/ 0 h 12801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7429485" h="1280160">
                <a:moveTo>
                  <a:pt x="1233102" y="0"/>
                </a:moveTo>
                <a:cubicBezTo>
                  <a:pt x="1214814" y="0"/>
                  <a:pt x="1205670" y="9144"/>
                  <a:pt x="1196526" y="18288"/>
                </a:cubicBezTo>
                <a:cubicBezTo>
                  <a:pt x="1187382" y="18288"/>
                  <a:pt x="1187382" y="27432"/>
                  <a:pt x="1178238" y="27432"/>
                </a:cubicBezTo>
                <a:lnTo>
                  <a:pt x="16950" y="1197864"/>
                </a:lnTo>
                <a:cubicBezTo>
                  <a:pt x="-19626" y="1225296"/>
                  <a:pt x="7806" y="1280160"/>
                  <a:pt x="53526" y="1280160"/>
                </a:cubicBezTo>
                <a:lnTo>
                  <a:pt x="7383765" y="1280160"/>
                </a:lnTo>
                <a:cubicBezTo>
                  <a:pt x="7411197" y="1280160"/>
                  <a:pt x="7429485" y="1269429"/>
                  <a:pt x="7429485" y="1241997"/>
                </a:cubicBezTo>
                <a:lnTo>
                  <a:pt x="7421928" y="77535"/>
                </a:lnTo>
                <a:cubicBezTo>
                  <a:pt x="7421928" y="40959"/>
                  <a:pt x="7328069" y="0"/>
                  <a:pt x="7300637" y="0"/>
                </a:cubicBezTo>
                <a:lnTo>
                  <a:pt x="1233102" y="0"/>
                </a:lnTo>
              </a:path>
            </a:pathLst>
          </a:custGeom>
          <a:noFill/>
          <a:ln w="12700">
            <a:gradFill>
              <a:gsLst>
                <a:gs pos="100000">
                  <a:schemeClr val="accent6">
                    <a:lumMod val="20000"/>
                    <a:lumOff val="80000"/>
                    <a:alpha val="0"/>
                  </a:schemeClr>
                </a:gs>
                <a:gs pos="2000">
                  <a:schemeClr val="accent6">
                    <a:alpha val="100000"/>
                  </a:schemeClr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lIns="1296000" tIns="0" rIns="0" bIns="0" numCol="1" spcCol="0" rtlCol="0" fromWordArt="0" anchor="ctr" anchorCtr="0" forceAA="0" compatLnSpc="1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底仓卖出</a:t>
            </a: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：</a:t>
            </a:r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日线出现捕捞季节死叉、跌破5日线或智能辅助线反抽和反压，出现信号时可离场；或于金叉末期、热点高潮时出信号可分批止盈。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5" name="对象3"/>
          <p:cNvSpPr/>
          <p:nvPr>
            <p:custDataLst>
              <p:tags r:id="rId4"/>
            </p:custDataLst>
          </p:nvPr>
        </p:nvSpPr>
        <p:spPr>
          <a:xfrm>
            <a:off x="4093528" y="97726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27432" y="292608"/>
                </a:moveTo>
                <a:cubicBezTo>
                  <a:pt x="-9144" y="329184"/>
                  <a:pt x="-9144" y="393192"/>
                  <a:pt x="27432" y="438912"/>
                </a:cubicBezTo>
                <a:lnTo>
                  <a:pt x="292608" y="694944"/>
                </a:lnTo>
                <a:cubicBezTo>
                  <a:pt x="329184" y="740664"/>
                  <a:pt x="393192" y="740664"/>
                  <a:pt x="438912" y="694944"/>
                </a:cubicBezTo>
                <a:lnTo>
                  <a:pt x="694944" y="438912"/>
                </a:lnTo>
                <a:cubicBezTo>
                  <a:pt x="740664" y="393192"/>
                  <a:pt x="740664" y="329184"/>
                  <a:pt x="694944" y="292608"/>
                </a:cubicBezTo>
                <a:lnTo>
                  <a:pt x="438912" y="27432"/>
                </a:lnTo>
                <a:cubicBezTo>
                  <a:pt x="393192" y="-9144"/>
                  <a:pt x="329184" y="-9144"/>
                  <a:pt x="292608" y="27432"/>
                </a:cubicBezTo>
                <a:lnTo>
                  <a:pt x="27432" y="292608"/>
                </a:lnTo>
              </a:path>
            </a:pathLst>
          </a:custGeom>
          <a:solidFill>
            <a:schemeClr val="accent6"/>
          </a:soli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anchor="ctr">
            <a:norm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01</a:t>
            </a:r>
            <a:endParaRPr lang="en-US" altLang="zh-CN" sz="2400" b="1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3" name="对象4"/>
          <p:cNvSpPr/>
          <p:nvPr>
            <p:custDataLst>
              <p:tags r:id="rId5"/>
            </p:custDataLst>
          </p:nvPr>
        </p:nvSpPr>
        <p:spPr>
          <a:xfrm>
            <a:off x="4093528" y="428307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27432" y="292608"/>
                </a:moveTo>
                <a:cubicBezTo>
                  <a:pt x="-9144" y="329184"/>
                  <a:pt x="-9144" y="393192"/>
                  <a:pt x="27432" y="438912"/>
                </a:cubicBezTo>
                <a:lnTo>
                  <a:pt x="292608" y="694944"/>
                </a:lnTo>
                <a:cubicBezTo>
                  <a:pt x="329184" y="740664"/>
                  <a:pt x="393192" y="740664"/>
                  <a:pt x="438912" y="694944"/>
                </a:cubicBezTo>
                <a:lnTo>
                  <a:pt x="694944" y="438912"/>
                </a:lnTo>
                <a:cubicBezTo>
                  <a:pt x="740664" y="393192"/>
                  <a:pt x="740664" y="329184"/>
                  <a:pt x="694944" y="292608"/>
                </a:cubicBezTo>
                <a:lnTo>
                  <a:pt x="438912" y="27432"/>
                </a:lnTo>
                <a:cubicBezTo>
                  <a:pt x="393192" y="-9144"/>
                  <a:pt x="329184" y="-9144"/>
                  <a:pt x="292608" y="27432"/>
                </a:cubicBezTo>
                <a:lnTo>
                  <a:pt x="27432" y="292608"/>
                </a:lnTo>
              </a:path>
            </a:pathLst>
          </a:custGeom>
          <a:solidFill>
            <a:schemeClr val="accent6"/>
          </a:soli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anchor="ctr">
            <a:norm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02</a:t>
            </a:r>
            <a:endParaRPr lang="en-US" altLang="zh-CN" sz="2400" b="1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1" name="对象6"/>
          <p:cNvSpPr/>
          <p:nvPr>
            <p:custDataLst>
              <p:tags r:id="rId6"/>
            </p:custDataLst>
          </p:nvPr>
        </p:nvSpPr>
        <p:spPr>
          <a:xfrm>
            <a:off x="731203" y="1024891"/>
            <a:ext cx="4086040" cy="4048800"/>
          </a:xfrm>
          <a:custGeom>
            <a:avLst/>
            <a:gdLst/>
            <a:ahLst/>
            <a:cxnLst/>
            <a:rect l="l" t="t" r="r" b="b"/>
            <a:pathLst>
              <a:path w="4059936" h="4059936">
                <a:moveTo>
                  <a:pt x="137160" y="2359152"/>
                </a:moveTo>
                <a:cubicBezTo>
                  <a:pt x="-45720" y="2176272"/>
                  <a:pt x="-45720" y="1883664"/>
                  <a:pt x="137160" y="1700784"/>
                </a:cubicBezTo>
                <a:lnTo>
                  <a:pt x="1700784" y="137160"/>
                </a:lnTo>
                <a:cubicBezTo>
                  <a:pt x="1883664" y="-45720"/>
                  <a:pt x="2176272" y="-45720"/>
                  <a:pt x="2359152" y="137160"/>
                </a:cubicBezTo>
                <a:lnTo>
                  <a:pt x="3931920" y="1700784"/>
                </a:lnTo>
                <a:cubicBezTo>
                  <a:pt x="4105656" y="1883664"/>
                  <a:pt x="4105656" y="2176272"/>
                  <a:pt x="3931920" y="2359152"/>
                </a:cubicBezTo>
                <a:lnTo>
                  <a:pt x="2359152" y="3931920"/>
                </a:lnTo>
                <a:cubicBezTo>
                  <a:pt x="2176272" y="4105656"/>
                  <a:pt x="1883664" y="4105656"/>
                  <a:pt x="1700784" y="3931920"/>
                </a:cubicBezTo>
                <a:lnTo>
                  <a:pt x="137160" y="2359152"/>
                </a:lnTo>
              </a:path>
            </a:pathLst>
          </a:custGeom>
          <a:solidFill>
            <a:schemeClr val="accent6">
              <a:lumMod val="30000"/>
              <a:lumOff val="70000"/>
              <a:alpha val="15000"/>
            </a:schemeClr>
          </a:solidFill>
        </p:spPr>
        <p:txBody>
          <a:bodyPr lIns="0" tIns="0" rIns="0" bIns="0">
            <a:noAutofit/>
          </a:bodyPr>
          <a:p>
            <a:endParaRPr lang="zh-CN" altLang="en-US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2" name="对象12"/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1180148" y="1482726"/>
            <a:ext cx="3188409" cy="3132620"/>
          </a:xfrm>
          <a:custGeom>
            <a:avLst/>
            <a:gdLst/>
            <a:ahLst/>
            <a:cxnLst/>
            <a:rect l="l" t="t" r="r" b="b"/>
            <a:pathLst>
              <a:path w="2340864" h="2340864">
                <a:moveTo>
                  <a:pt x="987552" y="73152"/>
                </a:moveTo>
                <a:lnTo>
                  <a:pt x="73152" y="987552"/>
                </a:lnTo>
                <a:cubicBezTo>
                  <a:pt x="-27432" y="1088136"/>
                  <a:pt x="-27432" y="1252728"/>
                  <a:pt x="73152" y="1353312"/>
                </a:cubicBezTo>
                <a:lnTo>
                  <a:pt x="987552" y="2267712"/>
                </a:lnTo>
                <a:cubicBezTo>
                  <a:pt x="1088136" y="2368296"/>
                  <a:pt x="1252728" y="2368296"/>
                  <a:pt x="1353312" y="2267712"/>
                </a:cubicBezTo>
                <a:lnTo>
                  <a:pt x="2267712" y="1353312"/>
                </a:lnTo>
                <a:cubicBezTo>
                  <a:pt x="2368296" y="1252728"/>
                  <a:pt x="2368296" y="1088136"/>
                  <a:pt x="2267712" y="987552"/>
                </a:cubicBezTo>
                <a:lnTo>
                  <a:pt x="1353312" y="73152"/>
                </a:lnTo>
                <a:cubicBezTo>
                  <a:pt x="1252728" y="-27432"/>
                  <a:pt x="1088136" y="-27432"/>
                  <a:pt x="987552" y="73152"/>
                </a:cubicBezTo>
              </a:path>
            </a:pathLst>
          </a:custGeom>
          <a:noFill/>
          <a:ln w="53975">
            <a:solidFill>
              <a:schemeClr val="accent6"/>
            </a:solidFill>
          </a:ln>
        </p:spPr>
        <p:txBody>
          <a:bodyPr wrap="square" lIns="360000" tIns="0" rIns="360000" bIns="0" anchor="ctr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700" b="1">
                <a:solidFill>
                  <a:schemeClr val="accent6"/>
                </a:solidFill>
                <a:latin typeface="+mn-ea"/>
                <a:cs typeface="+mn-ea"/>
                <a:sym typeface="+mn-ea"/>
              </a:rPr>
              <a:t>高抛哨兵</a:t>
            </a:r>
            <a:endParaRPr lang="zh-CN" altLang="en-US" sz="2700" b="1">
              <a:solidFill>
                <a:schemeClr val="accent6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974590" y="5642610"/>
            <a:ext cx="50196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注意：</a:t>
            </a:r>
            <a:r>
              <a:rPr lang="zh-CN" altLang="en-US"/>
              <a:t>高抛哨兵为分时指标，旨在辅助判断日内相对高点，并非用于预测日</a:t>
            </a:r>
            <a:r>
              <a:rPr lang="en-US" altLang="zh-CN"/>
              <a:t>K</a:t>
            </a:r>
            <a:r>
              <a:rPr lang="zh-CN" altLang="en-US"/>
              <a:t>线级别走势。</a:t>
            </a:r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6011545" y="4877435"/>
            <a:ext cx="480504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>
                <a:solidFill>
                  <a:srgbClr val="C00000"/>
                </a:solidFill>
              </a:rPr>
              <a:t>底层逻辑：日线遇强压力，分时找高点出</a:t>
            </a:r>
            <a:endParaRPr lang="zh-CN" altLang="en-US" sz="2000" b="1">
              <a:solidFill>
                <a:srgbClr val="C00000"/>
              </a:solidFill>
            </a:endParaRPr>
          </a:p>
        </p:txBody>
      </p:sp>
      <p:pic>
        <p:nvPicPr>
          <p:cNvPr id="8" name="图片 7"/>
          <p:cNvPicPr/>
          <p:nvPr/>
        </p:nvPicPr>
        <p:blipFill>
          <a:blip r:embed="rId8"/>
          <a:stretch>
            <a:fillRect/>
          </a:stretch>
        </p:blipFill>
        <p:spPr>
          <a:xfrm>
            <a:off x="4184650" y="5275580"/>
            <a:ext cx="891540" cy="1133475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量的</a:t>
            </a: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八阶律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3463290" y="892175"/>
            <a:ext cx="5266055" cy="5341620"/>
          </a:xfrm>
          <a:prstGeom prst="rect">
            <a:avLst/>
          </a:prstGeom>
          <a:ln w="38100">
            <a:solidFill>
              <a:schemeClr val="accent5">
                <a:lumMod val="50000"/>
              </a:schemeClr>
            </a:solidFill>
          </a:ln>
        </p:spPr>
      </p:pic>
    </p:spTree>
    <p:custDataLst>
      <p:tags r:id="rId4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大盘</a:t>
            </a: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状态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217660" y="2333625"/>
            <a:ext cx="2411095" cy="24206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000">
                <a:solidFill>
                  <a:schemeClr val="tx1"/>
                </a:solidFill>
              </a:rPr>
              <a:t>1.</a:t>
            </a:r>
            <a:r>
              <a:rPr lang="zh-CN" altLang="en-US" sz="2000">
                <a:solidFill>
                  <a:schemeClr val="tx1"/>
                </a:solidFill>
              </a:rPr>
              <a:t>平均股价金叉、上证指数金叉延续，小波段反弹</a:t>
            </a:r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  <a:p>
            <a:r>
              <a:rPr lang="en-US" altLang="zh-CN" sz="2000">
                <a:solidFill>
                  <a:schemeClr val="tx1"/>
                </a:solidFill>
              </a:rPr>
              <a:t>2.</a:t>
            </a:r>
            <a:r>
              <a:rPr lang="zh-CN" altLang="en-US" sz="2000">
                <a:solidFill>
                  <a:schemeClr val="tx1"/>
                </a:solidFill>
              </a:rPr>
              <a:t>短线快打或者做</a:t>
            </a:r>
            <a:r>
              <a:rPr lang="en-US" altLang="zh-CN" sz="2000">
                <a:solidFill>
                  <a:schemeClr val="tx1"/>
                </a:solidFill>
              </a:rPr>
              <a:t>T</a:t>
            </a:r>
            <a:r>
              <a:rPr lang="zh-CN" altLang="en-US" sz="2000">
                <a:solidFill>
                  <a:schemeClr val="tx1"/>
                </a:solidFill>
              </a:rPr>
              <a:t>降成本</a:t>
            </a:r>
            <a:endParaRPr lang="zh-CN" altLang="en-US" sz="2000">
              <a:solidFill>
                <a:schemeClr val="tx1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465" y="919480"/>
            <a:ext cx="4832985" cy="512635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5890" y="919480"/>
            <a:ext cx="3839845" cy="512254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消息</a:t>
            </a: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面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1427480" y="5221605"/>
            <a:ext cx="4019550" cy="5467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457200"/>
            <a:r>
              <a:rPr lang="zh-CN" sz="2000">
                <a:solidFill>
                  <a:schemeClr val="tx1"/>
                </a:solidFill>
              </a:rPr>
              <a:t>维稳资金出手</a:t>
            </a:r>
            <a:endParaRPr lang="zh-CN" sz="2000">
              <a:solidFill>
                <a:schemeClr val="tx1"/>
              </a:solidFill>
            </a:endParaRPr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9128125" y="5221605"/>
            <a:ext cx="1796415" cy="5467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457200"/>
            <a:r>
              <a:rPr lang="zh-CN" sz="2000">
                <a:solidFill>
                  <a:schemeClr val="tx1"/>
                </a:solidFill>
              </a:rPr>
              <a:t>事件驱动</a:t>
            </a:r>
            <a:endParaRPr lang="zh-CN" sz="2000">
              <a:solidFill>
                <a:schemeClr val="tx1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925" y="1579245"/>
            <a:ext cx="6296025" cy="332422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0660" y="1127760"/>
            <a:ext cx="5412105" cy="3781425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低吸模型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 flipV="1">
            <a:off x="1164590" y="1741170"/>
            <a:ext cx="3792855" cy="183578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7" name="直接箭头连接符 6"/>
          <p:cNvCxnSpPr/>
          <p:nvPr/>
        </p:nvCxnSpPr>
        <p:spPr>
          <a:xfrm>
            <a:off x="4957445" y="1762760"/>
            <a:ext cx="99060" cy="20891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8" name="弧形 7"/>
          <p:cNvSpPr/>
          <p:nvPr/>
        </p:nvSpPr>
        <p:spPr>
          <a:xfrm rot="21060000" flipV="1">
            <a:off x="-3410585" y="303530"/>
            <a:ext cx="8776335" cy="3299460"/>
          </a:xfrm>
          <a:prstGeom prst="arc">
            <a:avLst>
              <a:gd name="adj1" fmla="val 16127572"/>
              <a:gd name="adj2" fmla="val 21058116"/>
            </a:avLst>
          </a:prstGeom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弧形 8"/>
          <p:cNvSpPr/>
          <p:nvPr/>
        </p:nvSpPr>
        <p:spPr>
          <a:xfrm rot="10020000">
            <a:off x="1062355" y="2682875"/>
            <a:ext cx="4268470" cy="558800"/>
          </a:xfrm>
          <a:prstGeom prst="arc">
            <a:avLst>
              <a:gd name="adj1" fmla="val 10841984"/>
              <a:gd name="adj2" fmla="val 21186995"/>
            </a:avLst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10" name="直接箭头连接符 9"/>
          <p:cNvCxnSpPr>
            <a:endCxn id="9" idx="0"/>
          </p:cNvCxnSpPr>
          <p:nvPr/>
        </p:nvCxnSpPr>
        <p:spPr>
          <a:xfrm>
            <a:off x="5036820" y="1852930"/>
            <a:ext cx="235585" cy="65659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V="1">
            <a:off x="1186815" y="3500120"/>
            <a:ext cx="4408170" cy="8636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2" name="直接箭头连接符 11"/>
          <p:cNvCxnSpPr>
            <a:stCxn id="9" idx="0"/>
          </p:cNvCxnSpPr>
          <p:nvPr/>
        </p:nvCxnSpPr>
        <p:spPr>
          <a:xfrm>
            <a:off x="5272405" y="2509520"/>
            <a:ext cx="311150" cy="100139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5122545" y="1741170"/>
            <a:ext cx="8204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5</a:t>
            </a:r>
            <a:r>
              <a:rPr lang="zh-CN" altLang="en-US"/>
              <a:t>日线</a:t>
            </a:r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276215" y="2236470"/>
            <a:ext cx="1424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/>
              <a:t>智能辅助线</a:t>
            </a:r>
            <a:endParaRPr lang="zh-CN"/>
          </a:p>
        </p:txBody>
      </p:sp>
      <p:sp>
        <p:nvSpPr>
          <p:cNvPr id="15" name="文本框 14"/>
          <p:cNvSpPr txBox="1"/>
          <p:nvPr/>
        </p:nvSpPr>
        <p:spPr>
          <a:xfrm>
            <a:off x="5665470" y="3208655"/>
            <a:ext cx="1424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/>
              <a:t>箱体支撑</a:t>
            </a:r>
            <a:endParaRPr lang="zh-CN"/>
          </a:p>
        </p:txBody>
      </p:sp>
      <p:sp>
        <p:nvSpPr>
          <p:cNvPr id="17" name="右箭头 16"/>
          <p:cNvSpPr/>
          <p:nvPr/>
        </p:nvSpPr>
        <p:spPr>
          <a:xfrm>
            <a:off x="7178040" y="1852930"/>
            <a:ext cx="1627505" cy="8826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右箭头 17"/>
          <p:cNvSpPr/>
          <p:nvPr/>
        </p:nvSpPr>
        <p:spPr>
          <a:xfrm>
            <a:off x="7178040" y="2376170"/>
            <a:ext cx="1627505" cy="8826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右箭头 18"/>
          <p:cNvSpPr/>
          <p:nvPr/>
        </p:nvSpPr>
        <p:spPr>
          <a:xfrm>
            <a:off x="7171690" y="3348355"/>
            <a:ext cx="1627505" cy="8826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9104630" y="1657350"/>
            <a:ext cx="2372995" cy="4521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000">
                <a:solidFill>
                  <a:schemeClr val="tx1"/>
                </a:solidFill>
              </a:rPr>
              <a:t>1.</a:t>
            </a:r>
            <a:r>
              <a:rPr lang="zh-CN" altLang="en-US" sz="2000">
                <a:solidFill>
                  <a:schemeClr val="tx1"/>
                </a:solidFill>
              </a:rPr>
              <a:t>强趋势阶段</a:t>
            </a:r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9104630" y="3124835"/>
            <a:ext cx="2372995" cy="4521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000">
                <a:solidFill>
                  <a:schemeClr val="tx1"/>
                </a:solidFill>
              </a:rPr>
              <a:t>3.</a:t>
            </a:r>
            <a:r>
              <a:rPr lang="zh-CN" altLang="en-US" sz="2000">
                <a:solidFill>
                  <a:schemeClr val="tx1"/>
                </a:solidFill>
              </a:rPr>
              <a:t>筑底或抵抗阶段</a:t>
            </a:r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9104630" y="2209800"/>
            <a:ext cx="2372995" cy="4521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000">
                <a:solidFill>
                  <a:schemeClr val="tx1"/>
                </a:solidFill>
              </a:rPr>
              <a:t>2.</a:t>
            </a:r>
            <a:r>
              <a:rPr lang="zh-CN" altLang="en-US" sz="2000">
                <a:solidFill>
                  <a:schemeClr val="tx1"/>
                </a:solidFill>
              </a:rPr>
              <a:t>强势整理阶段</a:t>
            </a:r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低吸四标准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cxnSp>
        <p:nvCxnSpPr>
          <p:cNvPr id="41" name="直接连接符 40"/>
          <p:cNvCxnSpPr/>
          <p:nvPr>
            <p:custDataLst>
              <p:tags r:id="rId2"/>
            </p:custDataLst>
          </p:nvPr>
        </p:nvCxnSpPr>
        <p:spPr>
          <a:xfrm>
            <a:off x="1931988" y="4655185"/>
            <a:ext cx="1578610" cy="0"/>
          </a:xfrm>
          <a:prstGeom prst="line">
            <a:avLst/>
          </a:prstGeom>
          <a:ln cap="flat">
            <a:gradFill>
              <a:gsLst>
                <a:gs pos="0">
                  <a:srgbClr val="AFC6FF">
                    <a:alpha val="0"/>
                  </a:srgbClr>
                </a:gs>
                <a:gs pos="100000">
                  <a:srgbClr val="376FFF">
                    <a:alpha val="0"/>
                  </a:srgbClr>
                </a:gs>
                <a:gs pos="0">
                  <a:schemeClr val="accent6">
                    <a:alpha val="100000"/>
                  </a:schemeClr>
                </a:gs>
              </a:gsLst>
              <a:lin ang="0" scaled="0"/>
            </a:gra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标题"/>
          <p:cNvSpPr txBox="1"/>
          <p:nvPr>
            <p:custDataLst>
              <p:tags r:id="rId3"/>
            </p:custDataLst>
          </p:nvPr>
        </p:nvSpPr>
        <p:spPr>
          <a:xfrm>
            <a:off x="1931988" y="4095750"/>
            <a:ext cx="1573530" cy="49784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lvl="0" algn="l">
              <a:buClrTx/>
              <a:buSzTx/>
              <a:buFontTx/>
            </a:pPr>
            <a:r>
              <a:rPr lang="zh-CN" altLang="en-US" sz="1900" b="1" spc="300" dirty="0">
                <a:solidFill>
                  <a:schemeClr val="accent6"/>
                </a:solidFill>
                <a:latin typeface="+mj-ea"/>
                <a:ea typeface="+mj-ea"/>
                <a:sym typeface="+mn-ea"/>
              </a:rPr>
              <a:t>上升趋势</a:t>
            </a:r>
            <a:endParaRPr lang="zh-CN" altLang="en-US" sz="1900" b="1" spc="300" dirty="0">
              <a:solidFill>
                <a:schemeClr val="accent6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44" name="平行四边形 43"/>
          <p:cNvSpPr/>
          <p:nvPr>
            <p:custDataLst>
              <p:tags r:id="rId4"/>
            </p:custDataLst>
          </p:nvPr>
        </p:nvSpPr>
        <p:spPr>
          <a:xfrm flipH="1">
            <a:off x="7324408" y="2224405"/>
            <a:ext cx="1558925" cy="939800"/>
          </a:xfrm>
          <a:prstGeom prst="parallelogram">
            <a:avLst>
              <a:gd name="adj" fmla="val 83583"/>
            </a:avLst>
          </a:prstGeom>
          <a:solidFill>
            <a:schemeClr val="tx1">
              <a:lumMod val="65000"/>
              <a:lumOff val="3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5" name="平行四边形 44"/>
          <p:cNvSpPr/>
          <p:nvPr>
            <p:custDataLst>
              <p:tags r:id="rId5"/>
            </p:custDataLst>
          </p:nvPr>
        </p:nvSpPr>
        <p:spPr>
          <a:xfrm flipH="1">
            <a:off x="5267008" y="2508250"/>
            <a:ext cx="1558925" cy="939800"/>
          </a:xfrm>
          <a:prstGeom prst="parallelogram">
            <a:avLst>
              <a:gd name="adj" fmla="val 81259"/>
            </a:avLst>
          </a:prstGeom>
          <a:solidFill>
            <a:schemeClr val="tx1">
              <a:lumMod val="65000"/>
              <a:lumOff val="3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6" name="平行四边形 45"/>
          <p:cNvSpPr/>
          <p:nvPr>
            <p:custDataLst>
              <p:tags r:id="rId6"/>
            </p:custDataLst>
          </p:nvPr>
        </p:nvSpPr>
        <p:spPr>
          <a:xfrm>
            <a:off x="6040438" y="2220595"/>
            <a:ext cx="2080260" cy="1228725"/>
          </a:xfrm>
          <a:prstGeom prst="parallelogram">
            <a:avLst>
              <a:gd name="adj" fmla="val 64618"/>
            </a:avLst>
          </a:prstGeom>
          <a:gradFill>
            <a:gsLst>
              <a:gs pos="39000">
                <a:schemeClr val="accent6">
                  <a:alpha val="100000"/>
                </a:schemeClr>
              </a:gs>
              <a:gs pos="100000">
                <a:schemeClr val="accent6">
                  <a:lumMod val="60000"/>
                  <a:lumOff val="40000"/>
                  <a:alpha val="10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none" numCol="1" spcCol="0" rtlCol="0" fromWordArt="0" anchor="ctr" anchorCtr="0" forceAA="0" compatLnSpc="1">
            <a:normAutofit/>
          </a:bodyPr>
          <a:p>
            <a:pPr lvl="0" algn="ctr">
              <a:buClrTx/>
              <a:buSzTx/>
              <a:buFontTx/>
            </a:pPr>
            <a:r>
              <a:rPr lang="en-US" sz="3200" b="1">
                <a:solidFill>
                  <a:srgbClr val="FFFFFF"/>
                </a:solidFill>
                <a:latin typeface="+mj-lt"/>
                <a:ea typeface="微软雅黑" panose="020B0503020204020204" charset="-122"/>
                <a:cs typeface="+mj-lt"/>
                <a:sym typeface="+mn-ea"/>
              </a:rPr>
              <a:t>03</a:t>
            </a:r>
            <a:endParaRPr lang="en-US" sz="3200" b="1">
              <a:solidFill>
                <a:srgbClr val="FFFFFF"/>
              </a:solidFill>
              <a:latin typeface="+mj-lt"/>
              <a:ea typeface="微软雅黑" panose="020B0503020204020204" charset="-122"/>
              <a:cs typeface="+mj-lt"/>
              <a:sym typeface="+mn-ea"/>
            </a:endParaRPr>
          </a:p>
        </p:txBody>
      </p:sp>
      <p:sp>
        <p:nvSpPr>
          <p:cNvPr id="47" name="平行四边形 46"/>
          <p:cNvSpPr/>
          <p:nvPr>
            <p:custDataLst>
              <p:tags r:id="rId7"/>
            </p:custDataLst>
          </p:nvPr>
        </p:nvSpPr>
        <p:spPr>
          <a:xfrm flipH="1">
            <a:off x="3198813" y="2797810"/>
            <a:ext cx="1558925" cy="939800"/>
          </a:xfrm>
          <a:prstGeom prst="parallelogram">
            <a:avLst>
              <a:gd name="adj" fmla="val 80061"/>
            </a:avLst>
          </a:prstGeom>
          <a:solidFill>
            <a:schemeClr val="tx1">
              <a:lumMod val="65000"/>
              <a:lumOff val="3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8" name="平行四边形 47"/>
          <p:cNvSpPr/>
          <p:nvPr>
            <p:custDataLst>
              <p:tags r:id="rId8"/>
            </p:custDataLst>
          </p:nvPr>
        </p:nvSpPr>
        <p:spPr>
          <a:xfrm>
            <a:off x="1907858" y="2797810"/>
            <a:ext cx="2080260" cy="1228725"/>
          </a:xfrm>
          <a:prstGeom prst="parallelogram">
            <a:avLst>
              <a:gd name="adj" fmla="val 64618"/>
            </a:avLst>
          </a:prstGeom>
          <a:gradFill>
            <a:gsLst>
              <a:gs pos="39000">
                <a:schemeClr val="accent6">
                  <a:alpha val="100000"/>
                </a:schemeClr>
              </a:gs>
              <a:gs pos="100000">
                <a:schemeClr val="accent6">
                  <a:lumMod val="60000"/>
                  <a:lumOff val="40000"/>
                  <a:alpha val="10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none" numCol="1" spcCol="0" rtlCol="0" fromWordArt="0" anchor="ctr" anchorCtr="0" forceAA="0" compatLnSpc="1">
            <a:normAutofit/>
          </a:bodyPr>
          <a:p>
            <a:pPr lvl="0" algn="ctr">
              <a:buClrTx/>
              <a:buSzTx/>
              <a:buFontTx/>
            </a:pPr>
            <a:r>
              <a:rPr lang="en-US" sz="3200" b="1">
                <a:solidFill>
                  <a:srgbClr val="FFFFFF"/>
                </a:solidFill>
                <a:latin typeface="+mj-lt"/>
                <a:ea typeface="微软雅黑" panose="020B0503020204020204" charset="-122"/>
                <a:cs typeface="+mj-lt"/>
                <a:sym typeface="+mn-ea"/>
              </a:rPr>
              <a:t>01</a:t>
            </a:r>
            <a:endParaRPr lang="en-US" sz="3200" b="1">
              <a:solidFill>
                <a:srgbClr val="FFFFFF"/>
              </a:solidFill>
              <a:latin typeface="+mj-lt"/>
              <a:ea typeface="微软雅黑" panose="020B0503020204020204" charset="-122"/>
              <a:cs typeface="+mj-lt"/>
              <a:sym typeface="+mn-ea"/>
            </a:endParaRPr>
          </a:p>
        </p:txBody>
      </p:sp>
      <p:sp>
        <p:nvSpPr>
          <p:cNvPr id="49" name="平行四边形 48"/>
          <p:cNvSpPr/>
          <p:nvPr>
            <p:custDataLst>
              <p:tags r:id="rId9"/>
            </p:custDataLst>
          </p:nvPr>
        </p:nvSpPr>
        <p:spPr>
          <a:xfrm>
            <a:off x="3972878" y="2510155"/>
            <a:ext cx="2080260" cy="1228725"/>
          </a:xfrm>
          <a:prstGeom prst="parallelogram">
            <a:avLst>
              <a:gd name="adj" fmla="val 64618"/>
            </a:avLst>
          </a:prstGeom>
          <a:gradFill>
            <a:gsLst>
              <a:gs pos="39000">
                <a:schemeClr val="accent6">
                  <a:alpha val="100000"/>
                </a:schemeClr>
              </a:gs>
              <a:gs pos="100000">
                <a:schemeClr val="accent6">
                  <a:lumMod val="60000"/>
                  <a:lumOff val="40000"/>
                  <a:alpha val="10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none" numCol="1" spcCol="0" rtlCol="0" fromWordArt="0" anchor="ctr" anchorCtr="0" forceAA="0" compatLnSpc="1">
            <a:normAutofit/>
          </a:bodyPr>
          <a:p>
            <a:pPr lvl="0" algn="ctr">
              <a:buClrTx/>
              <a:buSzTx/>
              <a:buFontTx/>
            </a:pPr>
            <a:r>
              <a:rPr lang="en-US" altLang="zh-CN" sz="3200" b="1">
                <a:solidFill>
                  <a:srgbClr val="FFFFFF"/>
                </a:solidFill>
                <a:latin typeface="+mj-lt"/>
                <a:ea typeface="微软雅黑" panose="020B0503020204020204" charset="-122"/>
                <a:cs typeface="+mj-lt"/>
                <a:sym typeface="+mn-ea"/>
              </a:rPr>
              <a:t>02</a:t>
            </a:r>
            <a:endParaRPr lang="en-US" altLang="zh-CN" sz="3200" b="1">
              <a:solidFill>
                <a:srgbClr val="FFFFFF"/>
              </a:solidFill>
              <a:latin typeface="+mj-lt"/>
              <a:ea typeface="微软雅黑" panose="020B0503020204020204" charset="-122"/>
              <a:cs typeface="+mj-lt"/>
              <a:sym typeface="+mn-ea"/>
            </a:endParaRPr>
          </a:p>
        </p:txBody>
      </p:sp>
      <p:cxnSp>
        <p:nvCxnSpPr>
          <p:cNvPr id="50" name="直接连接符 49"/>
          <p:cNvCxnSpPr/>
          <p:nvPr>
            <p:custDataLst>
              <p:tags r:id="rId10"/>
            </p:custDataLst>
          </p:nvPr>
        </p:nvCxnSpPr>
        <p:spPr>
          <a:xfrm>
            <a:off x="3960178" y="4355465"/>
            <a:ext cx="1578610" cy="0"/>
          </a:xfrm>
          <a:prstGeom prst="line">
            <a:avLst/>
          </a:prstGeom>
          <a:ln cap="flat">
            <a:gradFill>
              <a:gsLst>
                <a:gs pos="0">
                  <a:srgbClr val="AFC6FF">
                    <a:alpha val="0"/>
                  </a:srgbClr>
                </a:gs>
                <a:gs pos="100000">
                  <a:schemeClr val="accent6">
                    <a:alpha val="0"/>
                  </a:schemeClr>
                </a:gs>
                <a:gs pos="0">
                  <a:schemeClr val="accent6">
                    <a:alpha val="100000"/>
                  </a:schemeClr>
                </a:gs>
              </a:gsLst>
              <a:lin ang="0" scaled="0"/>
            </a:gra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标题"/>
          <p:cNvSpPr txBox="1"/>
          <p:nvPr>
            <p:custDataLst>
              <p:tags r:id="rId11"/>
            </p:custDataLst>
          </p:nvPr>
        </p:nvSpPr>
        <p:spPr>
          <a:xfrm>
            <a:off x="3960178" y="3795395"/>
            <a:ext cx="1573530" cy="49784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lvl="0" algn="l">
              <a:buClrTx/>
              <a:buSzTx/>
              <a:buFontTx/>
            </a:pPr>
            <a:r>
              <a:rPr lang="zh-CN" altLang="en-US" sz="1900" b="1" spc="300" dirty="0">
                <a:solidFill>
                  <a:schemeClr val="accent6"/>
                </a:solidFill>
                <a:latin typeface="+mj-ea"/>
                <a:ea typeface="+mj-ea"/>
                <a:sym typeface="+mn-ea"/>
              </a:rPr>
              <a:t>关键支撑</a:t>
            </a:r>
            <a:endParaRPr lang="zh-CN" altLang="en-US" sz="1900" b="1" spc="300" dirty="0">
              <a:solidFill>
                <a:schemeClr val="accent6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53" name="任意多边形 52"/>
          <p:cNvSpPr/>
          <p:nvPr>
            <p:custDataLst>
              <p:tags r:id="rId12"/>
            </p:custDataLst>
          </p:nvPr>
        </p:nvSpPr>
        <p:spPr>
          <a:xfrm>
            <a:off x="8086408" y="1240155"/>
            <a:ext cx="2424430" cy="1924685"/>
          </a:xfrm>
          <a:custGeom>
            <a:avLst/>
            <a:gdLst>
              <a:gd name="connsiteX0" fmla="*/ 1215 w 4043"/>
              <a:gd name="connsiteY0" fmla="*/ 1402 h 4402"/>
              <a:gd name="connsiteX1" fmla="*/ 3330 w 4043"/>
              <a:gd name="connsiteY1" fmla="*/ 0 h 4402"/>
              <a:gd name="connsiteX2" fmla="*/ 4043 w 4043"/>
              <a:gd name="connsiteY2" fmla="*/ 1440 h 4402"/>
              <a:gd name="connsiteX3" fmla="*/ 3518 w 4043"/>
              <a:gd name="connsiteY3" fmla="*/ 1440 h 4402"/>
              <a:gd name="connsiteX4" fmla="*/ 1778 w 4043"/>
              <a:gd name="connsiteY4" fmla="*/ 4395 h 4402"/>
              <a:gd name="connsiteX5" fmla="*/ 0 w 4043"/>
              <a:gd name="connsiteY5" fmla="*/ 4402 h 4402"/>
              <a:gd name="connsiteX6" fmla="*/ 1718 w 4043"/>
              <a:gd name="connsiteY6" fmla="*/ 1417 h 4402"/>
              <a:gd name="connsiteX7" fmla="*/ 1215 w 4043"/>
              <a:gd name="connsiteY7" fmla="*/ 1402 h 4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77" h="4002">
                <a:moveTo>
                  <a:pt x="3478" y="0"/>
                </a:moveTo>
                <a:lnTo>
                  <a:pt x="4277" y="1440"/>
                </a:lnTo>
                <a:lnTo>
                  <a:pt x="3688" y="1440"/>
                </a:lnTo>
                <a:lnTo>
                  <a:pt x="3417" y="1851"/>
                </a:lnTo>
                <a:lnTo>
                  <a:pt x="3408" y="1851"/>
                </a:lnTo>
                <a:lnTo>
                  <a:pt x="2018" y="4002"/>
                </a:lnTo>
                <a:lnTo>
                  <a:pt x="0" y="4002"/>
                </a:lnTo>
                <a:lnTo>
                  <a:pt x="1390" y="1851"/>
                </a:lnTo>
                <a:lnTo>
                  <a:pt x="1390" y="1851"/>
                </a:lnTo>
                <a:lnTo>
                  <a:pt x="1670" y="1417"/>
                </a:lnTo>
                <a:lnTo>
                  <a:pt x="1106" y="1402"/>
                </a:lnTo>
                <a:lnTo>
                  <a:pt x="3478" y="0"/>
                </a:lnTo>
                <a:close/>
              </a:path>
            </a:pathLst>
          </a:custGeom>
          <a:gradFill>
            <a:gsLst>
              <a:gs pos="39000">
                <a:schemeClr val="accent6">
                  <a:alpha val="100000"/>
                </a:schemeClr>
              </a:gs>
              <a:gs pos="100000">
                <a:schemeClr val="accent6">
                  <a:lumMod val="60000"/>
                  <a:lumOff val="40000"/>
                  <a:alpha val="10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none" lIns="781685" tIns="980440" rIns="1012825" bIns="370840" numCol="1" spcCol="0" rtlCol="0" fromWordArt="0" anchor="ctr" anchorCtr="0" forceAA="0" compatLnSpc="1">
            <a:normAutofit/>
          </a:bodyPr>
          <a:p>
            <a:pPr algn="ctr"/>
            <a:r>
              <a:rPr lang="en-US" altLang="zh-CN" sz="3200" b="1">
                <a:solidFill>
                  <a:srgbClr val="FFFFFF"/>
                </a:solidFill>
                <a:latin typeface="+mj-lt"/>
                <a:ea typeface="微软雅黑" panose="020B0503020204020204" charset="-122"/>
                <a:cs typeface="+mj-lt"/>
              </a:rPr>
              <a:t>04</a:t>
            </a:r>
            <a:endParaRPr lang="en-US" altLang="zh-CN" sz="3200" b="1">
              <a:solidFill>
                <a:srgbClr val="FFFFFF"/>
              </a:solidFill>
              <a:latin typeface="+mj-lt"/>
              <a:ea typeface="微软雅黑" panose="020B0503020204020204" charset="-122"/>
              <a:cs typeface="+mj-lt"/>
            </a:endParaRPr>
          </a:p>
        </p:txBody>
      </p:sp>
      <p:cxnSp>
        <p:nvCxnSpPr>
          <p:cNvPr id="56" name="直接连接符 55"/>
          <p:cNvCxnSpPr/>
          <p:nvPr>
            <p:custDataLst>
              <p:tags r:id="rId13"/>
            </p:custDataLst>
          </p:nvPr>
        </p:nvCxnSpPr>
        <p:spPr>
          <a:xfrm>
            <a:off x="6051233" y="4069080"/>
            <a:ext cx="1578610" cy="0"/>
          </a:xfrm>
          <a:prstGeom prst="line">
            <a:avLst/>
          </a:prstGeom>
          <a:ln cap="flat">
            <a:gradFill>
              <a:gsLst>
                <a:gs pos="0">
                  <a:srgbClr val="AFC6FF">
                    <a:alpha val="0"/>
                  </a:srgbClr>
                </a:gs>
                <a:gs pos="100000">
                  <a:srgbClr val="376FFF">
                    <a:alpha val="0"/>
                  </a:srgbClr>
                </a:gs>
                <a:gs pos="0">
                  <a:schemeClr val="accent6">
                    <a:alpha val="100000"/>
                  </a:schemeClr>
                </a:gs>
              </a:gsLst>
              <a:lin ang="0" scaled="0"/>
            </a:gra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标题"/>
          <p:cNvSpPr txBox="1"/>
          <p:nvPr>
            <p:custDataLst>
              <p:tags r:id="rId14"/>
            </p:custDataLst>
          </p:nvPr>
        </p:nvSpPr>
        <p:spPr>
          <a:xfrm>
            <a:off x="6051233" y="3509010"/>
            <a:ext cx="1573530" cy="49784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lvl="0" algn="l">
              <a:buClrTx/>
              <a:buSzTx/>
              <a:buFontTx/>
            </a:pPr>
            <a:r>
              <a:rPr lang="zh-CN" altLang="en-US" sz="1900" b="1" spc="300" dirty="0">
                <a:solidFill>
                  <a:schemeClr val="accent6"/>
                </a:solidFill>
                <a:latin typeface="+mj-ea"/>
                <a:ea typeface="+mj-ea"/>
                <a:sym typeface="+mn-ea"/>
              </a:rPr>
              <a:t>缩量企稳</a:t>
            </a:r>
            <a:endParaRPr lang="zh-CN" altLang="en-US" sz="1900" b="1" spc="300" dirty="0">
              <a:solidFill>
                <a:schemeClr val="accent6"/>
              </a:solidFill>
              <a:latin typeface="+mj-ea"/>
              <a:ea typeface="+mj-ea"/>
              <a:sym typeface="+mn-ea"/>
            </a:endParaRPr>
          </a:p>
        </p:txBody>
      </p:sp>
      <p:cxnSp>
        <p:nvCxnSpPr>
          <p:cNvPr id="60" name="直接连接符 59"/>
          <p:cNvCxnSpPr/>
          <p:nvPr>
            <p:custDataLst>
              <p:tags r:id="rId15"/>
            </p:custDataLst>
          </p:nvPr>
        </p:nvCxnSpPr>
        <p:spPr>
          <a:xfrm>
            <a:off x="8079423" y="3768725"/>
            <a:ext cx="1578610" cy="0"/>
          </a:xfrm>
          <a:prstGeom prst="line">
            <a:avLst/>
          </a:prstGeom>
          <a:ln cap="flat">
            <a:gradFill>
              <a:gsLst>
                <a:gs pos="0">
                  <a:srgbClr val="AFC6FF">
                    <a:alpha val="0"/>
                  </a:srgbClr>
                </a:gs>
                <a:gs pos="100000">
                  <a:schemeClr val="accent6">
                    <a:alpha val="0"/>
                  </a:schemeClr>
                </a:gs>
                <a:gs pos="0">
                  <a:schemeClr val="accent6">
                    <a:alpha val="100000"/>
                  </a:schemeClr>
                </a:gs>
              </a:gsLst>
              <a:lin ang="0" scaled="0"/>
            </a:gra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标题"/>
          <p:cNvSpPr txBox="1"/>
          <p:nvPr>
            <p:custDataLst>
              <p:tags r:id="rId16"/>
            </p:custDataLst>
          </p:nvPr>
        </p:nvSpPr>
        <p:spPr>
          <a:xfrm>
            <a:off x="8079423" y="3209290"/>
            <a:ext cx="1573530" cy="49784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lvl="0" algn="l">
              <a:buClrTx/>
              <a:buSzTx/>
              <a:buFontTx/>
            </a:pPr>
            <a:r>
              <a:rPr lang="zh-CN" altLang="en-US" sz="1900" b="1" spc="300" dirty="0">
                <a:solidFill>
                  <a:schemeClr val="accent6"/>
                </a:solidFill>
                <a:latin typeface="+mj-ea"/>
                <a:ea typeface="+mj-ea"/>
                <a:sym typeface="+mn-ea"/>
              </a:rPr>
              <a:t>分时承接</a:t>
            </a:r>
            <a:endParaRPr lang="zh-CN" altLang="en-US" sz="1900" b="1" spc="300" dirty="0">
              <a:solidFill>
                <a:schemeClr val="accent6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2013585" y="4951730"/>
            <a:ext cx="8357235" cy="110680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zh-CN" altLang="en-US" sz="6600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趋势</a:t>
            </a:r>
            <a:r>
              <a:rPr lang="en-US" altLang="zh-CN" sz="6600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+</a:t>
            </a:r>
            <a:r>
              <a:rPr lang="zh-CN" altLang="en-US" sz="6600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支撑</a:t>
            </a:r>
            <a:r>
              <a:rPr lang="en-US" altLang="zh-CN" sz="6600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+</a:t>
            </a:r>
            <a:r>
              <a:rPr lang="zh-CN" altLang="en-US" sz="6600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缩量</a:t>
            </a:r>
            <a:r>
              <a:rPr lang="en-US" altLang="zh-CN" sz="6600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+</a:t>
            </a:r>
            <a:r>
              <a:rPr lang="zh-CN" altLang="en-US" sz="6600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承接</a:t>
            </a:r>
            <a:endParaRPr lang="zh-CN" altLang="en-US" sz="6600" b="1">
              <a:ln w="15875"/>
              <a:gradFill>
                <a:gsLst>
                  <a:gs pos="0">
                    <a:schemeClr val="accent1"/>
                  </a:gs>
                  <a:gs pos="100000">
                    <a:schemeClr val="accent6"/>
                  </a:gs>
                </a:gsLst>
                <a:lin ang="2700000" scaled="0"/>
              </a:gradFill>
              <a:effectLst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做</a:t>
            </a:r>
            <a:r>
              <a:rPr kumimoji="0" lang="en-US" alt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T</a:t>
            </a: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模型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565" y="948055"/>
            <a:ext cx="10454005" cy="509905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仓位思路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6605" y="768350"/>
            <a:ext cx="3019425" cy="12192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815" y="2026920"/>
            <a:ext cx="5678170" cy="220980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5985" y="2042160"/>
            <a:ext cx="5983605" cy="2168525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6605" y="4222115"/>
            <a:ext cx="3400425" cy="38100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7690" y="4582160"/>
            <a:ext cx="6910705" cy="139382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1975" y="5716905"/>
            <a:ext cx="3615055" cy="673735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低吸模型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9725" y="1017905"/>
            <a:ext cx="3891915" cy="499173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7095" y="922655"/>
            <a:ext cx="6440170" cy="501205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981075"/>
            <a:ext cx="5307330" cy="109728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710" y="2255520"/>
            <a:ext cx="4810125" cy="11334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1335" y="1038225"/>
            <a:ext cx="4152900" cy="107632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6175" y="2444115"/>
            <a:ext cx="3162300" cy="229552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57390" y="5014595"/>
            <a:ext cx="3781425" cy="1000125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6"/>
            </p:custDataLst>
          </p:nvPr>
        </p:nvSpPr>
        <p:spPr>
          <a:xfrm>
            <a:off x="2971800" y="0"/>
            <a:ext cx="702945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好评如潮！</a:t>
            </a:r>
            <a:endParaRPr kumimoji="0" lang="zh-CN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67230" y="4739640"/>
            <a:ext cx="3767455" cy="155067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4360" y="3566160"/>
            <a:ext cx="5509260" cy="1173480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193040" y="0"/>
            <a:ext cx="1186434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如何查看低吸，高抛有效期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8510" y="1041400"/>
            <a:ext cx="8154035" cy="527685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516890" y="701675"/>
            <a:ext cx="88747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PC</a:t>
            </a:r>
            <a:r>
              <a:rPr lang="zh-CN" altLang="en-US"/>
              <a:t>端：右上角进入个人中心-【我的产品】，找到对应产品，有效期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193040" y="0"/>
            <a:ext cx="1186434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如何查看低吸，高抛有效期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16890" y="701675"/>
            <a:ext cx="88747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APP</a:t>
            </a:r>
            <a:r>
              <a:rPr lang="zh-CN" altLang="en-US"/>
              <a:t>端：左上角进入【个人中心】-【已购产品】找到对应产品，点击即可查看有效期</a:t>
            </a:r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0950" y="1175385"/>
            <a:ext cx="9748520" cy="50546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193040" y="0"/>
            <a:ext cx="1186434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44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  <a:sym typeface="+mn-ea"/>
              </a:rPr>
              <a:t>如何查看，使用优惠券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16890" y="701675"/>
            <a:ext cx="88747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ym typeface="+mn-ea"/>
              </a:rPr>
              <a:t>PC</a:t>
            </a:r>
            <a:r>
              <a:rPr lang="zh-CN" altLang="en-US">
                <a:sym typeface="+mn-ea"/>
              </a:rPr>
              <a:t>端：右上角进入个人中心-【优惠券】，找到对应优惠券，点击去使用</a:t>
            </a:r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580" y="1083310"/>
            <a:ext cx="7660640" cy="530542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8644255" y="3051810"/>
            <a:ext cx="2894965" cy="4692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 b="1">
                <a:solidFill>
                  <a:srgbClr val="FF0000"/>
                </a:solidFill>
              </a:rPr>
              <a:t>注意优惠券有效期！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如何查看，使用优惠券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305" y="1091565"/>
            <a:ext cx="7557770" cy="52959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16890" y="701675"/>
            <a:ext cx="88747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APP</a:t>
            </a:r>
            <a:r>
              <a:rPr lang="zh-CN" altLang="en-US"/>
              <a:t>端：左上角进入【个人中心】-【优惠券】找到对应优惠券，点击即可使用</a:t>
            </a:r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8644255" y="3051810"/>
            <a:ext cx="2894965" cy="4692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 b="1">
                <a:solidFill>
                  <a:srgbClr val="FF0000"/>
                </a:solidFill>
              </a:rPr>
              <a:t>注意优惠券有效期！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70480" y="0"/>
            <a:ext cx="7995285" cy="685736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/>
          <p:nvPr/>
        </p:nvPicPr>
        <p:blipFill>
          <a:blip r:embed="rId1"/>
          <a:srcRect t="16547"/>
          <a:stretch>
            <a:fillRect/>
          </a:stretch>
        </p:blipFill>
        <p:spPr>
          <a:xfrm>
            <a:off x="283845" y="884555"/>
            <a:ext cx="11624310" cy="532003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低吸潜伏预警功能上线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21665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手机版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/>
          <p:cNvPicPr/>
          <p:nvPr/>
        </p:nvPicPr>
        <p:blipFill>
          <a:blip r:embed="rId1"/>
          <a:srcRect b="19150"/>
          <a:stretch>
            <a:fillRect/>
          </a:stretch>
        </p:blipFill>
        <p:spPr>
          <a:xfrm>
            <a:off x="381000" y="807085"/>
            <a:ext cx="11430000" cy="5313680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低吸潜伏预警功能上线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21665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电脑版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/>
          <p:nvPr/>
        </p:nvPicPr>
        <p:blipFill>
          <a:blip r:embed="rId1"/>
          <a:srcRect l="881" t="22731" r="869"/>
          <a:stretch>
            <a:fillRect/>
          </a:stretch>
        </p:blipFill>
        <p:spPr>
          <a:xfrm>
            <a:off x="718185" y="946785"/>
            <a:ext cx="10763885" cy="543179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低吸潜伏预警功能上线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81635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手机设置指南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图片 5"/>
          <p:cNvPicPr/>
          <p:nvPr/>
        </p:nvPicPr>
        <p:blipFill>
          <a:blip r:embed="rId1"/>
          <a:srcRect l="2022" r="1711"/>
          <a:stretch>
            <a:fillRect/>
          </a:stretch>
        </p:blipFill>
        <p:spPr>
          <a:xfrm>
            <a:off x="690245" y="807085"/>
            <a:ext cx="11003280" cy="5534025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低吸潜伏预警功能上线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85750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手机设置指南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低吸潜伏预警功能上线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5750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电脑设置指南</a:t>
            </a:r>
            <a:endParaRPr lang="zh-CN" altLang="en-US"/>
          </a:p>
        </p:txBody>
      </p:sp>
      <p:pic>
        <p:nvPicPr>
          <p:cNvPr id="2" name="图片 1"/>
          <p:cNvPicPr/>
          <p:nvPr/>
        </p:nvPicPr>
        <p:blipFill>
          <a:blip r:embed="rId2"/>
          <a:srcRect l="1839" t="14641" r="1750"/>
          <a:stretch>
            <a:fillRect/>
          </a:stretch>
        </p:blipFill>
        <p:spPr>
          <a:xfrm>
            <a:off x="586105" y="1709420"/>
            <a:ext cx="11019790" cy="373189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低吸潜伏预警功能上线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85750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电脑设置指南</a:t>
            </a:r>
            <a:endParaRPr lang="zh-CN" altLang="en-US"/>
          </a:p>
        </p:txBody>
      </p:sp>
      <p:pic>
        <p:nvPicPr>
          <p:cNvPr id="6" name="图片 5"/>
          <p:cNvPicPr/>
          <p:nvPr/>
        </p:nvPicPr>
        <p:blipFill>
          <a:blip r:embed="rId2"/>
          <a:srcRect l="3034" r="3045" b="53565"/>
          <a:stretch>
            <a:fillRect/>
          </a:stretch>
        </p:blipFill>
        <p:spPr>
          <a:xfrm>
            <a:off x="619125" y="1592580"/>
            <a:ext cx="11145520" cy="384365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低吸潜伏预警功能上线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5750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电脑设置指南</a:t>
            </a:r>
            <a:endParaRPr lang="zh-CN" altLang="en-US"/>
          </a:p>
        </p:txBody>
      </p:sp>
      <p:pic>
        <p:nvPicPr>
          <p:cNvPr id="2" name="图片 1"/>
          <p:cNvPicPr/>
          <p:nvPr/>
        </p:nvPicPr>
        <p:blipFill>
          <a:blip r:embed="rId2"/>
          <a:srcRect l="2256" t="46683" r="2439" b="3783"/>
          <a:stretch>
            <a:fillRect/>
          </a:stretch>
        </p:blipFill>
        <p:spPr>
          <a:xfrm>
            <a:off x="744855" y="1454785"/>
            <a:ext cx="10893425" cy="394906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低吸潜伏预警功能上线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3" name="图片 2"/>
          <p:cNvPicPr/>
          <p:nvPr/>
        </p:nvPicPr>
        <p:blipFill>
          <a:blip r:embed="rId2"/>
          <a:srcRect t="5554" b="5983"/>
          <a:stretch>
            <a:fillRect/>
          </a:stretch>
        </p:blipFill>
        <p:spPr>
          <a:xfrm>
            <a:off x="476885" y="1029970"/>
            <a:ext cx="11430000" cy="509778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高抛哨兵预警功能上线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21665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手机版</a:t>
            </a:r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2745" y="838200"/>
            <a:ext cx="8905875" cy="51816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高抛哨兵预警功能上线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21665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电脑版</a:t>
            </a:r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9275" y="795020"/>
            <a:ext cx="8553450" cy="526732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高抛哨兵预警功能上线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175" y="1090295"/>
            <a:ext cx="9036685" cy="530542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81635" y="807085"/>
            <a:ext cx="1027620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/>
              <a:t>注意：不同手机商城审核时间有差别，还无法升级到最新版本请再等等</a:t>
            </a:r>
            <a:endParaRPr lang="zh-CN" altLang="en-US" sz="1600"/>
          </a:p>
        </p:txBody>
      </p:sp>
    </p:spTree>
    <p:custDataLst>
      <p:tags r:id="rId3"/>
    </p:custData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高抛哨兵预警功能上线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070" y="945515"/>
            <a:ext cx="9232265" cy="521208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85750" y="76835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手机设置指南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高抛哨兵预警功能上线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5750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电脑设置指南</a:t>
            </a:r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920" y="1528445"/>
            <a:ext cx="9915525" cy="380047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高抛哨兵预警功能上线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85750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电脑设置指南</a:t>
            </a:r>
            <a:endParaRPr lang="zh-CN" altLang="en-US"/>
          </a:p>
        </p:txBody>
      </p:sp>
      <p:pic>
        <p:nvPicPr>
          <p:cNvPr id="6" name="图片 5"/>
          <p:cNvPicPr/>
          <p:nvPr/>
        </p:nvPicPr>
        <p:blipFill>
          <a:blip r:embed="rId2"/>
          <a:srcRect l="3034" r="3045" b="53565"/>
          <a:stretch>
            <a:fillRect/>
          </a:stretch>
        </p:blipFill>
        <p:spPr>
          <a:xfrm>
            <a:off x="619125" y="1592580"/>
            <a:ext cx="11145520" cy="384365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高抛哨兵预警功能上线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85750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电脑设置指南</a:t>
            </a:r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2220" y="1557020"/>
            <a:ext cx="9686925" cy="374332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高抛哨兵预警功能上线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700" y="1028700"/>
            <a:ext cx="10134600" cy="48006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2956560" y="1362710"/>
            <a:ext cx="6278880" cy="101473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p>
            <a:r>
              <a:rPr lang="zh-CN" altLang="en-US" sz="6000" b="1">
                <a:gradFill>
                  <a:gsLst>
                    <a:gs pos="0">
                      <a:srgbClr val="FFFBE0"/>
                    </a:gs>
                    <a:gs pos="100000">
                      <a:srgbClr val="FFF39A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让投资遇见美好！</a:t>
            </a:r>
            <a:endParaRPr lang="zh-CN" altLang="en-US" sz="6000" b="1">
              <a:gradFill>
                <a:gsLst>
                  <a:gs pos="0">
                    <a:srgbClr val="FFFBE0"/>
                  </a:gs>
                  <a:gs pos="100000">
                    <a:srgbClr val="FFF39A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sp>
        <p:nvSpPr>
          <p:cNvPr id="4" name="圆角矩形 3"/>
          <p:cNvSpPr/>
          <p:nvPr userDrawn="1">
            <p:custDataLst>
              <p:tags r:id="rId2"/>
            </p:custDataLst>
          </p:nvPr>
        </p:nvSpPr>
        <p:spPr>
          <a:xfrm>
            <a:off x="1450975" y="2447290"/>
            <a:ext cx="8990965" cy="2712085"/>
          </a:xfrm>
          <a:prstGeom prst="roundRect">
            <a:avLst>
              <a:gd name="adj" fmla="val 4235"/>
            </a:avLst>
          </a:prstGeom>
          <a:solidFill>
            <a:schemeClr val="bg1"/>
          </a:solidFill>
          <a:ln>
            <a:solidFill>
              <a:srgbClr val="FBE4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 userDrawn="1">
            <p:custDataLst>
              <p:tags r:id="rId3"/>
            </p:custDataLst>
          </p:nvPr>
        </p:nvSpPr>
        <p:spPr>
          <a:xfrm>
            <a:off x="1750060" y="2773680"/>
            <a:ext cx="8393430" cy="20599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60000"/>
              </a:lnSpc>
            </a:pPr>
            <a:r>
              <a:rPr lang="zh-CN" altLang="en-US" sz="1600" b="1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我司所有工作人员均不允许推荐股票、不允许承诺收益、不允许代客理财、不允许合作分成、不允许私下收款，如您发现有任何违规行为，请立即拨打400-700-3809向我们举报!</a:t>
            </a:r>
            <a:endParaRPr lang="zh-CN" altLang="en-US" sz="1600" b="1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  <a:p>
            <a:pPr fontAlgn="auto">
              <a:lnSpc>
                <a:spcPct val="160000"/>
              </a:lnSpc>
            </a:pPr>
            <a:r>
              <a:rPr lang="zh-CN" altLang="en-US" sz="1600" b="1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所有信息及观点均来源于公开信息及经传软件信号显示，仅供参考，不构成最终投资依据，软件作为辅助参考工具,无法承诺收益，投资者应正视市场风险，自主作出投资决策并自行承担投资风险。投资有风险，入市须谨慎!</a:t>
            </a:r>
            <a:endParaRPr lang="zh-CN" altLang="en-US" sz="1600" b="1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3203_2*l_h_i*1_2_1"/>
  <p:tag name="KSO_WM_TEMPLATE_CATEGORY" val="diagram"/>
  <p:tag name="KSO_WM_TEMPLATE_INDEX" val="2023320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solid&quot;:{&quot;brightness&quot;:0,&quot;colorType&quot;:1,&quot;foreColorIndex&quot;:5,&quot;transparency&quot;:0.20000000298023224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10,10,10,10,10,10]}"/>
</p:tagLst>
</file>

<file path=ppt/tags/tag49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3203_2*l_h_i*1_1_1"/>
  <p:tag name="KSO_WM_TEMPLATE_CATEGORY" val="diagram"/>
  <p:tag name="KSO_WM_TEMPLATE_INDEX" val="2023320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solid&quot;:{&quot;brightness&quot;:0,&quot;colorType&quot;:1,&quot;foreColorIndex&quot;:5,&quot;transparency&quot;:0.20000000298023224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10,10,10,10,10,10]}"/>
</p:tagLst>
</file>

<file path=ppt/tags/tag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3203_2*l_h_f*1_3_1"/>
  <p:tag name="KSO_WM_TEMPLATE_CATEGORY" val="diagram"/>
  <p:tag name="KSO_WM_TEMPLATE_INDEX" val="2023320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VALUE" val="135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请单击此处添加正文，文字是您思想的提炼，请言简意赅的阐述您的观点。单击此处添加正文，文字是您思想的提炼。单击此处添加正文，文字是您思想的提炼，请言简意赅的阐述您的观点。单击此处添加正文，文字是您思想的提炼。单击此处添加正文，文字是您思想的提炼，请言简意赅的阐述您的观点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3203_2*l_h_a*1_3_1"/>
  <p:tag name="KSO_WM_TEMPLATE_CATEGORY" val="diagram"/>
  <p:tag name="KSO_WM_TEMPLATE_INDEX" val="20233203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单击添加项标题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3203_2*l_h_f*1_2_1"/>
  <p:tag name="KSO_WM_TEMPLATE_CATEGORY" val="diagram"/>
  <p:tag name="KSO_WM_TEMPLATE_INDEX" val="2023320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VALUE" val="140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请单击此处添加正文内容，文字是您思想的提炼，请言简意赅的阐述您的观点。单击此处添加正文，文字是您思想的提炼。单击此处添加正文，文字是您思想的提炼，请言简意赅的阐述您的观点。单击此处添加正文，文字是您思想的提炼。单击此处添加正文，文字是您思想的提炼，请言简意赅的阐述您的观点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3203_2*l_h_a*1_2_1"/>
  <p:tag name="KSO_WM_TEMPLATE_CATEGORY" val="diagram"/>
  <p:tag name="KSO_WM_TEMPLATE_INDEX" val="20233203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单击添加项标题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3203_2*l_h_f*1_1_1"/>
  <p:tag name="KSO_WM_TEMPLATE_CATEGORY" val="diagram"/>
  <p:tag name="KSO_WM_TEMPLATE_INDEX" val="20233203"/>
  <p:tag name="KSO_WM_UNIT_LAYERLEVEL" val="1_1_1"/>
  <p:tag name="KSO_WM_TAG_VERSION" val="3.0"/>
  <p:tag name="KSO_WM_UNIT_VALUE" val="14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请单击此处添加内容，文字是您思想的提炼，请言简意赅的阐述您的观点。单击添加正文，文字是您思想的提炼。单击此处添加正文，文字是您思想的提炼，请言简意赅的阐述您的观点。单击添加正文，文字是您思想的提炼。单击此处添加正文，文字是您思想的提炼，请言简意赅的阐述您的观点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3203_2*l_h_a*1_1_1"/>
  <p:tag name="KSO_WM_TEMPLATE_CATEGORY" val="diagram"/>
  <p:tag name="KSO_WM_TEMPLATE_INDEX" val="20233203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单击添加项标题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56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3203_2*l_h_i*1_3_1"/>
  <p:tag name="KSO_WM_TEMPLATE_CATEGORY" val="diagram"/>
  <p:tag name="KSO_WM_TEMPLATE_INDEX" val="2023320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solid&quot;:{&quot;brightness&quot;:0,&quot;colorType&quot;:1,&quot;foreColorIndex&quot;:5,&quot;transparency&quot;:0.20000000298023224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10,10,10,10,10,10]}"/>
</p:tagLst>
</file>

<file path=ppt/tags/tag57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x"/>
  <p:tag name="KSO_WM_UNIT_INDEX" val="1_2_1"/>
  <p:tag name="KSO_WM_UNIT_ID" val="diagram20233203_2*l_h_x*1_2_1"/>
  <p:tag name="KSO_WM_TEMPLATE_CATEGORY" val="diagram"/>
  <p:tag name="KSO_WM_TEMPLATE_INDEX" val="20233203"/>
  <p:tag name="KSO_WM_UNIT_LAYERLEVEL" val="1_1_1"/>
  <p:tag name="KSO_WM_TAG_VERSION" val="3.0"/>
  <p:tag name="KSO_WM_UNIT_VALUE" val="108*108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USE_COLOR_VALUE" val="{&quot;color_scheme&quot;:1,&quot;color_type&quot;:1,&quot;theme_color_indexes&quot;:[10,10,10,10,10,10]}"/>
</p:tagLst>
</file>

<file path=ppt/tags/tag58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x"/>
  <p:tag name="KSO_WM_UNIT_INDEX" val="1_1_1"/>
  <p:tag name="KSO_WM_UNIT_ID" val="diagram20233203_2*l_h_x*1_1_1"/>
  <p:tag name="KSO_WM_TEMPLATE_CATEGORY" val="diagram"/>
  <p:tag name="KSO_WM_TEMPLATE_INDEX" val="20233203"/>
  <p:tag name="KSO_WM_UNIT_LAYERLEVEL" val="1_1_1"/>
  <p:tag name="KSO_WM_TAG_VERSION" val="3.0"/>
  <p:tag name="KSO_WM_UNIT_VALUE" val="100*108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USE_COLOR_VALUE" val="{&quot;color_scheme&quot;:1,&quot;color_type&quot;:1,&quot;theme_color_indexes&quot;:[10,10,10,10,10,10]}"/>
</p:tagLst>
</file>

<file path=ppt/tags/tag59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x"/>
  <p:tag name="KSO_WM_UNIT_INDEX" val="1_3_1"/>
  <p:tag name="KSO_WM_UNIT_ID" val="diagram20233203_2*l_h_x*1_3_1"/>
  <p:tag name="KSO_WM_TEMPLATE_CATEGORY" val="diagram"/>
  <p:tag name="KSO_WM_TEMPLATE_INDEX" val="20233203"/>
  <p:tag name="KSO_WM_UNIT_LAYERLEVEL" val="1_1_1"/>
  <p:tag name="KSO_WM_TAG_VERSION" val="3.0"/>
  <p:tag name="KSO_WM_UNIT_VALUE" val="108*108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USE_COLOR_VALUE" val="{&quot;color_scheme&quot;:1,&quot;color_type&quot;:1,&quot;theme_color_indexes&quot;:[10,10,10,10,10,10]}"/>
</p:tagLst>
</file>

<file path=ppt/tags/tag6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resource_record_key" val="{&quot;65&quot;:[20205081],&quot;70&quot;:[3322227]}"/>
</p:tagLst>
</file>

<file path=ppt/tags/tag61.xml><?xml version="1.0" encoding="utf-8"?>
<p:tagLst xmlns:p="http://schemas.openxmlformats.org/presentationml/2006/main">
  <p:tag name="KSO_WM_BEAUTIFY_FLAG" val=""/>
</p:tagLst>
</file>

<file path=ppt/tags/tag62.xml><?xml version="1.0" encoding="utf-8"?>
<p:tagLst xmlns:p="http://schemas.openxmlformats.org/presentationml/2006/main"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f"/>
  <p:tag name="KSO_WM_UNIT_INDEX" val="1_2_1_1"/>
  <p:tag name="KSO_WM_UNIT_ID" val="diagram20231636_1*n_h_h_f*1_2_1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DIAGRAM_VERSION" val="3"/>
  <p:tag name="KSO_WM_UNIT_SUBTYPE" val="a"/>
  <p:tag name="KSO_WM_UNIT_NOCLEAR" val="0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8.1278381347656}"/>
  <p:tag name="KSO_WM_DIAGRAM_COLOR_MATCH_VALUE" val="{&quot;shape&quot;:{&quot;fill&quot;:{&quot;type&quot;:0},&quot;glow&quot;:{&quot;colorType&quot;:0},&quot;line&quot;:{&quot;gradient&quot;:[{&quot;brightness&quot;:0.800000011920929,&quot;colorType&quot;:1,&quot;foreColorIndex&quot;:6,&quot;pos&quot;:1,&quot;transparency&quot;:1},{&quot;brightness&quot;:0,&quot;colorType&quot;:1,&quot;foreColorIndex&quot;:5,&quot;pos&quot;:0.019999999552965164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84"/>
  <p:tag name="KSO_WM_UNIT_FILL_TYPE" val="3"/>
  <p:tag name="KSO_WM_UNIT_TEXT_TYPE" val="1"/>
  <p:tag name="KSO_WM_UNIT_TEXT_LAYER_COUNT" val="1"/>
  <p:tag name="KSO_WM_UNIT_PRESET_TEXT" val="单击此处输入你的项正文，文字是您思想的提炼，请尽量言简意赅的阐述观点，单击此处输入你的项正文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63.xml><?xml version="1.0" encoding="utf-8"?>
<p:tagLst xmlns:p="http://schemas.openxmlformats.org/presentationml/2006/main"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f"/>
  <p:tag name="KSO_WM_UNIT_INDEX" val="1_2_2_1"/>
  <p:tag name="KSO_WM_UNIT_ID" val="diagram20231636_1*n_h_h_f*1_2_2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DIAGRAM_VERSION" val="3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8.1278381347656}"/>
  <p:tag name="KSO_WM_DIAGRAM_COLOR_MATCH_VALUE" val="{&quot;shape&quot;:{&quot;fill&quot;:{&quot;type&quot;:0},&quot;glow&quot;:{&quot;colorType&quot;:0},&quot;line&quot;:{&quot;gradient&quot;:[{&quot;brightness&quot;:0.800000011920929,&quot;colorType&quot;:1,&quot;foreColorIndex&quot;:6,&quot;pos&quot;:1,&quot;transparency&quot;:1},{&quot;brightness&quot;:0,&quot;colorType&quot;:1,&quot;foreColorIndex&quot;:5,&quot;pos&quot;:0.019999999552965164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84"/>
  <p:tag name="KSO_WM_UNIT_FILL_TYPE" val="3"/>
  <p:tag name="KSO_WM_UNIT_TEXT_TYPE" val="1"/>
  <p:tag name="KSO_WM_UNIT_TEXT_LAYER_COUNT" val="1"/>
  <p:tag name="KSO_WM_UNIT_PRESET_TEXT" val="单击此处输入你的项正文，文字是您思想的提炼，请尽量言简意赅的阐述观点，单击此处输入你的项正文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n_h_h_i"/>
  <p:tag name="KSO_WM_UNIT_INDEX" val="1_2_1_1"/>
  <p:tag name="KSO_WM_UNIT_ID" val="diagram20231636_1*n_h_h_i*1_2_1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UNIT_TEXT_FILL_FORE_SCHEMECOLOR_INDEX_BRIGHTNESS" val="0.15"/>
  <p:tag name="KSO_WM_DIAGRAM_COLOR_TRICK" val="1"/>
  <p:tag name="KSO_WM_DIAGRAM_COLOR_TEXT_CAN_REMOVE" val="n"/>
  <p:tag name="KSO_WM_DIAGRAM_GROUP_CODE" val="n1-1"/>
  <p:tag name="KSO_WM_DIAGRAM_VERSION" val="3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8.127838134765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01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10,10,10,10,10,10]}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n_h_h_i"/>
  <p:tag name="KSO_WM_UNIT_INDEX" val="1_2_2_1"/>
  <p:tag name="KSO_WM_UNIT_ID" val="diagram20231636_1*n_h_h_i*1_2_2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UNIT_TEXT_FILL_FORE_SCHEMECOLOR_INDEX_BRIGHTNESS" val="0.15"/>
  <p:tag name="KSO_WM_DIAGRAM_COLOR_TRICK" val="1"/>
  <p:tag name="KSO_WM_DIAGRAM_COLOR_TEXT_CAN_REMOVE" val="n"/>
  <p:tag name="KSO_WM_DIAGRAM_GROUP_CODE" val="n1-1"/>
  <p:tag name="KSO_WM_DIAGRAM_VERSION" val="3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8.127838134765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02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10,10,10,10,10,10]}"/>
</p:tagLst>
</file>

<file path=ppt/tags/tag66.xml><?xml version="1.0" encoding="utf-8"?>
<p:tagLst xmlns:p="http://schemas.openxmlformats.org/presentationml/2006/main">
  <p:tag name="KSO_WM_BEAUTIFY_FLAG" val="#wm#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2"/>
  <p:tag name="KSO_WM_UNIT_ID" val="diagram20231636_1*n_h_i*1_1_2"/>
  <p:tag name="KSO_WM_TEMPLATE_CATEGORY" val="diagram"/>
  <p:tag name="KSO_WM_TEMPLATE_INDEX" val="20231636"/>
  <p:tag name="KSO_WM_UNIT_LAYERLEVEL" val="1_1_1"/>
  <p:tag name="KSO_WM_TAG_VERSION" val="3.0"/>
  <p:tag name="KSO_WM_DIAGRAM_VERSION" val="3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8.1278381347656}"/>
  <p:tag name="KSO_WM_DIAGRAM_COLOR_MATCH_VALUE" val="{&quot;shape&quot;:{&quot;fill&quot;:{&quot;solid&quot;:{&quot;brightness&quot;:0.699999988079071,&quot;colorType&quot;:1,&quot;foreColorIndex&quot;:5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7"/>
  <p:tag name="KSO_WM_DIAGRAM_USE_COLOR_VALUE" val="{&quot;color_scheme&quot;:1,&quot;color_type&quot;:1,&quot;theme_color_indexes&quot;:[10,10,10,10,10,10]}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36_1*n_h_a*1_1_1"/>
  <p:tag name="KSO_WM_TEMPLATE_CATEGORY" val="diagram"/>
  <p:tag name="KSO_WM_TEMPLATE_INDEX" val="20231636"/>
  <p:tag name="KSO_WM_UNIT_LAYERLEVEL" val="1_1_1"/>
  <p:tag name="KSO_WM_TAG_VERSION" val="3.0"/>
  <p:tag name="KSO_WM_DIAGRAM_GROUP_CODE" val="n1-1"/>
  <p:tag name="KSO_WM_UNIT_TYPE" val="n_h_a"/>
  <p:tag name="KSO_WM_UNIT_INDEX" val="1_1_1"/>
  <p:tag name="KSO_WM_UNIT_ISCONTENTSTITLE" val="0"/>
  <p:tag name="KSO_WM_UNIT_ISNUMDGMTITLE" val="0"/>
  <p:tag name="KSO_WM_UNIT_NOCLEAR" val="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8.1278381347656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70"/>
  <p:tag name="KSO_WM_UNIT_TEXT_TYPE" val="1"/>
  <p:tag name="KSO_WM_UNIT_PRESET_TEXT" val="添加项标题"/>
  <p:tag name="KSO_WM_UNIT_LINE_FORE_SCHEMECOLOR_INDEX" val="5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6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f"/>
  <p:tag name="KSO_WM_UNIT_INDEX" val="1_2_1_1"/>
  <p:tag name="KSO_WM_UNIT_ID" val="diagram20231636_1*n_h_h_f*1_2_1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DIAGRAM_VERSION" val="3"/>
  <p:tag name="KSO_WM_UNIT_SUBTYPE" val="a"/>
  <p:tag name="KSO_WM_UNIT_NOCLEAR" val="0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3.7556762695312}"/>
  <p:tag name="KSO_WM_DIAGRAM_COLOR_MATCH_VALUE" val="{&quot;shape&quot;:{&quot;fill&quot;:{&quot;type&quot;:0},&quot;glow&quot;:{&quot;colorType&quot;:0},&quot;line&quot;:{&quot;gradient&quot;:[{&quot;brightness&quot;:0.800000011920929,&quot;colorType&quot;:1,&quot;foreColorIndex&quot;:6,&quot;pos&quot;:1,&quot;transparency&quot;:1},{&quot;brightness&quot;:0,&quot;colorType&quot;:1,&quot;foreColorIndex&quot;:5,&quot;pos&quot;:0.019999999552965164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84"/>
  <p:tag name="KSO_WM_UNIT_FILL_TYPE" val="3"/>
  <p:tag name="KSO_WM_UNIT_TEXT_TYPE" val="1"/>
  <p:tag name="KSO_WM_UNIT_TEXT_LAYER_COUNT" val="1"/>
  <p:tag name="KSO_WM_UNIT_PRESET_TEXT" val="单击此处输入你的项正文，文字是您思想的提炼，请尽量言简意赅的阐述观点，单击此处输入你的项正文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71.xml><?xml version="1.0" encoding="utf-8"?>
<p:tagLst xmlns:p="http://schemas.openxmlformats.org/presentationml/2006/main"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f"/>
  <p:tag name="KSO_WM_UNIT_INDEX" val="1_2_2_1"/>
  <p:tag name="KSO_WM_UNIT_ID" val="diagram20231636_1*n_h_h_f*1_2_2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DIAGRAM_VERSION" val="3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3.7556762695312}"/>
  <p:tag name="KSO_WM_DIAGRAM_COLOR_MATCH_VALUE" val="{&quot;shape&quot;:{&quot;fill&quot;:{&quot;type&quot;:0},&quot;glow&quot;:{&quot;colorType&quot;:0},&quot;line&quot;:{&quot;gradient&quot;:[{&quot;brightness&quot;:0.800000011920929,&quot;colorType&quot;:1,&quot;foreColorIndex&quot;:6,&quot;pos&quot;:1,&quot;transparency&quot;:1},{&quot;brightness&quot;:0,&quot;colorType&quot;:1,&quot;foreColorIndex&quot;:5,&quot;pos&quot;:0.019999999552965164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84"/>
  <p:tag name="KSO_WM_UNIT_FILL_TYPE" val="3"/>
  <p:tag name="KSO_WM_UNIT_TEXT_TYPE" val="1"/>
  <p:tag name="KSO_WM_UNIT_TEXT_LAYER_COUNT" val="1"/>
  <p:tag name="KSO_WM_UNIT_PRESET_TEXT" val="单击此处输入你的项正文，文字是您思想的提炼，请尽量言简意赅的阐述观点，单击此处输入你的项正文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n_h_h_i"/>
  <p:tag name="KSO_WM_UNIT_INDEX" val="1_2_1_1"/>
  <p:tag name="KSO_WM_UNIT_ID" val="diagram20231636_1*n_h_h_i*1_2_1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UNIT_TEXT_FILL_FORE_SCHEMECOLOR_INDEX_BRIGHTNESS" val="0.15"/>
  <p:tag name="KSO_WM_DIAGRAM_COLOR_TRICK" val="1"/>
  <p:tag name="KSO_WM_DIAGRAM_COLOR_TEXT_CAN_REMOVE" val="n"/>
  <p:tag name="KSO_WM_DIAGRAM_GROUP_CODE" val="n1-1"/>
  <p:tag name="KSO_WM_DIAGRAM_VERSION" val="3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3.7556762695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01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10,10,10,10,10,10]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n_h_h_i"/>
  <p:tag name="KSO_WM_UNIT_INDEX" val="1_2_2_1"/>
  <p:tag name="KSO_WM_UNIT_ID" val="diagram20231636_1*n_h_h_i*1_2_2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UNIT_TEXT_FILL_FORE_SCHEMECOLOR_INDEX_BRIGHTNESS" val="0.15"/>
  <p:tag name="KSO_WM_DIAGRAM_COLOR_TRICK" val="1"/>
  <p:tag name="KSO_WM_DIAGRAM_COLOR_TEXT_CAN_REMOVE" val="n"/>
  <p:tag name="KSO_WM_DIAGRAM_GROUP_CODE" val="n1-1"/>
  <p:tag name="KSO_WM_DIAGRAM_VERSION" val="3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3.7556762695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02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10,10,10,10,10,10]}"/>
</p:tagLst>
</file>

<file path=ppt/tags/tag74.xml><?xml version="1.0" encoding="utf-8"?>
<p:tagLst xmlns:p="http://schemas.openxmlformats.org/presentationml/2006/main">
  <p:tag name="KSO_WM_BEAUTIFY_FLAG" val="#wm#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2"/>
  <p:tag name="KSO_WM_UNIT_ID" val="diagram20231636_1*n_h_i*1_1_2"/>
  <p:tag name="KSO_WM_TEMPLATE_CATEGORY" val="diagram"/>
  <p:tag name="KSO_WM_TEMPLATE_INDEX" val="20231636"/>
  <p:tag name="KSO_WM_UNIT_LAYERLEVEL" val="1_1_1"/>
  <p:tag name="KSO_WM_TAG_VERSION" val="3.0"/>
  <p:tag name="KSO_WM_DIAGRAM_VERSION" val="3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3.7556762695312}"/>
  <p:tag name="KSO_WM_DIAGRAM_COLOR_MATCH_VALUE" val="{&quot;shape&quot;:{&quot;fill&quot;:{&quot;solid&quot;:{&quot;brightness&quot;:0.699999988079071,&quot;colorType&quot;:1,&quot;foreColorIndex&quot;:5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7"/>
  <p:tag name="KSO_WM_DIAGRAM_USE_COLOR_VALUE" val="{&quot;color_scheme&quot;:1,&quot;color_type&quot;:1,&quot;theme_color_indexes&quot;:[10,10,10,10,10,10]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36_1*n_h_a*1_1_1"/>
  <p:tag name="KSO_WM_TEMPLATE_CATEGORY" val="diagram"/>
  <p:tag name="KSO_WM_TEMPLATE_INDEX" val="20231636"/>
  <p:tag name="KSO_WM_UNIT_LAYERLEVEL" val="1_1_1"/>
  <p:tag name="KSO_WM_TAG_VERSION" val="3.0"/>
  <p:tag name="KSO_WM_DIAGRAM_GROUP_CODE" val="n1-1"/>
  <p:tag name="KSO_WM_UNIT_TYPE" val="n_h_a"/>
  <p:tag name="KSO_WM_UNIT_INDEX" val="1_1_1"/>
  <p:tag name="KSO_WM_UNIT_ISCONTENTSTITLE" val="0"/>
  <p:tag name="KSO_WM_UNIT_ISNUMDGMTITLE" val="0"/>
  <p:tag name="KSO_WM_UNIT_NOCLEAR" val="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3.755676269531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70"/>
  <p:tag name="KSO_WM_UNIT_TEXT_TYPE" val="1"/>
  <p:tag name="KSO_WM_UNIT_PRESET_TEXT" val="添加项标题"/>
  <p:tag name="KSO_WM_UNIT_LINE_FORE_SCHEMECOLOR_INDEX" val="5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7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DIAGRAM_VIRTUALLY_FRAME" val="{&quot;height&quot;:367,&quot;left&quot;:25.1,&quot;top&quot;:97.1,&quot;width&quot;:914.75}"/>
</p:tagLst>
</file>

<file path=ppt/tags/tag84.xml><?xml version="1.0" encoding="utf-8"?>
<p:tagLst xmlns:p="http://schemas.openxmlformats.org/presentationml/2006/main">
  <p:tag name="KSO_WM_DIAGRAM_VIRTUALLY_FRAME" val="{&quot;height&quot;:367,&quot;left&quot;:25.1,&quot;top&quot;:97.1,&quot;width&quot;:914.75}"/>
</p:tagLst>
</file>

<file path=ppt/tags/tag8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8.xml><?xml version="1.0" encoding="utf-8"?>
<p:tagLst xmlns:p="http://schemas.openxmlformats.org/presentationml/2006/main">
  <p:tag name="KSO_WM_BEAUTIFY_FLAG" val="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1_2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TYPE" val="m_h_i"/>
  <p:tag name="KSO_WM_UNIT_INDEX" val="1_1_2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type&quot;:0},&quot;glow&quot;:{&quot;colorType&quot;:0},&quot;line&quot;:{&quot;gradient&quot;:[{&quot;brightness&quot;:0,&quot;colorType&quot;:2,&quot;pos&quot;:0,&quot;rgb&quot;:&quot;#afc6ff&quot;,&quot;transparency&quot;:1},{&quot;brightness&quot;:0,&quot;colorType&quot;:2,&quot;pos&quot;:1,&quot;rgb&quot;:&quot;#376fff&quot;,&quot;transparency&quot;:1},{&quot;brightness&quot;:0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USE_COLOR_VALUE" val="{&quot;color_scheme&quot;:1,&quot;color_type&quot;:1,&quot;theme_color_indexes&quot;:[10,10,10,10,10,10]}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UNIT_INDEX" val="1_1_1"/>
  <p:tag name="KSO_WM_UNIT_ID" val="diagram20230943_3*m_h_a*1_1_1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添加标题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4_3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TYPE" val="m_h_i"/>
  <p:tag name="KSO_WM_UNIT_INDEX" val="1_4_3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solid&quot;:{&quot;brightness&quot;:0.3499999940395355,&quot;colorType&quot;:1,&quot;foreColorIndex&quot;:13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13"/>
  <p:tag name="KSO_WM_UNIT_FILL_FORE_SCHEMECOLOR_INDEX_BRIGHTNESS" val="0.35"/>
  <p:tag name="KSO_WM_DIAGRAM_USE_COLOR_VALUE" val="{&quot;color_scheme&quot;:1,&quot;color_type&quot;:1,&quot;theme_color_indexes&quot;:[10,10,10,10,10,10]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3_3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TYPE" val="m_h_i"/>
  <p:tag name="KSO_WM_UNIT_INDEX" val="1_3_3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solid&quot;:{&quot;brightness&quot;:0.3499999940395355,&quot;colorType&quot;:1,&quot;foreColorIndex&quot;:13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13"/>
  <p:tag name="KSO_WM_UNIT_FILL_FORE_SCHEMECOLOR_INDEX_BRIGHTNESS" val="0.35"/>
  <p:tag name="KSO_WM_DIAGRAM_USE_COLOR_VALUE" val="{&quot;color_scheme&quot;:1,&quot;color_type&quot;:1,&quot;theme_color_indexes&quot;:[10,10,10,10,10,10]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3_1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SUBTYPE" val="d"/>
  <p:tag name="KSO_WM_UNIT_TYPE" val="m_h_i"/>
  <p:tag name="KSO_WM_UNIT_INDEX" val="1_3_1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gradient&quot;:[{&quot;brightness&quot;:0,&quot;colorType&quot;:1,&quot;foreColorIndex&quot;:5,&quot;pos&quot;:0.38999998569488525,&quot;transparency&quot;:0},{&quot;brightness&quot;:0.4000000059604645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DIAGRAM_USE_COLOR_VALUE" val="{&quot;color_scheme&quot;:1,&quot;color_type&quot;:1,&quot;theme_color_indexes&quot;:[10,10,10,10,10,10]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2_3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TYPE" val="m_h_i"/>
  <p:tag name="KSO_WM_UNIT_INDEX" val="1_2_3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solid&quot;:{&quot;brightness&quot;:0.3499999940395355,&quot;colorType&quot;:1,&quot;foreColorIndex&quot;:13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13"/>
  <p:tag name="KSO_WM_UNIT_FILL_FORE_SCHEMECOLOR_INDEX_BRIGHTNESS" val="0.35"/>
  <p:tag name="KSO_WM_DIAGRAM_USE_COLOR_VALUE" val="{&quot;color_scheme&quot;:1,&quot;color_type&quot;:1,&quot;theme_color_indexes&quot;:[10,10,10,10,10,10]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1_1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SUBTYPE" val="d"/>
  <p:tag name="KSO_WM_UNIT_TYPE" val="m_h_i"/>
  <p:tag name="KSO_WM_UNIT_INDEX" val="1_1_1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gradient&quot;:[{&quot;brightness&quot;:0,&quot;colorType&quot;:1,&quot;foreColorIndex&quot;:5,&quot;pos&quot;:0.38999998569488525,&quot;transparency&quot;:0},{&quot;brightness&quot;:0.4000000059604645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DIAGRAM_USE_COLOR_VALUE" val="{&quot;color_scheme&quot;:1,&quot;color_type&quot;:1,&quot;theme_color_indexes&quot;:[10,10,10,10,10,10]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2_1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SUBTYPE" val="d"/>
  <p:tag name="KSO_WM_UNIT_TYPE" val="m_h_i"/>
  <p:tag name="KSO_WM_UNIT_INDEX" val="1_2_1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gradient&quot;:[{&quot;brightness&quot;:0,&quot;colorType&quot;:1,&quot;foreColorIndex&quot;:8,&quot;pos&quot;:0.38999998569488525,&quot;transparency&quot;:0},{&quot;brightness&quot;:0.4000000059604645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DIAGRAM_USE_COLOR_VALUE" val="{&quot;color_scheme&quot;:1,&quot;color_type&quot;:1,&quot;theme_color_indexes&quot;:[10,10,10,10,10,10]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2_2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TYPE" val="m_h_i"/>
  <p:tag name="KSO_WM_UNIT_INDEX" val="1_2_2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type&quot;:0},&quot;glow&quot;:{&quot;colorType&quot;:0},&quot;line&quot;:{&quot;gradient&quot;:[{&quot;brightness&quot;:0,&quot;colorType&quot;:2,&quot;pos&quot;:0,&quot;rgb&quot;:&quot;#afc6ff&quot;,&quot;transparency&quot;:1},{&quot;brightness&quot;:0,&quot;colorType&quot;:1,&quot;foreColorIndex&quot;:8,&quot;pos&quot;:1,&quot;transparency&quot;:1},{&quot;brightness&quot;:0,&quot;colorType&quot;:1,&quot;foreColorIndex&quot;:8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USE_COLOR_VALUE" val="{&quot;color_scheme&quot;:1,&quot;color_type&quot;:1,&quot;theme_color_indexes&quot;:[10,10,10,10,10,10]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UNIT_INDEX" val="1_2_1"/>
  <p:tag name="KSO_WM_UNIT_ID" val="diagram20230943_3*m_h_a*1_2_1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添加标题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m_h_i"/>
  <p:tag name="KSO_WM_UNIT_INDEX" val="1_4_1"/>
  <p:tag name="KSO_WM_UNIT_ID" val="diagram20230943_3*m_h_i*1_4_1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gradient&quot;:[{&quot;brightness&quot;:0,&quot;colorType&quot;:1,&quot;foreColorIndex&quot;:8,&quot;pos&quot;:0.38999998569488525,&quot;transparency&quot;:0},{&quot;brightness&quot;:0.4000000059604645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_BRIGHTNESS" val="0.4"/>
  <p:tag name="KSO_WM_BEAUTIFY_FLAG" val="#wm#"/>
  <p:tag name="KSO_WM_UNIT_FILL_TYPE" val="3"/>
  <p:tag name="KSO_WM_DIAGRAM_USE_COLOR_VALUE" val="{&quot;color_scheme&quot;:1,&quot;color_type&quot;:1,&quot;theme_color_indexes&quot;:[10,10,10,10,10,10]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3_2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TYPE" val="m_h_i"/>
  <p:tag name="KSO_WM_UNIT_INDEX" val="1_3_2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type&quot;:0},&quot;glow&quot;:{&quot;colorType&quot;:0},&quot;line&quot;:{&quot;gradient&quot;:[{&quot;brightness&quot;:0,&quot;colorType&quot;:2,&quot;pos&quot;:0,&quot;rgb&quot;:&quot;#afc6ff&quot;,&quot;transparency&quot;:1},{&quot;brightness&quot;:0,&quot;colorType&quot;:2,&quot;pos&quot;:1,&quot;rgb&quot;:&quot;#376fff&quot;,&quot;transparency&quot;:1},{&quot;brightness&quot;:0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USE_COLOR_VALUE" val="{&quot;color_scheme&quot;:1,&quot;color_type&quot;:1,&quot;theme_color_indexes&quot;:[10,10,10,10,10,10]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UNIT_INDEX" val="1_3_1"/>
  <p:tag name="KSO_WM_UNIT_ID" val="diagram20230943_3*m_h_a*1_3_1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添加标题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4_2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TYPE" val="m_h_i"/>
  <p:tag name="KSO_WM_UNIT_INDEX" val="1_4_2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type&quot;:0},&quot;glow&quot;:{&quot;colorType&quot;:0},&quot;line&quot;:{&quot;gradient&quot;:[{&quot;brightness&quot;:0,&quot;colorType&quot;:2,&quot;pos&quot;:0,&quot;rgb&quot;:&quot;#afc6ff&quot;,&quot;transparency&quot;:1},{&quot;brightness&quot;:0,&quot;colorType&quot;:1,&quot;foreColorIndex&quot;:8,&quot;pos&quot;:1,&quot;transparency&quot;:1},{&quot;brightness&quot;:0,&quot;colorType&quot;:1,&quot;foreColorIndex&quot;:8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USE_COLOR_VALUE" val="{&quot;color_scheme&quot;:1,&quot;color_type&quot;:1,&quot;theme_color_indexes&quot;:[10,10,10,10,10,10]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UNIT_INDEX" val="1_4_1"/>
  <p:tag name="KSO_WM_UNIT_ID" val="diagram20230943_3*m_h_a*1_4_1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添加标题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10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resource_record_key" val="{&quot;65&quot;:[20205081],&quot;70&quot;:[3430042,3312403]}"/>
</p:tagLst>
</file>

<file path=ppt/tags/tag105.xml><?xml version="1.0" encoding="utf-8"?>
<p:tagLst xmlns:p="http://schemas.openxmlformats.org/presentationml/2006/main">
  <p:tag name="KSO_WM_BEAUTIFY_FLAG" val=""/>
</p:tagLst>
</file>

<file path=ppt/tags/tag10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7.xml><?xml version="1.0" encoding="utf-8"?>
<p:tagLst xmlns:p="http://schemas.openxmlformats.org/presentationml/2006/main">
  <p:tag name="KSO_WM_BEAUTIFY_FLAG" val=""/>
</p:tagLst>
</file>

<file path=ppt/tags/tag10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resource_record_key" val="{&quot;65&quot;:[20205081],&quot;70&quot;:[3315984]}"/>
</p:tagLst>
</file>

<file path=ppt/tags/tag109.xml><?xml version="1.0" encoding="utf-8"?>
<p:tagLst xmlns:p="http://schemas.openxmlformats.org/presentationml/2006/main">
  <p:tag name="KSO_WM_BEAUTIFY_FLAG" val=""/>
</p:tagLst>
</file>

<file path=ppt/tags/tag11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2.xml><?xml version="1.0" encoding="utf-8"?>
<p:tagLst xmlns:p="http://schemas.openxmlformats.org/presentationml/2006/main">
  <p:tag name="KSO_WM_BEAUTIFY_FLAG" val=""/>
</p:tagLst>
</file>

<file path=ppt/tags/tag11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4.xml><?xml version="1.0" encoding="utf-8"?>
<p:tagLst xmlns:p="http://schemas.openxmlformats.org/presentationml/2006/main">
  <p:tag name="KSO_WM_BEAUTIFY_FLAG" val=""/>
</p:tagLst>
</file>

<file path=ppt/tags/tag11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6.xml><?xml version="1.0" encoding="utf-8"?>
<p:tagLst xmlns:p="http://schemas.openxmlformats.org/presentationml/2006/main">
  <p:tag name="KSO_WM_BEAUTIFY_FLAG" val=""/>
</p:tagLst>
</file>

<file path=ppt/tags/tag11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8.xml><?xml version="1.0" encoding="utf-8"?>
<p:tagLst xmlns:p="http://schemas.openxmlformats.org/presentationml/2006/main">
  <p:tag name="KSO_WM_BEAUTIFY_FLAG" val=""/>
</p:tagLst>
</file>

<file path=ppt/tags/tag11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0.xml><?xml version="1.0" encoding="utf-8"?>
<p:tagLst xmlns:p="http://schemas.openxmlformats.org/presentationml/2006/main">
  <p:tag name="KSO_WM_BEAUTIFY_FLAG" val=""/>
</p:tagLst>
</file>

<file path=ppt/tags/tag12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4.xml><?xml version="1.0" encoding="utf-8"?>
<p:tagLst xmlns:p="http://schemas.openxmlformats.org/presentationml/2006/main">
  <p:tag name="KSO_WM_BEAUTIFY_FLAG" val=""/>
</p:tagLst>
</file>

<file path=ppt/tags/tag12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6.xml><?xml version="1.0" encoding="utf-8"?>
<p:tagLst xmlns:p="http://schemas.openxmlformats.org/presentationml/2006/main">
  <p:tag name="KSO_WM_BEAUTIFY_FLAG" val=""/>
</p:tagLst>
</file>

<file path=ppt/tags/tag12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8.xml><?xml version="1.0" encoding="utf-8"?>
<p:tagLst xmlns:p="http://schemas.openxmlformats.org/presentationml/2006/main">
  <p:tag name="KSO_WM_BEAUTIFY_FLAG" val=""/>
</p:tagLst>
</file>

<file path=ppt/tags/tag12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0.xml><?xml version="1.0" encoding="utf-8"?>
<p:tagLst xmlns:p="http://schemas.openxmlformats.org/presentationml/2006/main">
  <p:tag name="KSO_WM_BEAUTIFY_FLAG" val=""/>
</p:tagLst>
</file>

<file path=ppt/tags/tag13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2.xml><?xml version="1.0" encoding="utf-8"?>
<p:tagLst xmlns:p="http://schemas.openxmlformats.org/presentationml/2006/main">
  <p:tag name="KSO_WM_BEAUTIFY_FLAG" val=""/>
</p:tagLst>
</file>

<file path=ppt/tags/tag13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4.xml><?xml version="1.0" encoding="utf-8"?>
<p:tagLst xmlns:p="http://schemas.openxmlformats.org/presentationml/2006/main">
  <p:tag name="KSO_WM_BEAUTIFY_FLAG" val=""/>
</p:tagLst>
</file>

<file path=ppt/tags/tag13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6.xml><?xml version="1.0" encoding="utf-8"?>
<p:tagLst xmlns:p="http://schemas.openxmlformats.org/presentationml/2006/main">
  <p:tag name="KSO_WM_BEAUTIFY_FLAG" val=""/>
</p:tagLst>
</file>

<file path=ppt/tags/tag13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8.xml><?xml version="1.0" encoding="utf-8"?>
<p:tagLst xmlns:p="http://schemas.openxmlformats.org/presentationml/2006/main">
  <p:tag name="KSO_WM_BEAUTIFY_FLAG" val=""/>
</p:tagLst>
</file>

<file path=ppt/tags/tag13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40.xml><?xml version="1.0" encoding="utf-8"?>
<p:tagLst xmlns:p="http://schemas.openxmlformats.org/presentationml/2006/main">
  <p:tag name="KSO_WM_BEAUTIFY_FLAG" val=""/>
</p:tagLst>
</file>

<file path=ppt/tags/tag14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42.xml><?xml version="1.0" encoding="utf-8"?>
<p:tagLst xmlns:p="http://schemas.openxmlformats.org/presentationml/2006/main">
  <p:tag name="KSO_WM_BEAUTIFY_FLAG" val=""/>
</p:tagLst>
</file>

<file path=ppt/tags/tag14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44.xml><?xml version="1.0" encoding="utf-8"?>
<p:tagLst xmlns:p="http://schemas.openxmlformats.org/presentationml/2006/main">
  <p:tag name="KSO_WM_BEAUTIFY_FLAG" val=""/>
</p:tagLst>
</file>

<file path=ppt/tags/tag14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46.xml><?xml version="1.0" encoding="utf-8"?>
<p:tagLst xmlns:p="http://schemas.openxmlformats.org/presentationml/2006/main">
  <p:tag name="KSO_WM_BEAUTIFY_FLAG" val=""/>
</p:tagLst>
</file>

<file path=ppt/tags/tag14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48.xml><?xml version="1.0" encoding="utf-8"?>
<p:tagLst xmlns:p="http://schemas.openxmlformats.org/presentationml/2006/main">
  <p:tag name="KSO_WM_BEAUTIFY_FLAG" val=""/>
</p:tagLst>
</file>

<file path=ppt/tags/tag14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50.xml><?xml version="1.0" encoding="utf-8"?>
<p:tagLst xmlns:p="http://schemas.openxmlformats.org/presentationml/2006/main">
  <p:tag name="KSO_WM_BEAUTIFY_FLAG" val=""/>
</p:tagLst>
</file>

<file path=ppt/tags/tag15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52.xml><?xml version="1.0" encoding="utf-8"?>
<p:tagLst xmlns:p="http://schemas.openxmlformats.org/presentationml/2006/main">
  <p:tag name="KSO_WM_BEAUTIFY_FLAG" val=""/>
</p:tagLst>
</file>

<file path=ppt/tags/tag15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54.xml><?xml version="1.0" encoding="utf-8"?>
<p:tagLst xmlns:p="http://schemas.openxmlformats.org/presentationml/2006/main">
  <p:tag name="KSO_WM_BEAUTIFY_FLAG" val=""/>
</p:tagLst>
</file>

<file path=ppt/tags/tag15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56.xml><?xml version="1.0" encoding="utf-8"?>
<p:tagLst xmlns:p="http://schemas.openxmlformats.org/presentationml/2006/main">
  <p:tag name="KSO_WM_BEAUTIFY_FLAG" val=""/>
</p:tagLst>
</file>

<file path=ppt/tags/tag157.xml><?xml version="1.0" encoding="utf-8"?>
<p:tagLst xmlns:p="http://schemas.openxmlformats.org/presentationml/2006/main">
  <p:tag name="KSO_WM_BEAUTIFY_FLAG" val=""/>
</p:tagLst>
</file>

<file path=ppt/tags/tag158.xml><?xml version="1.0" encoding="utf-8"?>
<p:tagLst xmlns:p="http://schemas.openxmlformats.org/presentationml/2006/main">
  <p:tag name="KSO_WM_UNIT_PLACING_PICTURE_USER_VIEWPORT" val="{&quot;height&quot;:1539,&quot;width&quot;:39003}"/>
  <p:tag name="KSO_WM_BEAUTIFY_FLAG" val=""/>
</p:tagLst>
</file>

<file path=ppt/tags/tag15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60.xml><?xml version="1.0" encoding="utf-8"?>
<p:tagLst xmlns:p="http://schemas.openxmlformats.org/presentationml/2006/main">
  <p:tag name="KSO_WPP_MARK_KEY" val="34a5c737-2527-451b-a6cc-313a70f4ce21"/>
  <p:tag name="COMMONDATA" val="eyJoZGlkIjoiNTFmYTliYTIyYWM1N2UzNDc1MDg1MjNkMDFmYjQxZWYifQ=="/>
  <p:tag name="resource_record_key" val="{&quot;65&quot;:[20205081],&quot;70&quot;:[3315984,3322227,3430042,3312403]}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1588</Words>
  <Application>WPS 演示</Application>
  <PresentationFormat>宽屏</PresentationFormat>
  <Paragraphs>207</Paragraphs>
  <Slides>38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38</vt:i4>
      </vt:variant>
    </vt:vector>
  </HeadingPairs>
  <TitlesOfParts>
    <vt:vector size="53" baseType="lpstr">
      <vt:lpstr>Arial</vt:lpstr>
      <vt:lpstr>宋体</vt:lpstr>
      <vt:lpstr>Wingdings</vt:lpstr>
      <vt:lpstr>Wingdings</vt:lpstr>
      <vt:lpstr>思源黑体 CN Bold</vt:lpstr>
      <vt:lpstr>黑体</vt:lpstr>
      <vt:lpstr>思源黑体 CN Medium</vt:lpstr>
      <vt:lpstr>思源黑体 CN Normal</vt:lpstr>
      <vt:lpstr>微软雅黑</vt:lpstr>
      <vt:lpstr>KSOFDDF4E7ED</vt:lpstr>
      <vt:lpstr>Segoe Print</vt:lpstr>
      <vt:lpstr>Arial Unicode MS</vt:lpstr>
      <vt:lpstr>Calibri</vt:lpstr>
      <vt:lpstr>思源黑体 CN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孙</cp:lastModifiedBy>
  <cp:revision>1113</cp:revision>
  <dcterms:created xsi:type="dcterms:W3CDTF">2019-06-19T02:08:00Z</dcterms:created>
  <dcterms:modified xsi:type="dcterms:W3CDTF">2026-10-13T05:49:27Z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1AD5D797B13648A2958FC4A66325288A_13</vt:lpwstr>
  </property>
</Properties>
</file>