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7"/>
  </p:notesMasterIdLst>
  <p:handoutMasterIdLst>
    <p:handoutMasterId r:id="rId28"/>
  </p:handoutMasterIdLst>
  <p:sldIdLst>
    <p:sldId id="4166" r:id="rId4"/>
    <p:sldId id="4167" r:id="rId5"/>
    <p:sldId id="4168" r:id="rId6"/>
    <p:sldId id="4616" r:id="rId7"/>
    <p:sldId id="4591" r:id="rId8"/>
    <p:sldId id="4622" r:id="rId9"/>
    <p:sldId id="4602" r:id="rId10"/>
    <p:sldId id="4612" r:id="rId11"/>
    <p:sldId id="4620" r:id="rId12"/>
    <p:sldId id="4229" r:id="rId13"/>
    <p:sldId id="4621" r:id="rId14"/>
    <p:sldId id="4617" r:id="rId15"/>
    <p:sldId id="4606" r:id="rId16"/>
    <p:sldId id="4619" r:id="rId17"/>
    <p:sldId id="4618" r:id="rId18"/>
    <p:sldId id="4623" r:id="rId19"/>
    <p:sldId id="4183" r:id="rId20"/>
    <p:sldId id="4426" r:id="rId21"/>
    <p:sldId id="4184" r:id="rId22"/>
    <p:sldId id="4209" r:id="rId23"/>
    <p:sldId id="4624" r:id="rId24"/>
    <p:sldId id="4625" r:id="rId25"/>
    <p:sldId id="4443" r:id="rId26"/>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9DA"/>
    <a:srgbClr val="F315F3"/>
    <a:srgbClr val="23B25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0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3" Type="http://schemas.openxmlformats.org/officeDocument/2006/relationships/tags" Target="tags/tag154.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notesMaster" Target="notesMasters/notes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2.xml"/><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3.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34.xml"/><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5.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8.xml"/><Relationship Id="rId1" Type="http://schemas.openxmlformats.org/officeDocument/2006/relationships/image" Target="../media/image25.png"/></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9.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0.xml"/><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1.xml"/><Relationship Id="rId1" Type="http://schemas.openxmlformats.org/officeDocument/2006/relationships/image" Target="../media/image33.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2.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3.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4.xml"/><Relationship Id="rId1"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5.xml"/><Relationship Id="rId1" Type="http://schemas.openxmlformats.org/officeDocument/2006/relationships/image" Target="../media/image41.png"/></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7.xml"/><Relationship Id="rId1"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8.xml"/><Relationship Id="rId1"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9.xml"/><Relationship Id="rId1" Type="http://schemas.openxmlformats.org/officeDocument/2006/relationships/image" Target="../media/image50.png"/></Relationships>
</file>

<file path=ppt/slides/_rels/slide2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image" Target="../media/image3.png"/><Relationship Id="rId3" Type="http://schemas.openxmlformats.org/officeDocument/2006/relationships/tags" Target="../tags/tag151.xml"/><Relationship Id="rId2" Type="http://schemas.openxmlformats.org/officeDocument/2006/relationships/image" Target="../media/image1.png"/><Relationship Id="rId1" Type="http://schemas.openxmlformats.org/officeDocument/2006/relationships/tags" Target="../tags/tag1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59100"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抱团瓦解</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资金切换</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2026.10.22</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386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大盘：平台击穿，超跌反弹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5" name="图片 4"/>
          <p:cNvPicPr>
            <a:picLocks noChangeAspect="1"/>
          </p:cNvPicPr>
          <p:nvPr/>
        </p:nvPicPr>
        <p:blipFill>
          <a:blip r:embed="rId1"/>
          <a:stretch>
            <a:fillRect/>
          </a:stretch>
        </p:blipFill>
        <p:spPr>
          <a:xfrm>
            <a:off x="1476375" y="831215"/>
            <a:ext cx="9275445" cy="5382260"/>
          </a:xfrm>
          <a:prstGeom prst="rect">
            <a:avLst/>
          </a:prstGeom>
          <a:ln>
            <a:solidFill>
              <a:schemeClr val="accent1"/>
            </a:solidFill>
          </a:ln>
        </p:spPr>
      </p:pic>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短期：双底结构</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业绩兑现</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10" name="图片 9"/>
          <p:cNvPicPr>
            <a:picLocks noChangeAspect="1"/>
          </p:cNvPicPr>
          <p:nvPr/>
        </p:nvPicPr>
        <p:blipFill>
          <a:blip r:embed="rId1"/>
          <a:srcRect t="5237" b="6794"/>
          <a:stretch>
            <a:fillRect/>
          </a:stretch>
        </p:blipFill>
        <p:spPr>
          <a:xfrm>
            <a:off x="3528060" y="1395730"/>
            <a:ext cx="8663940" cy="4699000"/>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52070" y="768350"/>
            <a:ext cx="4906010" cy="3053080"/>
          </a:xfrm>
          <a:prstGeom prst="rect">
            <a:avLst/>
          </a:prstGeom>
          <a:ln>
            <a:solidFill>
              <a:schemeClr val="accent1"/>
            </a:solidFill>
          </a:ln>
        </p:spPr>
      </p:pic>
      <p:sp>
        <p:nvSpPr>
          <p:cNvPr id="11" name="文本框 10"/>
          <p:cNvSpPr txBox="1"/>
          <p:nvPr/>
        </p:nvSpPr>
        <p:spPr>
          <a:xfrm>
            <a:off x="133985" y="4395470"/>
            <a:ext cx="2854960" cy="922020"/>
          </a:xfrm>
          <a:prstGeom prst="rect">
            <a:avLst/>
          </a:prstGeom>
          <a:noFill/>
        </p:spPr>
        <p:txBody>
          <a:bodyPr wrap="square" rtlCol="0">
            <a:spAutoFit/>
          </a:bodyPr>
          <a:p>
            <a:r>
              <a:rPr lang="zh-CN" altLang="en-US">
                <a:solidFill>
                  <a:srgbClr val="FF0000"/>
                </a:solidFill>
              </a:rPr>
              <a:t>时间：</a:t>
            </a:r>
            <a:r>
              <a:rPr lang="en-US" altLang="zh-CN"/>
              <a:t>10</a:t>
            </a:r>
            <a:r>
              <a:rPr lang="zh-CN" altLang="en-US"/>
              <a:t>月底</a:t>
            </a:r>
            <a:r>
              <a:rPr lang="en-US" altLang="zh-CN"/>
              <a:t>-11</a:t>
            </a:r>
            <a:r>
              <a:rPr lang="zh-CN" altLang="en-US"/>
              <a:t>月初</a:t>
            </a:r>
            <a:endParaRPr lang="zh-CN" altLang="en-US"/>
          </a:p>
          <a:p>
            <a:r>
              <a:rPr lang="zh-CN" altLang="en-US">
                <a:solidFill>
                  <a:srgbClr val="FF0000"/>
                </a:solidFill>
              </a:rPr>
              <a:t>企稳：</a:t>
            </a:r>
            <a:r>
              <a:rPr lang="zh-CN" altLang="en-US"/>
              <a:t>周线金叉日线双底</a:t>
            </a:r>
            <a:endParaRPr lang="zh-CN" altLang="en-US"/>
          </a:p>
          <a:p>
            <a:r>
              <a:rPr lang="zh-CN" altLang="en-US">
                <a:solidFill>
                  <a:srgbClr val="FF0000"/>
                </a:solidFill>
              </a:rPr>
              <a:t>进攻：</a:t>
            </a:r>
            <a:r>
              <a:rPr lang="zh-CN" altLang="en-US"/>
              <a:t>短线上攻上穿</a:t>
            </a:r>
            <a:r>
              <a:rPr lang="en-US" altLang="zh-CN"/>
              <a:t>+B</a:t>
            </a:r>
            <a:r>
              <a:rPr lang="zh-CN" altLang="en-US"/>
              <a:t>点</a:t>
            </a:r>
            <a:endParaRPr lang="zh-CN" altLang="en-US"/>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利空发酵</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业绩窗口</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68580" y="768350"/>
            <a:ext cx="5661025" cy="4356735"/>
          </a:xfrm>
          <a:prstGeom prst="rect">
            <a:avLst/>
          </a:prstGeom>
          <a:ln>
            <a:solidFill>
              <a:schemeClr val="accent1"/>
            </a:solidFill>
          </a:ln>
        </p:spPr>
      </p:pic>
      <p:pic>
        <p:nvPicPr>
          <p:cNvPr id="6" name="图片 5"/>
          <p:cNvPicPr>
            <a:picLocks noChangeAspect="1"/>
          </p:cNvPicPr>
          <p:nvPr/>
        </p:nvPicPr>
        <p:blipFill>
          <a:blip r:embed="rId2"/>
          <a:stretch>
            <a:fillRect/>
          </a:stretch>
        </p:blipFill>
        <p:spPr>
          <a:xfrm>
            <a:off x="403225" y="4874260"/>
            <a:ext cx="5172075" cy="1467485"/>
          </a:xfrm>
          <a:prstGeom prst="rect">
            <a:avLst/>
          </a:prstGeom>
          <a:ln>
            <a:solidFill>
              <a:schemeClr val="accent1"/>
            </a:solidFill>
          </a:ln>
        </p:spPr>
      </p:pic>
      <p:pic>
        <p:nvPicPr>
          <p:cNvPr id="7" name="图片 6"/>
          <p:cNvPicPr>
            <a:picLocks noChangeAspect="1"/>
          </p:cNvPicPr>
          <p:nvPr/>
        </p:nvPicPr>
        <p:blipFill>
          <a:blip r:embed="rId3"/>
          <a:stretch>
            <a:fillRect/>
          </a:stretch>
        </p:blipFill>
        <p:spPr>
          <a:xfrm>
            <a:off x="5825490" y="768350"/>
            <a:ext cx="6260465" cy="3996055"/>
          </a:xfrm>
          <a:prstGeom prst="rect">
            <a:avLst/>
          </a:prstGeom>
          <a:ln>
            <a:solidFill>
              <a:schemeClr val="accent1"/>
            </a:solidFill>
          </a:ln>
        </p:spPr>
      </p:pic>
      <p:pic>
        <p:nvPicPr>
          <p:cNvPr id="8" name="图片 7"/>
          <p:cNvPicPr>
            <a:picLocks noChangeAspect="1"/>
          </p:cNvPicPr>
          <p:nvPr/>
        </p:nvPicPr>
        <p:blipFill>
          <a:blip r:embed="rId4"/>
          <a:stretch>
            <a:fillRect/>
          </a:stretch>
        </p:blipFill>
        <p:spPr>
          <a:xfrm>
            <a:off x="5825490" y="3721735"/>
            <a:ext cx="6261100" cy="2620010"/>
          </a:xfrm>
          <a:prstGeom prst="rect">
            <a:avLst/>
          </a:prstGeom>
          <a:ln>
            <a:solidFill>
              <a:schemeClr val="accent1"/>
            </a:solidFill>
          </a:ln>
        </p:spPr>
      </p:pic>
      <p:sp>
        <p:nvSpPr>
          <p:cNvPr id="4" name="文本框 3"/>
          <p:cNvSpPr txBox="1"/>
          <p:nvPr/>
        </p:nvSpPr>
        <p:spPr>
          <a:xfrm>
            <a:off x="10222230" y="6087745"/>
            <a:ext cx="1689735" cy="275590"/>
          </a:xfrm>
          <a:prstGeom prst="rect">
            <a:avLst/>
          </a:prstGeom>
          <a:noFill/>
        </p:spPr>
        <p:txBody>
          <a:bodyPr wrap="square" rtlCol="0">
            <a:spAutoFit/>
          </a:bodyPr>
          <a:p>
            <a:r>
              <a:rPr lang="zh-CN" altLang="en-US" sz="1200"/>
              <a:t>图片来源：</a:t>
            </a:r>
            <a:r>
              <a:rPr lang="en-US" altLang="zh-CN" sz="1200"/>
              <a:t>deepseek</a:t>
            </a:r>
            <a:endParaRPr lang="en-US" altLang="zh-CN" sz="1200"/>
          </a:p>
        </p:txBody>
      </p:sp>
      <p:sp>
        <p:nvSpPr>
          <p:cNvPr id="5" name="文本框 4"/>
          <p:cNvSpPr txBox="1"/>
          <p:nvPr/>
        </p:nvSpPr>
        <p:spPr>
          <a:xfrm>
            <a:off x="4050665" y="6066155"/>
            <a:ext cx="1610995" cy="275590"/>
          </a:xfrm>
          <a:prstGeom prst="rect">
            <a:avLst/>
          </a:prstGeom>
          <a:noFill/>
        </p:spPr>
        <p:txBody>
          <a:bodyPr wrap="square" rtlCol="0">
            <a:spAutoFit/>
          </a:bodyPr>
          <a:p>
            <a:r>
              <a:rPr lang="zh-CN" altLang="en-US" sz="1200"/>
              <a:t>图片来源：</a:t>
            </a:r>
            <a:r>
              <a:rPr lang="en-US" altLang="zh-CN" sz="1200"/>
              <a:t>deepseek</a:t>
            </a:r>
            <a:endParaRPr lang="en-US" altLang="zh-CN" sz="1200"/>
          </a:p>
        </p:txBody>
      </p:sp>
    </p:spTree>
    <p:custDataLst>
      <p:tags r:id="rId5"/>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红利控盘，强者恒强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482965" y="784860"/>
            <a:ext cx="3709035" cy="632460"/>
          </a:xfrm>
          <a:prstGeom prst="rect">
            <a:avLst/>
          </a:prstGeom>
          <a:noFill/>
        </p:spPr>
        <p:txBody>
          <a:bodyPr wrap="square" rtlCol="0">
            <a:spAutoFit/>
          </a:bodyPr>
          <a:p>
            <a:pPr>
              <a:lnSpc>
                <a:spcPct val="110000"/>
              </a:lnSpc>
            </a:pPr>
            <a:r>
              <a:rPr lang="zh-CN" altLang="en-US" sz="1600">
                <a:highlight>
                  <a:srgbClr val="FFFF00"/>
                </a:highlight>
              </a:rPr>
              <a:t>①银行成为控盘主线（最高）</a:t>
            </a:r>
            <a:endParaRPr lang="zh-CN" altLang="en-US" sz="1600">
              <a:highlight>
                <a:srgbClr val="FFFF00"/>
              </a:highlight>
            </a:endParaRPr>
          </a:p>
          <a:p>
            <a:pPr>
              <a:lnSpc>
                <a:spcPct val="110000"/>
              </a:lnSpc>
            </a:pPr>
            <a:r>
              <a:rPr lang="zh-CN" altLang="en-US" sz="1600">
                <a:highlight>
                  <a:srgbClr val="FFFF00"/>
                </a:highlight>
              </a:rPr>
              <a:t>②</a:t>
            </a:r>
            <a:r>
              <a:rPr lang="en-US" altLang="zh-CN" sz="1600">
                <a:highlight>
                  <a:srgbClr val="FFFF00"/>
                </a:highlight>
              </a:rPr>
              <a:t>60</a:t>
            </a:r>
            <a:r>
              <a:rPr lang="zh-CN" altLang="en-US" sz="1600">
                <a:highlight>
                  <a:srgbClr val="FFFF00"/>
                </a:highlight>
              </a:rPr>
              <a:t>日线持续向上（即使回档也有限）</a:t>
            </a:r>
            <a:endParaRPr lang="zh-CN" altLang="en-US" sz="1600">
              <a:highlight>
                <a:srgbClr val="FFFF00"/>
              </a:highlight>
            </a:endParaRPr>
          </a:p>
        </p:txBody>
      </p:sp>
      <p:pic>
        <p:nvPicPr>
          <p:cNvPr id="6" name="图片 5"/>
          <p:cNvPicPr>
            <a:picLocks noChangeAspect="1"/>
          </p:cNvPicPr>
          <p:nvPr/>
        </p:nvPicPr>
        <p:blipFill>
          <a:blip r:embed="rId1"/>
          <a:srcRect l="673" t="6495"/>
          <a:stretch>
            <a:fillRect/>
          </a:stretch>
        </p:blipFill>
        <p:spPr>
          <a:xfrm>
            <a:off x="254000" y="784860"/>
            <a:ext cx="5156200" cy="4534535"/>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4672330" y="1315720"/>
            <a:ext cx="4011295" cy="3659505"/>
          </a:xfrm>
          <a:prstGeom prst="rect">
            <a:avLst/>
          </a:prstGeom>
          <a:ln>
            <a:solidFill>
              <a:schemeClr val="accent1"/>
            </a:solidFill>
          </a:ln>
        </p:spPr>
      </p:pic>
      <p:pic>
        <p:nvPicPr>
          <p:cNvPr id="8" name="图片 7"/>
          <p:cNvPicPr>
            <a:picLocks noChangeAspect="1"/>
          </p:cNvPicPr>
          <p:nvPr/>
        </p:nvPicPr>
        <p:blipFill>
          <a:blip r:embed="rId3"/>
          <a:stretch>
            <a:fillRect/>
          </a:stretch>
        </p:blipFill>
        <p:spPr>
          <a:xfrm>
            <a:off x="7992745" y="2221865"/>
            <a:ext cx="4011295" cy="3795395"/>
          </a:xfrm>
          <a:prstGeom prst="rect">
            <a:avLst/>
          </a:prstGeom>
          <a:ln>
            <a:solidFill>
              <a:schemeClr val="accent1"/>
            </a:solidFill>
          </a:ln>
        </p:spPr>
      </p:pic>
      <p:pic>
        <p:nvPicPr>
          <p:cNvPr id="9" name="图片 8"/>
          <p:cNvPicPr>
            <a:picLocks noChangeAspect="1"/>
          </p:cNvPicPr>
          <p:nvPr/>
        </p:nvPicPr>
        <p:blipFill>
          <a:blip r:embed="rId4"/>
          <a:stretch>
            <a:fillRect/>
          </a:stretch>
        </p:blipFill>
        <p:spPr>
          <a:xfrm>
            <a:off x="254000" y="5158105"/>
            <a:ext cx="4132580" cy="1120775"/>
          </a:xfrm>
          <a:prstGeom prst="rect">
            <a:avLst/>
          </a:prstGeom>
          <a:ln>
            <a:solidFill>
              <a:schemeClr val="accent1"/>
            </a:solidFill>
          </a:ln>
        </p:spPr>
      </p:pic>
      <p:pic>
        <p:nvPicPr>
          <p:cNvPr id="10" name="图片 9"/>
          <p:cNvPicPr>
            <a:picLocks noChangeAspect="1"/>
          </p:cNvPicPr>
          <p:nvPr/>
        </p:nvPicPr>
        <p:blipFill>
          <a:blip r:embed="rId5"/>
          <a:stretch>
            <a:fillRect/>
          </a:stretch>
        </p:blipFill>
        <p:spPr>
          <a:xfrm>
            <a:off x="4504690" y="5144135"/>
            <a:ext cx="4385310" cy="1144905"/>
          </a:xfrm>
          <a:prstGeom prst="rect">
            <a:avLst/>
          </a:prstGeom>
          <a:ln>
            <a:solidFill>
              <a:schemeClr val="accent1"/>
            </a:solidFill>
          </a:ln>
        </p:spPr>
      </p:pic>
    </p:spTree>
    <p:custDataLst>
      <p:tags r:id="rId6"/>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6049010" y="875665"/>
            <a:ext cx="5894705" cy="3644265"/>
          </a:xfrm>
          <a:prstGeom prst="rect">
            <a:avLst/>
          </a:prstGeom>
          <a:ln>
            <a:solidFill>
              <a:schemeClr val="accent1"/>
            </a:solidFill>
          </a:ln>
        </p:spPr>
      </p:pic>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增量不足，短线炒作易</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杀</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2"/>
          <a:stretch>
            <a:fillRect/>
          </a:stretch>
        </p:blipFill>
        <p:spPr>
          <a:xfrm>
            <a:off x="353060" y="875665"/>
            <a:ext cx="5492115" cy="2952115"/>
          </a:xfrm>
          <a:prstGeom prst="rect">
            <a:avLst/>
          </a:prstGeom>
        </p:spPr>
      </p:pic>
      <p:pic>
        <p:nvPicPr>
          <p:cNvPr id="7" name="图片 6"/>
          <p:cNvPicPr>
            <a:picLocks noChangeAspect="1"/>
          </p:cNvPicPr>
          <p:nvPr/>
        </p:nvPicPr>
        <p:blipFill>
          <a:blip r:embed="rId3"/>
          <a:srcRect l="3577" t="8242"/>
          <a:stretch>
            <a:fillRect/>
          </a:stretch>
        </p:blipFill>
        <p:spPr>
          <a:xfrm>
            <a:off x="353060" y="4072255"/>
            <a:ext cx="3770630" cy="1834515"/>
          </a:xfrm>
          <a:prstGeom prst="rect">
            <a:avLst/>
          </a:prstGeom>
          <a:ln>
            <a:solidFill>
              <a:schemeClr val="accent1"/>
            </a:solidFill>
          </a:ln>
        </p:spPr>
      </p:pic>
      <p:sp>
        <p:nvSpPr>
          <p:cNvPr id="9" name="文本框 8"/>
          <p:cNvSpPr txBox="1"/>
          <p:nvPr/>
        </p:nvSpPr>
        <p:spPr>
          <a:xfrm>
            <a:off x="5043805" y="5143500"/>
            <a:ext cx="6041390" cy="645160"/>
          </a:xfrm>
          <a:prstGeom prst="rect">
            <a:avLst/>
          </a:prstGeom>
          <a:noFill/>
        </p:spPr>
        <p:txBody>
          <a:bodyPr wrap="square" rtlCol="0">
            <a:spAutoFit/>
          </a:bodyPr>
          <a:p>
            <a:r>
              <a:rPr lang="zh-CN" altLang="en-US"/>
              <a:t>国庆节后异动的热点出现</a:t>
            </a:r>
            <a:r>
              <a:rPr lang="en-US" altLang="zh-CN"/>
              <a:t>A</a:t>
            </a:r>
            <a:r>
              <a:rPr lang="zh-CN" altLang="en-US"/>
              <a:t>杀，要谨防当下异动热但</a:t>
            </a:r>
            <a:r>
              <a:rPr lang="en-US" altLang="zh-CN"/>
              <a:t>A</a:t>
            </a:r>
            <a:r>
              <a:rPr lang="zh-CN" altLang="en-US"/>
              <a:t>杀</a:t>
            </a:r>
            <a:endParaRPr lang="zh-CN" altLang="en-US"/>
          </a:p>
          <a:p>
            <a:r>
              <a:rPr lang="zh-CN" altLang="en-US"/>
              <a:t>（如传媒、消费、机器人等）</a:t>
            </a:r>
            <a:endParaRPr lang="zh-CN" altLang="en-US"/>
          </a:p>
        </p:txBody>
      </p:sp>
      <p:sp>
        <p:nvSpPr>
          <p:cNvPr id="11" name="文本框 10"/>
          <p:cNvSpPr txBox="1"/>
          <p:nvPr/>
        </p:nvSpPr>
        <p:spPr>
          <a:xfrm>
            <a:off x="7500620" y="3964940"/>
            <a:ext cx="4064000" cy="368300"/>
          </a:xfrm>
          <a:prstGeom prst="rect">
            <a:avLst/>
          </a:prstGeom>
          <a:noFill/>
        </p:spPr>
        <p:txBody>
          <a:bodyPr wrap="square" rtlCol="0">
            <a:spAutoFit/>
          </a:bodyPr>
          <a:p>
            <a:r>
              <a:rPr lang="zh-CN" altLang="en-US">
                <a:highlight>
                  <a:srgbClr val="FFFF00"/>
                </a:highlight>
              </a:rPr>
              <a:t>主力状态紫色占据主导易</a:t>
            </a:r>
            <a:r>
              <a:rPr lang="en-US" altLang="zh-CN">
                <a:highlight>
                  <a:srgbClr val="FFFF00"/>
                </a:highlight>
              </a:rPr>
              <a:t>A</a:t>
            </a:r>
            <a:r>
              <a:rPr lang="zh-CN" altLang="en-US">
                <a:highlight>
                  <a:srgbClr val="FFFF00"/>
                </a:highlight>
              </a:rPr>
              <a:t>杀</a:t>
            </a:r>
            <a:endParaRPr lang="zh-CN" altLang="en-US">
              <a:highlight>
                <a:srgbClr val="FFFF00"/>
              </a:highlight>
            </a:endParaRPr>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被套个股的卖点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856615" y="822960"/>
            <a:ext cx="10479405" cy="5212715"/>
          </a:xfrm>
          <a:prstGeom prst="rect">
            <a:avLst/>
          </a:prstGeom>
          <a:ln>
            <a:solidFill>
              <a:schemeClr val="accent1"/>
            </a:solidFill>
          </a:ln>
        </p:spPr>
      </p:pic>
      <p:sp>
        <p:nvSpPr>
          <p:cNvPr id="5" name="文本框 4"/>
          <p:cNvSpPr txBox="1"/>
          <p:nvPr/>
        </p:nvSpPr>
        <p:spPr>
          <a:xfrm>
            <a:off x="5147310" y="1283335"/>
            <a:ext cx="1785620" cy="922020"/>
          </a:xfrm>
          <a:prstGeom prst="rect">
            <a:avLst/>
          </a:prstGeom>
          <a:noFill/>
        </p:spPr>
        <p:txBody>
          <a:bodyPr wrap="square" rtlCol="0">
            <a:spAutoFit/>
          </a:bodyPr>
          <a:p>
            <a:r>
              <a:rPr lang="en-US" altLang="zh-CN">
                <a:highlight>
                  <a:srgbClr val="FFFF00"/>
                </a:highlight>
              </a:rPr>
              <a:t>1.</a:t>
            </a:r>
            <a:r>
              <a:rPr lang="zh-CN" altLang="en-US">
                <a:highlight>
                  <a:srgbClr val="FFFF00"/>
                </a:highlight>
              </a:rPr>
              <a:t>爆量上引线</a:t>
            </a:r>
            <a:endParaRPr lang="zh-CN" altLang="en-US">
              <a:highlight>
                <a:srgbClr val="FFFF00"/>
              </a:highlight>
            </a:endParaRPr>
          </a:p>
          <a:p>
            <a:r>
              <a:rPr lang="en-US" altLang="zh-CN">
                <a:highlight>
                  <a:srgbClr val="FFFF00"/>
                </a:highlight>
              </a:rPr>
              <a:t>2.</a:t>
            </a:r>
            <a:r>
              <a:rPr lang="zh-CN" altLang="en-US">
                <a:highlight>
                  <a:srgbClr val="FFFF00"/>
                </a:highlight>
              </a:rPr>
              <a:t>蓝色超跌归</a:t>
            </a:r>
            <a:r>
              <a:rPr lang="en-US" altLang="zh-CN">
                <a:highlight>
                  <a:srgbClr val="FFFF00"/>
                </a:highlight>
              </a:rPr>
              <a:t>0</a:t>
            </a:r>
            <a:endParaRPr lang="zh-CN" altLang="en-US">
              <a:highlight>
                <a:srgbClr val="FFFF00"/>
              </a:highlight>
            </a:endParaRPr>
          </a:p>
          <a:p>
            <a:r>
              <a:rPr lang="en-US" altLang="zh-CN">
                <a:highlight>
                  <a:srgbClr val="FFFF00"/>
                </a:highlight>
              </a:rPr>
              <a:t>3.</a:t>
            </a:r>
            <a:r>
              <a:rPr lang="zh-CN" altLang="en-US">
                <a:highlight>
                  <a:srgbClr val="FFFF00"/>
                </a:highlight>
              </a:rPr>
              <a:t>主力状态变紫</a:t>
            </a:r>
            <a:endParaRPr lang="zh-CN" altLang="en-US">
              <a:highlight>
                <a:srgbClr val="FFFF00"/>
              </a:highlight>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底部的三个买点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底部股的三个买点区分2022"/>
          <p:cNvPicPr>
            <a:picLocks noChangeAspect="1"/>
          </p:cNvPicPr>
          <p:nvPr/>
        </p:nvPicPr>
        <p:blipFill>
          <a:blip r:embed="rId1"/>
          <a:srcRect t="14093"/>
          <a:stretch>
            <a:fillRect/>
          </a:stretch>
        </p:blipFill>
        <p:spPr>
          <a:xfrm>
            <a:off x="1232535" y="768350"/>
            <a:ext cx="9232900" cy="5563235"/>
          </a:xfrm>
          <a:prstGeom prst="rect">
            <a:avLst/>
          </a:prstGeom>
          <a:ln>
            <a:solidFill>
              <a:schemeClr val="accent1"/>
            </a:solidFill>
          </a:ln>
        </p:spPr>
      </p:pic>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超跌反弹（鱼苗中选受伤主力）</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5" name="图片 4"/>
          <p:cNvPicPr>
            <a:picLocks noChangeAspect="1"/>
          </p:cNvPicPr>
          <p:nvPr/>
        </p:nvPicPr>
        <p:blipFill>
          <a:blip r:embed="rId1"/>
          <a:stretch>
            <a:fillRect/>
          </a:stretch>
        </p:blipFill>
        <p:spPr>
          <a:xfrm>
            <a:off x="192405" y="2171065"/>
            <a:ext cx="4154805" cy="3408680"/>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192405" y="914400"/>
            <a:ext cx="4086225" cy="1000125"/>
          </a:xfrm>
          <a:prstGeom prst="rect">
            <a:avLst/>
          </a:prstGeom>
          <a:ln>
            <a:solidFill>
              <a:schemeClr val="accent1"/>
            </a:solidFill>
          </a:ln>
        </p:spPr>
      </p:pic>
      <p:pic>
        <p:nvPicPr>
          <p:cNvPr id="8" name="图片 7"/>
          <p:cNvPicPr>
            <a:picLocks noChangeAspect="1"/>
          </p:cNvPicPr>
          <p:nvPr/>
        </p:nvPicPr>
        <p:blipFill>
          <a:blip r:embed="rId3"/>
          <a:srcRect l="6964"/>
          <a:stretch>
            <a:fillRect/>
          </a:stretch>
        </p:blipFill>
        <p:spPr>
          <a:xfrm>
            <a:off x="3517265" y="701675"/>
            <a:ext cx="5157470" cy="3023235"/>
          </a:xfrm>
          <a:prstGeom prst="rect">
            <a:avLst/>
          </a:prstGeom>
          <a:ln>
            <a:solidFill>
              <a:schemeClr val="accent1"/>
            </a:solidFill>
          </a:ln>
        </p:spPr>
      </p:pic>
      <p:pic>
        <p:nvPicPr>
          <p:cNvPr id="11" name="图片 10"/>
          <p:cNvPicPr>
            <a:picLocks noChangeAspect="1"/>
          </p:cNvPicPr>
          <p:nvPr/>
        </p:nvPicPr>
        <p:blipFill>
          <a:blip r:embed="rId4"/>
          <a:stretch>
            <a:fillRect/>
          </a:stretch>
        </p:blipFill>
        <p:spPr>
          <a:xfrm>
            <a:off x="7635875" y="3321685"/>
            <a:ext cx="4319270" cy="3055620"/>
          </a:xfrm>
          <a:prstGeom prst="rect">
            <a:avLst/>
          </a:prstGeom>
          <a:ln>
            <a:solidFill>
              <a:schemeClr val="accent1"/>
            </a:solidFill>
          </a:ln>
        </p:spPr>
      </p:pic>
      <p:sp>
        <p:nvSpPr>
          <p:cNvPr id="12" name="文本框 11"/>
          <p:cNvSpPr txBox="1"/>
          <p:nvPr/>
        </p:nvSpPr>
        <p:spPr>
          <a:xfrm>
            <a:off x="353695" y="5680710"/>
            <a:ext cx="5742940" cy="645160"/>
          </a:xfrm>
          <a:prstGeom prst="rect">
            <a:avLst/>
          </a:prstGeom>
          <a:noFill/>
        </p:spPr>
        <p:txBody>
          <a:bodyPr wrap="square" rtlCol="0">
            <a:spAutoFit/>
          </a:bodyPr>
          <a:p>
            <a:r>
              <a:rPr lang="zh-CN" altLang="en-US">
                <a:highlight>
                  <a:srgbClr val="FFFF00"/>
                </a:highlight>
              </a:rPr>
              <a:t>底部信号</a:t>
            </a:r>
            <a:r>
              <a:rPr lang="en-US" altLang="zh-CN">
                <a:highlight>
                  <a:srgbClr val="FFFF00"/>
                </a:highlight>
              </a:rPr>
              <a:t>+</a:t>
            </a:r>
            <a:r>
              <a:rPr lang="zh-CN" altLang="en-US">
                <a:highlight>
                  <a:srgbClr val="FFFF00"/>
                </a:highlight>
              </a:rPr>
              <a:t>十日跌幅居前</a:t>
            </a:r>
            <a:r>
              <a:rPr lang="en-US" altLang="zh-CN">
                <a:highlight>
                  <a:srgbClr val="FFFF00"/>
                </a:highlight>
              </a:rPr>
              <a:t>+</a:t>
            </a:r>
            <a:r>
              <a:rPr lang="zh-CN" altLang="en-US">
                <a:highlight>
                  <a:srgbClr val="FFFF00"/>
                </a:highlight>
              </a:rPr>
              <a:t>高控盘降低</a:t>
            </a:r>
            <a:endParaRPr lang="zh-CN" altLang="en-US">
              <a:highlight>
                <a:srgbClr val="FFFF00"/>
              </a:highlight>
            </a:endParaRPr>
          </a:p>
          <a:p>
            <a:r>
              <a:rPr lang="zh-CN" altLang="en-US">
                <a:highlight>
                  <a:srgbClr val="FFFF00"/>
                </a:highlight>
              </a:rPr>
              <a:t>（周一讲课是</a:t>
            </a:r>
            <a:r>
              <a:rPr lang="en-US" altLang="zh-CN">
                <a:highlight>
                  <a:srgbClr val="FFFF00"/>
                </a:highlight>
              </a:rPr>
              <a:t>10.12</a:t>
            </a:r>
            <a:r>
              <a:rPr lang="zh-CN" altLang="en-US">
                <a:highlight>
                  <a:srgbClr val="FFFF00"/>
                </a:highlight>
              </a:rPr>
              <a:t>中底，周四是</a:t>
            </a:r>
            <a:r>
              <a:rPr lang="en-US" altLang="zh-CN">
                <a:highlight>
                  <a:srgbClr val="FFFF00"/>
                </a:highlight>
              </a:rPr>
              <a:t>10.15</a:t>
            </a:r>
            <a:r>
              <a:rPr lang="zh-CN" altLang="en-US">
                <a:highlight>
                  <a:srgbClr val="FFFF00"/>
                </a:highlight>
              </a:rPr>
              <a:t>大底都可以）</a:t>
            </a:r>
            <a:endParaRPr lang="zh-CN" altLang="en-US">
              <a:highlight>
                <a:srgbClr val="FFFF00"/>
              </a:highlight>
            </a:endParaRPr>
          </a:p>
        </p:txBody>
      </p:sp>
      <p:sp>
        <p:nvSpPr>
          <p:cNvPr id="13" name="文本框 12"/>
          <p:cNvSpPr txBox="1"/>
          <p:nvPr/>
        </p:nvSpPr>
        <p:spPr>
          <a:xfrm>
            <a:off x="8675370" y="768350"/>
            <a:ext cx="3517265" cy="2527935"/>
          </a:xfrm>
          <a:prstGeom prst="rect">
            <a:avLst/>
          </a:prstGeom>
          <a:noFill/>
        </p:spPr>
        <p:txBody>
          <a:bodyPr wrap="square" rtlCol="0">
            <a:spAutoFit/>
          </a:bodyPr>
          <a:p>
            <a:pPr>
              <a:lnSpc>
                <a:spcPct val="110000"/>
              </a:lnSpc>
            </a:pPr>
            <a:r>
              <a:rPr lang="zh-CN" altLang="en-US">
                <a:solidFill>
                  <a:srgbClr val="FF0000"/>
                </a:solidFill>
                <a:highlight>
                  <a:srgbClr val="FFFF00"/>
                </a:highlight>
              </a:rPr>
              <a:t>买点：</a:t>
            </a:r>
            <a:endParaRPr lang="zh-CN" altLang="en-US">
              <a:solidFill>
                <a:srgbClr val="FF0000"/>
              </a:solidFill>
              <a:highlight>
                <a:srgbClr val="FFFF00"/>
              </a:highlight>
            </a:endParaRPr>
          </a:p>
          <a:p>
            <a:pPr>
              <a:lnSpc>
                <a:spcPct val="110000"/>
              </a:lnSpc>
            </a:pPr>
            <a:r>
              <a:rPr lang="zh-CN" altLang="en-US">
                <a:highlight>
                  <a:srgbClr val="FFFF00"/>
                </a:highlight>
              </a:rPr>
              <a:t>①底部信号</a:t>
            </a:r>
            <a:r>
              <a:rPr lang="en-US" altLang="zh-CN">
                <a:highlight>
                  <a:srgbClr val="FFFF00"/>
                </a:highlight>
              </a:rPr>
              <a:t>+</a:t>
            </a:r>
            <a:r>
              <a:rPr lang="zh-CN" altLang="en-US">
                <a:highlight>
                  <a:srgbClr val="FFFF00"/>
                </a:highlight>
              </a:rPr>
              <a:t>上五日线</a:t>
            </a:r>
            <a:endParaRPr lang="zh-CN" altLang="en-US">
              <a:highlight>
                <a:srgbClr val="FFFF00"/>
              </a:highlight>
            </a:endParaRPr>
          </a:p>
          <a:p>
            <a:pPr>
              <a:lnSpc>
                <a:spcPct val="110000"/>
              </a:lnSpc>
            </a:pPr>
            <a:r>
              <a:rPr lang="zh-CN" altLang="en-US">
                <a:highlight>
                  <a:srgbClr val="FFFF00"/>
                </a:highlight>
              </a:rPr>
              <a:t>②底背离（双底）</a:t>
            </a:r>
            <a:endParaRPr lang="zh-CN" altLang="en-US">
              <a:highlight>
                <a:srgbClr val="FFFF00"/>
              </a:highlight>
            </a:endParaRPr>
          </a:p>
          <a:p>
            <a:pPr>
              <a:lnSpc>
                <a:spcPct val="110000"/>
              </a:lnSpc>
            </a:pPr>
            <a:r>
              <a:rPr lang="zh-CN" altLang="en-US">
                <a:highlight>
                  <a:srgbClr val="FFFF00"/>
                </a:highlight>
              </a:rPr>
              <a:t>③放量突破小平台回档</a:t>
            </a:r>
            <a:endParaRPr lang="zh-CN" altLang="en-US">
              <a:highlight>
                <a:srgbClr val="FFFF00"/>
              </a:highlight>
            </a:endParaRPr>
          </a:p>
          <a:p>
            <a:pPr>
              <a:lnSpc>
                <a:spcPct val="110000"/>
              </a:lnSpc>
            </a:pPr>
            <a:endParaRPr lang="zh-CN" altLang="en-US">
              <a:solidFill>
                <a:srgbClr val="0029DA"/>
              </a:solidFill>
              <a:highlight>
                <a:srgbClr val="FFFF00"/>
              </a:highlight>
            </a:endParaRPr>
          </a:p>
          <a:p>
            <a:pPr>
              <a:lnSpc>
                <a:spcPct val="110000"/>
              </a:lnSpc>
            </a:pPr>
            <a:r>
              <a:rPr lang="zh-CN" altLang="en-US">
                <a:solidFill>
                  <a:srgbClr val="0029DA"/>
                </a:solidFill>
                <a:highlight>
                  <a:srgbClr val="FFFF00"/>
                </a:highlight>
              </a:rPr>
              <a:t>卖点：</a:t>
            </a:r>
            <a:endParaRPr lang="zh-CN" altLang="en-US">
              <a:solidFill>
                <a:srgbClr val="0029DA"/>
              </a:solidFill>
              <a:highlight>
                <a:srgbClr val="FFFF00"/>
              </a:highlight>
            </a:endParaRPr>
          </a:p>
          <a:p>
            <a:pPr>
              <a:lnSpc>
                <a:spcPct val="110000"/>
              </a:lnSpc>
            </a:pPr>
            <a:r>
              <a:rPr lang="en-US" altLang="zh-CN">
                <a:solidFill>
                  <a:schemeClr val="tx1"/>
                </a:solidFill>
                <a:highlight>
                  <a:srgbClr val="FFFF00"/>
                </a:highlight>
              </a:rPr>
              <a:t>a.</a:t>
            </a:r>
            <a:r>
              <a:rPr lang="zh-CN" altLang="en-US">
                <a:solidFill>
                  <a:schemeClr val="tx1"/>
                </a:solidFill>
                <a:highlight>
                  <a:srgbClr val="FFFF00"/>
                </a:highlight>
              </a:rPr>
              <a:t>弱势：破位反抽触角承压</a:t>
            </a:r>
            <a:endParaRPr lang="zh-CN" altLang="en-US">
              <a:solidFill>
                <a:schemeClr val="tx1"/>
              </a:solidFill>
              <a:highlight>
                <a:srgbClr val="FFFF00"/>
              </a:highlight>
            </a:endParaRPr>
          </a:p>
          <a:p>
            <a:pPr>
              <a:lnSpc>
                <a:spcPct val="110000"/>
              </a:lnSpc>
            </a:pPr>
            <a:r>
              <a:rPr lang="en-US" altLang="zh-CN">
                <a:solidFill>
                  <a:schemeClr val="tx1"/>
                </a:solidFill>
                <a:highlight>
                  <a:srgbClr val="FFFF00"/>
                </a:highlight>
              </a:rPr>
              <a:t>b.</a:t>
            </a:r>
            <a:r>
              <a:rPr lang="zh-CN" altLang="en-US">
                <a:solidFill>
                  <a:schemeClr val="tx1"/>
                </a:solidFill>
                <a:highlight>
                  <a:srgbClr val="FFFF00"/>
                </a:highlight>
              </a:rPr>
              <a:t>强势：周线死叉卖在阳线</a:t>
            </a:r>
            <a:endParaRPr lang="zh-CN" altLang="en-US">
              <a:solidFill>
                <a:schemeClr val="tx1"/>
              </a:solidFill>
              <a:highlight>
                <a:srgbClr val="FFFF00"/>
              </a:highlight>
            </a:endParaRPr>
          </a:p>
        </p:txBody>
      </p:sp>
    </p:spTree>
    <p:custDataLst>
      <p:tags r:id="rId5"/>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受伤主力（</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10.15</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大底）</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p:cNvPicPr>
            <a:picLocks noChangeAspect="1"/>
          </p:cNvPicPr>
          <p:nvPr/>
        </p:nvPicPr>
        <p:blipFill>
          <a:blip r:embed="rId1"/>
          <a:stretch>
            <a:fillRect/>
          </a:stretch>
        </p:blipFill>
        <p:spPr>
          <a:xfrm>
            <a:off x="65405" y="870585"/>
            <a:ext cx="5083810" cy="5280025"/>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3425190" y="1076325"/>
            <a:ext cx="4693920" cy="356997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7279640" y="3027680"/>
            <a:ext cx="4823460" cy="3383915"/>
          </a:xfrm>
          <a:prstGeom prst="rect">
            <a:avLst/>
          </a:prstGeom>
          <a:ln>
            <a:solidFill>
              <a:schemeClr val="accent1"/>
            </a:solidFill>
          </a:ln>
        </p:spPr>
      </p:pic>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超跌反弹（鱼苗中选受伤主力）</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8072755" y="2846705"/>
            <a:ext cx="3729990" cy="755650"/>
          </a:xfrm>
          <a:prstGeom prst="rect">
            <a:avLst/>
          </a:prstGeom>
          <a:noFill/>
        </p:spPr>
        <p:txBody>
          <a:bodyPr wrap="square" rtlCol="0">
            <a:spAutoFit/>
          </a:bodyPr>
          <a:p>
            <a:pPr>
              <a:lnSpc>
                <a:spcPct val="120000"/>
              </a:lnSpc>
            </a:pPr>
            <a:r>
              <a:rPr lang="zh-CN" altLang="en-US">
                <a:solidFill>
                  <a:srgbClr val="FF0000"/>
                </a:solidFill>
              </a:rPr>
              <a:t>左侧交易：</a:t>
            </a:r>
            <a:r>
              <a:rPr lang="zh-CN" altLang="en-US"/>
              <a:t>底部信号</a:t>
            </a:r>
            <a:r>
              <a:rPr lang="en-US" altLang="zh-CN"/>
              <a:t>+</a:t>
            </a:r>
            <a:r>
              <a:rPr lang="zh-CN" altLang="en-US"/>
              <a:t>上五日线</a:t>
            </a:r>
            <a:endParaRPr lang="zh-CN" altLang="en-US"/>
          </a:p>
          <a:p>
            <a:pPr>
              <a:lnSpc>
                <a:spcPct val="120000"/>
              </a:lnSpc>
            </a:pPr>
            <a:r>
              <a:rPr lang="zh-CN" altLang="en-US">
                <a:solidFill>
                  <a:srgbClr val="FF0000"/>
                </a:solidFill>
              </a:rPr>
              <a:t>右侧交易：</a:t>
            </a:r>
            <a:r>
              <a:rPr lang="zh-CN" altLang="en-US"/>
              <a:t>大单</a:t>
            </a:r>
            <a:r>
              <a:rPr lang="en-US" altLang="zh-CN"/>
              <a:t>+</a:t>
            </a:r>
            <a:r>
              <a:rPr lang="zh-CN" altLang="en-US"/>
              <a:t>熊线上移</a:t>
            </a:r>
            <a:endParaRPr lang="zh-CN" altLang="en-US"/>
          </a:p>
        </p:txBody>
      </p:sp>
      <p:sp>
        <p:nvSpPr>
          <p:cNvPr id="6" name="文本框 5"/>
          <p:cNvSpPr txBox="1"/>
          <p:nvPr/>
        </p:nvSpPr>
        <p:spPr>
          <a:xfrm>
            <a:off x="8285480" y="857885"/>
            <a:ext cx="2211705" cy="645160"/>
          </a:xfrm>
          <a:prstGeom prst="rect">
            <a:avLst/>
          </a:prstGeom>
          <a:noFill/>
        </p:spPr>
        <p:txBody>
          <a:bodyPr wrap="square" rtlCol="0">
            <a:spAutoFit/>
          </a:bodyPr>
          <a:p>
            <a:r>
              <a:rPr lang="zh-CN" altLang="en-US">
                <a:solidFill>
                  <a:srgbClr val="FF0000"/>
                </a:solidFill>
                <a:sym typeface="+mn-ea"/>
              </a:rPr>
              <a:t>接上页选股</a:t>
            </a:r>
            <a:endParaRPr lang="zh-CN" altLang="en-US">
              <a:solidFill>
                <a:srgbClr val="FF0000"/>
              </a:solidFill>
            </a:endParaRPr>
          </a:p>
          <a:p>
            <a:endParaRPr lang="zh-CN" altLang="en-US"/>
          </a:p>
        </p:txBody>
      </p:sp>
      <p:pic>
        <p:nvPicPr>
          <p:cNvPr id="5" name="图片 4"/>
          <p:cNvPicPr>
            <a:picLocks noChangeAspect="1"/>
          </p:cNvPicPr>
          <p:nvPr/>
        </p:nvPicPr>
        <p:blipFill>
          <a:blip r:embed="rId1"/>
          <a:stretch>
            <a:fillRect/>
          </a:stretch>
        </p:blipFill>
        <p:spPr>
          <a:xfrm>
            <a:off x="295910" y="857885"/>
            <a:ext cx="7519670" cy="4801235"/>
          </a:xfrm>
          <a:prstGeom prst="rect">
            <a:avLst/>
          </a:prstGeom>
          <a:ln>
            <a:solidFill>
              <a:schemeClr val="accent1"/>
            </a:solidFill>
          </a:ln>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控盘突破：银行</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4813935" y="709295"/>
            <a:ext cx="6250940" cy="3004820"/>
          </a:xfrm>
          <a:prstGeom prst="rect">
            <a:avLst/>
          </a:prstGeom>
          <a:ln>
            <a:solidFill>
              <a:schemeClr val="accent1"/>
            </a:solidFill>
          </a:ln>
        </p:spPr>
      </p:pic>
      <p:pic>
        <p:nvPicPr>
          <p:cNvPr id="4" name="图片 3"/>
          <p:cNvPicPr>
            <a:picLocks noChangeAspect="1"/>
          </p:cNvPicPr>
          <p:nvPr/>
        </p:nvPicPr>
        <p:blipFill>
          <a:blip r:embed="rId2"/>
          <a:srcRect t="3108"/>
          <a:stretch>
            <a:fillRect/>
          </a:stretch>
        </p:blipFill>
        <p:spPr>
          <a:xfrm>
            <a:off x="132715" y="768350"/>
            <a:ext cx="4265930" cy="5570855"/>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4813935" y="3576320"/>
            <a:ext cx="6250940" cy="2762885"/>
          </a:xfrm>
          <a:prstGeom prst="rect">
            <a:avLst/>
          </a:prstGeom>
          <a:ln>
            <a:solidFill>
              <a:schemeClr val="accent1"/>
            </a:solidFill>
          </a:ln>
        </p:spPr>
      </p:pic>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短期活跃方向</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descr="32da5e8aacd2aa82b26f17a847a9e04a"/>
          <p:cNvPicPr>
            <a:picLocks noChangeAspect="1"/>
          </p:cNvPicPr>
          <p:nvPr/>
        </p:nvPicPr>
        <p:blipFill>
          <a:blip r:embed="rId1"/>
          <a:stretch>
            <a:fillRect/>
          </a:stretch>
        </p:blipFill>
        <p:spPr>
          <a:xfrm>
            <a:off x="0" y="768350"/>
            <a:ext cx="6249670" cy="3833495"/>
          </a:xfrm>
          <a:prstGeom prst="rect">
            <a:avLst/>
          </a:prstGeom>
          <a:ln>
            <a:solidFill>
              <a:schemeClr val="accent1"/>
            </a:solidFill>
          </a:ln>
        </p:spPr>
      </p:pic>
      <p:pic>
        <p:nvPicPr>
          <p:cNvPr id="9" name="图片 8"/>
          <p:cNvPicPr>
            <a:picLocks noChangeAspect="1"/>
          </p:cNvPicPr>
          <p:nvPr/>
        </p:nvPicPr>
        <p:blipFill>
          <a:blip r:embed="rId2"/>
          <a:stretch>
            <a:fillRect/>
          </a:stretch>
        </p:blipFill>
        <p:spPr>
          <a:xfrm>
            <a:off x="4756150" y="1363980"/>
            <a:ext cx="4759325" cy="4130040"/>
          </a:xfrm>
          <a:prstGeom prst="rect">
            <a:avLst/>
          </a:prstGeom>
          <a:ln>
            <a:solidFill>
              <a:schemeClr val="accent1"/>
            </a:solidFill>
          </a:ln>
        </p:spPr>
      </p:pic>
      <p:pic>
        <p:nvPicPr>
          <p:cNvPr id="8" name="图片 7"/>
          <p:cNvPicPr>
            <a:picLocks noChangeAspect="1"/>
          </p:cNvPicPr>
          <p:nvPr/>
        </p:nvPicPr>
        <p:blipFill>
          <a:blip r:embed="rId3"/>
          <a:stretch>
            <a:fillRect/>
          </a:stretch>
        </p:blipFill>
        <p:spPr>
          <a:xfrm>
            <a:off x="7983220" y="2442210"/>
            <a:ext cx="4208780" cy="3833495"/>
          </a:xfrm>
          <a:prstGeom prst="rect">
            <a:avLst/>
          </a:prstGeom>
          <a:ln>
            <a:solidFill>
              <a:schemeClr val="accent1"/>
            </a:solidFill>
          </a:ln>
        </p:spPr>
      </p:pic>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wm#"/>
  <p:tag name="KSO_WM_TEMPLATE_CATEGORY" val="custom"/>
  <p:tag name="KSO_WM_TEMPLATE_INDEX" val="20205081"/>
</p:tagLst>
</file>

<file path=ppt/tags/tag147.xml><?xml version="1.0" encoding="utf-8"?>
<p:tagLst xmlns:p="http://schemas.openxmlformats.org/presentationml/2006/main">
  <p:tag name="KSO_WM_BEAUTIFY_FLAG" val="#wm#"/>
  <p:tag name="KSO_WM_TEMPLATE_CATEGORY" val="custom"/>
  <p:tag name="KSO_WM_TEMPLATE_INDEX" val="20205081"/>
</p:tagLst>
</file>

<file path=ppt/tags/tag148.xml><?xml version="1.0" encoding="utf-8"?>
<p:tagLst xmlns:p="http://schemas.openxmlformats.org/presentationml/2006/main">
  <p:tag name="KSO_WM_BEAUTIFY_FLAG" val="#wm#"/>
  <p:tag name="KSO_WM_TEMPLATE_CATEGORY" val="custom"/>
  <p:tag name="KSO_WM_TEMPLATE_INDEX" val="20205081"/>
</p:tagLst>
</file>

<file path=ppt/tags/tag149.xml><?xml version="1.0" encoding="utf-8"?>
<p:tagLst xmlns:p="http://schemas.openxmlformats.org/presentationml/2006/main">
  <p:tag name="KSO_WM_BEAUTIFY_FLAG" val="#wm#"/>
  <p:tag name="KSO_WM_TEMPLATE_CATEGORY" val="custom"/>
  <p:tag name="KSO_WM_TEMPLATE_INDEX" val="20205081"/>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wm#"/>
  <p:tag name="KSO_WM_TEMPLATE_CATEGORY" val="custom"/>
  <p:tag name="KSO_WM_TEMPLATE_INDEX" val="20205081"/>
</p:tagLst>
</file>

<file path=ppt/tags/tag154.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1258</Words>
  <Application>WPS 演示</Application>
  <PresentationFormat>宽屏</PresentationFormat>
  <Paragraphs>147</Paragraphs>
  <Slides>23</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23</vt:i4>
      </vt:variant>
    </vt:vector>
  </HeadingPairs>
  <TitlesOfParts>
    <vt:vector size="36"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俏俏</cp:lastModifiedBy>
  <cp:revision>1399</cp:revision>
  <dcterms:created xsi:type="dcterms:W3CDTF">2019-06-19T02:08:00Z</dcterms:created>
  <dcterms:modified xsi:type="dcterms:W3CDTF">2026-10-22T10:02:15Z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2052-12.1.0.29161</vt:lpwstr>
  </property>
  <property fmtid="{D5CDD505-2E9C-101B-9397-08002B2CF9AE}" pid="3" name="ICV">
    <vt:lpwstr>67F8E99CA25843CDBAFD0150A9FB820A</vt:lpwstr>
  </property>
</Properties>
</file>