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5"/>
  </p:notesMasterIdLst>
  <p:handoutMasterIdLst>
    <p:handoutMasterId r:id="rId26"/>
  </p:handoutMasterIdLst>
  <p:sldIdLst>
    <p:sldId id="4166" r:id="rId4"/>
    <p:sldId id="4167" r:id="rId5"/>
    <p:sldId id="4168" r:id="rId6"/>
    <p:sldId id="4615" r:id="rId7"/>
    <p:sldId id="4616" r:id="rId8"/>
    <p:sldId id="4591" r:id="rId9"/>
    <p:sldId id="4610" r:id="rId10"/>
    <p:sldId id="4602" r:id="rId11"/>
    <p:sldId id="4604" r:id="rId12"/>
    <p:sldId id="4612" r:id="rId13"/>
    <p:sldId id="4229" r:id="rId14"/>
    <p:sldId id="4617" r:id="rId15"/>
    <p:sldId id="4611" r:id="rId16"/>
    <p:sldId id="4606" r:id="rId17"/>
    <p:sldId id="4183" r:id="rId18"/>
    <p:sldId id="4426" r:id="rId19"/>
    <p:sldId id="4184" r:id="rId20"/>
    <p:sldId id="4209" r:id="rId21"/>
    <p:sldId id="4443" r:id="rId22"/>
    <p:sldId id="4618" r:id="rId23"/>
    <p:sldId id="4619" r:id="rId24"/>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F315F3"/>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1" Type="http://schemas.openxmlformats.org/officeDocument/2006/relationships/tags" Target="tags/tag158.xml"/><Relationship Id="rId30" Type="http://schemas.openxmlformats.org/officeDocument/2006/relationships/commentAuthors" Target="commentAuthors.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notesMaster" Target="notesMasters/notesMaster1.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2.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16.jpe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34.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5.xml"/><Relationship Id="rId2" Type="http://schemas.openxmlformats.org/officeDocument/2006/relationships/image" Target="../media/image13.png"/><Relationship Id="rId1" Type="http://schemas.openxmlformats.org/officeDocument/2006/relationships/image" Target="../media/image22.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6.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7.xml"/><Relationship Id="rId2" Type="http://schemas.openxmlformats.org/officeDocument/2006/relationships/image" Target="../media/image27.png"/><Relationship Id="rId1"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8.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9.xml"/><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1.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image" Target="../media/image46.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9.xml"/><Relationship Id="rId6" Type="http://schemas.openxmlformats.org/officeDocument/2006/relationships/image" Target="../media/image47.png"/><Relationship Id="rId5" Type="http://schemas.openxmlformats.org/officeDocument/2006/relationships/tags" Target="../tags/tag148.xml"/><Relationship Id="rId4" Type="http://schemas.openxmlformats.org/officeDocument/2006/relationships/image" Target="../media/image3.png"/><Relationship Id="rId3" Type="http://schemas.openxmlformats.org/officeDocument/2006/relationships/tags" Target="../tags/tag147.xml"/><Relationship Id="rId2" Type="http://schemas.openxmlformats.org/officeDocument/2006/relationships/image" Target="../media/image1.png"/><Relationship Id="rId1" Type="http://schemas.openxmlformats.org/officeDocument/2006/relationships/tags" Target="../tags/tag146.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3.xml"/><Relationship Id="rId6" Type="http://schemas.openxmlformats.org/officeDocument/2006/relationships/image" Target="../media/image48.png"/><Relationship Id="rId5" Type="http://schemas.openxmlformats.org/officeDocument/2006/relationships/tags" Target="../tags/tag152.xml"/><Relationship Id="rId4" Type="http://schemas.openxmlformats.org/officeDocument/2006/relationships/image" Target="../media/image3.png"/><Relationship Id="rId3" Type="http://schemas.openxmlformats.org/officeDocument/2006/relationships/tags" Target="../tags/tag151.xml"/><Relationship Id="rId2" Type="http://schemas.openxmlformats.org/officeDocument/2006/relationships/image" Target="../media/image1.png"/><Relationship Id="rId1" Type="http://schemas.openxmlformats.org/officeDocument/2006/relationships/tags" Target="../tags/tag150.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image" Target="../media/image3.png"/><Relationship Id="rId3" Type="http://schemas.openxmlformats.org/officeDocument/2006/relationships/tags" Target="../tags/tag155.xml"/><Relationship Id="rId2" Type="http://schemas.openxmlformats.org/officeDocument/2006/relationships/image" Target="../media/image1.png"/><Relationship Id="rId1" Type="http://schemas.openxmlformats.org/officeDocument/2006/relationships/tags" Target="../tags/tag1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波段超跌，周金在即</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2026.10.18</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市场调整原因</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0" y="1003935"/>
            <a:ext cx="6872605" cy="2030095"/>
          </a:xfrm>
          <a:prstGeom prst="rect">
            <a:avLst/>
          </a:prstGeom>
          <a:noFill/>
        </p:spPr>
        <p:txBody>
          <a:bodyPr wrap="square" rtlCol="0" anchor="t">
            <a:spAutoFit/>
          </a:bodyPr>
          <a:p>
            <a:r>
              <a:rPr lang="zh-CN" altLang="en-US"/>
              <a:t>①10年期</a:t>
            </a:r>
            <a:r>
              <a:rPr lang="zh-CN" altLang="en-US">
                <a:solidFill>
                  <a:srgbClr val="0029DA"/>
                </a:solidFill>
              </a:rPr>
              <a:t>美债收益率</a:t>
            </a:r>
            <a:r>
              <a:rPr lang="zh-CN" altLang="en-US"/>
              <a:t>在国庆前后攀升至‌5.2%-5.3%的</a:t>
            </a:r>
            <a:r>
              <a:rPr lang="zh-CN" altLang="en-US">
                <a:solidFill>
                  <a:srgbClr val="0029DA"/>
                </a:solidFill>
              </a:rPr>
              <a:t>二十余年高位</a:t>
            </a:r>
            <a:r>
              <a:rPr lang="zh-CN" altLang="en-US"/>
              <a:t>‌，全球无风险利率抬升，</a:t>
            </a:r>
            <a:r>
              <a:rPr lang="zh-CN" altLang="en-US">
                <a:solidFill>
                  <a:srgbClr val="0029DA"/>
                </a:solidFill>
              </a:rPr>
              <a:t>压制全球高估值科技股</a:t>
            </a:r>
            <a:r>
              <a:rPr lang="zh-CN" altLang="en-US"/>
              <a:t>。</a:t>
            </a:r>
            <a:endParaRPr lang="zh-CN" altLang="en-US"/>
          </a:p>
          <a:p>
            <a:endParaRPr lang="en-US" altLang="zh-CN"/>
          </a:p>
          <a:p>
            <a:r>
              <a:rPr lang="zh-CN" altLang="en-US"/>
              <a:t>②9月下旬美国提出拟</a:t>
            </a:r>
            <a:r>
              <a:rPr lang="zh-CN" altLang="en-US">
                <a:solidFill>
                  <a:srgbClr val="0029DA"/>
                </a:solidFill>
              </a:rPr>
              <a:t>禁止联邦国安系统采购中国光模块</a:t>
            </a:r>
            <a:r>
              <a:rPr lang="zh-CN" altLang="en-US"/>
              <a:t>产品的法案，光模块等海外收入占比高的科技龙头遭资金抛售，成为科技板块集体回调的导火索之一。</a:t>
            </a:r>
            <a:endParaRPr lang="zh-CN" altLang="en-US"/>
          </a:p>
          <a:p>
            <a:endParaRPr lang="zh-CN" altLang="en-US"/>
          </a:p>
        </p:txBody>
      </p:sp>
      <p:pic>
        <p:nvPicPr>
          <p:cNvPr id="5" name="图片 4"/>
          <p:cNvPicPr>
            <a:picLocks noChangeAspect="1"/>
          </p:cNvPicPr>
          <p:nvPr/>
        </p:nvPicPr>
        <p:blipFill>
          <a:blip r:embed="rId1"/>
          <a:stretch>
            <a:fillRect/>
          </a:stretch>
        </p:blipFill>
        <p:spPr>
          <a:xfrm>
            <a:off x="4975225" y="2654935"/>
            <a:ext cx="6002020" cy="3093720"/>
          </a:xfrm>
          <a:prstGeom prst="rect">
            <a:avLst/>
          </a:prstGeom>
          <a:ln>
            <a:solidFill>
              <a:schemeClr val="accent1"/>
            </a:solidFill>
          </a:ln>
        </p:spPr>
      </p:pic>
      <p:sp>
        <p:nvSpPr>
          <p:cNvPr id="6" name="文本框 5"/>
          <p:cNvSpPr txBox="1"/>
          <p:nvPr/>
        </p:nvSpPr>
        <p:spPr>
          <a:xfrm>
            <a:off x="5320665" y="5873115"/>
            <a:ext cx="3273425" cy="368300"/>
          </a:xfrm>
          <a:prstGeom prst="rect">
            <a:avLst/>
          </a:prstGeom>
          <a:noFill/>
        </p:spPr>
        <p:txBody>
          <a:bodyPr wrap="square" rtlCol="0">
            <a:spAutoFit/>
          </a:bodyPr>
          <a:p>
            <a:r>
              <a:rPr lang="zh-CN" altLang="en-US">
                <a:solidFill>
                  <a:srgbClr val="FF0000"/>
                </a:solidFill>
              </a:rPr>
              <a:t>主板趋稳，双创跌幅加大</a:t>
            </a:r>
            <a:endParaRPr lang="zh-CN" altLang="en-US">
              <a:solidFill>
                <a:srgbClr val="FF0000"/>
              </a:solidFill>
            </a:endParaRPr>
          </a:p>
        </p:txBody>
      </p:sp>
      <p:pic>
        <p:nvPicPr>
          <p:cNvPr id="7" name="图片 6"/>
          <p:cNvPicPr>
            <a:picLocks noChangeAspect="1"/>
          </p:cNvPicPr>
          <p:nvPr/>
        </p:nvPicPr>
        <p:blipFill>
          <a:blip r:embed="rId2"/>
          <a:stretch>
            <a:fillRect/>
          </a:stretch>
        </p:blipFill>
        <p:spPr>
          <a:xfrm>
            <a:off x="297815" y="2918460"/>
            <a:ext cx="2619375" cy="1619250"/>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297815" y="4653280"/>
            <a:ext cx="2619375" cy="1666875"/>
          </a:xfrm>
          <a:prstGeom prst="rect">
            <a:avLst/>
          </a:prstGeom>
          <a:ln>
            <a:solidFill>
              <a:schemeClr val="accent1"/>
            </a:solidFill>
          </a:ln>
        </p:spPr>
      </p:pic>
      <p:sp>
        <p:nvSpPr>
          <p:cNvPr id="9" name="文本框 8"/>
          <p:cNvSpPr txBox="1"/>
          <p:nvPr/>
        </p:nvSpPr>
        <p:spPr>
          <a:xfrm>
            <a:off x="3138805" y="3440430"/>
            <a:ext cx="1273175" cy="368300"/>
          </a:xfrm>
          <a:prstGeom prst="rect">
            <a:avLst/>
          </a:prstGeom>
          <a:noFill/>
        </p:spPr>
        <p:txBody>
          <a:bodyPr wrap="square" rtlCol="0">
            <a:spAutoFit/>
          </a:bodyPr>
          <a:p>
            <a:r>
              <a:rPr lang="zh-CN" altLang="en-US">
                <a:highlight>
                  <a:srgbClr val="FFFF00"/>
                </a:highlight>
              </a:rPr>
              <a:t>上证节后</a:t>
            </a:r>
            <a:endParaRPr lang="zh-CN" altLang="en-US">
              <a:highlight>
                <a:srgbClr val="FFFF00"/>
              </a:highlight>
            </a:endParaRPr>
          </a:p>
        </p:txBody>
      </p:sp>
      <p:sp>
        <p:nvSpPr>
          <p:cNvPr id="10" name="文本框 9"/>
          <p:cNvSpPr txBox="1"/>
          <p:nvPr/>
        </p:nvSpPr>
        <p:spPr>
          <a:xfrm>
            <a:off x="3138805" y="5193030"/>
            <a:ext cx="1413510" cy="368300"/>
          </a:xfrm>
          <a:prstGeom prst="rect">
            <a:avLst/>
          </a:prstGeom>
          <a:noFill/>
        </p:spPr>
        <p:txBody>
          <a:bodyPr wrap="square" rtlCol="0">
            <a:spAutoFit/>
          </a:bodyPr>
          <a:p>
            <a:r>
              <a:rPr lang="zh-CN" altLang="en-US">
                <a:highlight>
                  <a:srgbClr val="FFFF00"/>
                </a:highlight>
              </a:rPr>
              <a:t>科创节后</a:t>
            </a:r>
            <a:endParaRPr lang="zh-CN" altLang="en-US">
              <a:highlight>
                <a:srgbClr val="FFFF00"/>
              </a:highlight>
            </a:endParaRPr>
          </a:p>
        </p:txBody>
      </p:sp>
      <p:sp>
        <p:nvSpPr>
          <p:cNvPr id="11" name="椭圆 10"/>
          <p:cNvSpPr/>
          <p:nvPr/>
        </p:nvSpPr>
        <p:spPr>
          <a:xfrm>
            <a:off x="1320800" y="3705225"/>
            <a:ext cx="710565" cy="297180"/>
          </a:xfrm>
          <a:prstGeom prst="ellipse">
            <a:avLst/>
          </a:prstGeom>
          <a:solidFill>
            <a:srgbClr val="FF0000">
              <a:alpha val="59000"/>
            </a:srgb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椭圆 11"/>
          <p:cNvSpPr/>
          <p:nvPr/>
        </p:nvSpPr>
        <p:spPr>
          <a:xfrm>
            <a:off x="1320800" y="5575935"/>
            <a:ext cx="710565" cy="297180"/>
          </a:xfrm>
          <a:prstGeom prst="ellipse">
            <a:avLst/>
          </a:prstGeom>
          <a:solidFill>
            <a:srgbClr val="FF0000">
              <a:alpha val="59000"/>
            </a:srgb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nvSpPr>
        <p:spPr>
          <a:xfrm>
            <a:off x="7404100" y="1158875"/>
            <a:ext cx="4471670" cy="645160"/>
          </a:xfrm>
          <a:prstGeom prst="rect">
            <a:avLst/>
          </a:prstGeom>
          <a:noFill/>
        </p:spPr>
        <p:txBody>
          <a:bodyPr wrap="square" rtlCol="0">
            <a:spAutoFit/>
          </a:bodyPr>
          <a:p>
            <a:r>
              <a:rPr lang="zh-CN" altLang="en-US"/>
              <a:t>③</a:t>
            </a:r>
            <a:r>
              <a:rPr lang="zh-CN" altLang="en-US">
                <a:solidFill>
                  <a:srgbClr val="0029DA"/>
                </a:solidFill>
              </a:rPr>
              <a:t>美国总统</a:t>
            </a:r>
            <a:r>
              <a:rPr lang="en-US" altLang="zh-CN">
                <a:solidFill>
                  <a:srgbClr val="0029DA"/>
                </a:solidFill>
              </a:rPr>
              <a:t>11</a:t>
            </a:r>
            <a:r>
              <a:rPr lang="zh-CN" altLang="en-US">
                <a:solidFill>
                  <a:srgbClr val="0029DA"/>
                </a:solidFill>
              </a:rPr>
              <a:t>月</a:t>
            </a:r>
            <a:r>
              <a:rPr lang="en-US" altLang="zh-CN">
                <a:solidFill>
                  <a:srgbClr val="0029DA"/>
                </a:solidFill>
              </a:rPr>
              <a:t>7</a:t>
            </a:r>
            <a:r>
              <a:rPr lang="zh-CN" altLang="en-US">
                <a:solidFill>
                  <a:srgbClr val="0029DA"/>
                </a:solidFill>
              </a:rPr>
              <a:t>日大选未落地，资金呈谨慎态度。</a:t>
            </a:r>
            <a:r>
              <a:rPr lang="en-US" altLang="zh-CN"/>
              <a:t>(</a:t>
            </a:r>
            <a:r>
              <a:rPr lang="zh-CN" altLang="en-US"/>
              <a:t>特朗普和哈里斯不同贸易主张）</a:t>
            </a:r>
            <a:endParaRPr lang="zh-CN" altLang="en-US"/>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大盘：周线四连阴</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165100" y="948690"/>
            <a:ext cx="5930900" cy="2077085"/>
          </a:xfrm>
          <a:prstGeom prst="rect">
            <a:avLst/>
          </a:prstGeom>
          <a:ln>
            <a:solidFill>
              <a:schemeClr val="accent1"/>
            </a:solidFill>
          </a:ln>
        </p:spPr>
      </p:pic>
      <p:sp>
        <p:nvSpPr>
          <p:cNvPr id="13" name="文本框 12"/>
          <p:cNvSpPr txBox="1"/>
          <p:nvPr/>
        </p:nvSpPr>
        <p:spPr>
          <a:xfrm>
            <a:off x="973455" y="3206115"/>
            <a:ext cx="4116070" cy="368300"/>
          </a:xfrm>
          <a:prstGeom prst="rect">
            <a:avLst/>
          </a:prstGeom>
          <a:noFill/>
        </p:spPr>
        <p:txBody>
          <a:bodyPr wrap="square" rtlCol="0">
            <a:spAutoFit/>
          </a:bodyPr>
          <a:p>
            <a:r>
              <a:rPr lang="zh-CN" altLang="en-US">
                <a:highlight>
                  <a:srgbClr val="FFFF00"/>
                </a:highlight>
              </a:rPr>
              <a:t>①周线四连阴，下周收长下引概率较大。</a:t>
            </a:r>
            <a:endParaRPr lang="zh-CN" altLang="en-US">
              <a:highlight>
                <a:srgbClr val="FFFF00"/>
              </a:highlight>
            </a:endParaRPr>
          </a:p>
        </p:txBody>
      </p:sp>
      <p:pic>
        <p:nvPicPr>
          <p:cNvPr id="14" name="图片 13"/>
          <p:cNvPicPr>
            <a:picLocks noChangeAspect="1"/>
          </p:cNvPicPr>
          <p:nvPr/>
        </p:nvPicPr>
        <p:blipFill>
          <a:blip r:embed="rId2"/>
          <a:srcRect t="15406"/>
          <a:stretch>
            <a:fillRect/>
          </a:stretch>
        </p:blipFill>
        <p:spPr>
          <a:xfrm>
            <a:off x="6438900" y="944245"/>
            <a:ext cx="5257800" cy="2081530"/>
          </a:xfrm>
          <a:prstGeom prst="rect">
            <a:avLst/>
          </a:prstGeom>
          <a:ln>
            <a:solidFill>
              <a:schemeClr val="accent1"/>
            </a:solidFill>
          </a:ln>
        </p:spPr>
      </p:pic>
      <p:pic>
        <p:nvPicPr>
          <p:cNvPr id="15" name="图片 14"/>
          <p:cNvPicPr>
            <a:picLocks noChangeAspect="1"/>
          </p:cNvPicPr>
          <p:nvPr/>
        </p:nvPicPr>
        <p:blipFill>
          <a:blip r:embed="rId3"/>
          <a:stretch>
            <a:fillRect/>
          </a:stretch>
        </p:blipFill>
        <p:spPr>
          <a:xfrm>
            <a:off x="6438900" y="3201670"/>
            <a:ext cx="5257165" cy="2462530"/>
          </a:xfrm>
          <a:prstGeom prst="rect">
            <a:avLst/>
          </a:prstGeom>
          <a:ln>
            <a:solidFill>
              <a:schemeClr val="accent1"/>
            </a:solidFill>
          </a:ln>
        </p:spPr>
      </p:pic>
      <p:sp>
        <p:nvSpPr>
          <p:cNvPr id="16" name="文本框 15"/>
          <p:cNvSpPr txBox="1"/>
          <p:nvPr/>
        </p:nvSpPr>
        <p:spPr>
          <a:xfrm>
            <a:off x="297815" y="4559935"/>
            <a:ext cx="5988050" cy="1087755"/>
          </a:xfrm>
          <a:prstGeom prst="rect">
            <a:avLst/>
          </a:prstGeom>
          <a:noFill/>
        </p:spPr>
        <p:txBody>
          <a:bodyPr wrap="square" rtlCol="0">
            <a:spAutoFit/>
          </a:bodyPr>
          <a:p>
            <a:pPr>
              <a:lnSpc>
                <a:spcPct val="120000"/>
              </a:lnSpc>
            </a:pPr>
            <a:r>
              <a:rPr lang="zh-CN" altLang="en-US">
                <a:highlight>
                  <a:srgbClr val="FFFF00"/>
                </a:highlight>
              </a:rPr>
              <a:t>②未来两周：银行（红利）技术性回档，题材技术性反弹。</a:t>
            </a:r>
            <a:endParaRPr lang="zh-CN" altLang="en-US">
              <a:highlight>
                <a:srgbClr val="FFFF00"/>
              </a:highlight>
            </a:endParaRPr>
          </a:p>
          <a:p>
            <a:pPr>
              <a:lnSpc>
                <a:spcPct val="120000"/>
              </a:lnSpc>
            </a:pPr>
            <a:r>
              <a:rPr lang="en-US" altLang="zh-CN">
                <a:highlight>
                  <a:srgbClr val="FFFF00"/>
                </a:highlight>
              </a:rPr>
              <a:t>a.</a:t>
            </a:r>
            <a:r>
              <a:rPr lang="zh-CN" altLang="en-US">
                <a:highlight>
                  <a:srgbClr val="FFFF00"/>
                </a:highlight>
              </a:rPr>
              <a:t>红利太高就不追。</a:t>
            </a:r>
            <a:endParaRPr lang="zh-CN" altLang="en-US">
              <a:highlight>
                <a:srgbClr val="FFFF00"/>
              </a:highlight>
            </a:endParaRPr>
          </a:p>
          <a:p>
            <a:pPr>
              <a:lnSpc>
                <a:spcPct val="120000"/>
              </a:lnSpc>
            </a:pPr>
            <a:r>
              <a:rPr lang="en-US" altLang="zh-CN">
                <a:highlight>
                  <a:srgbClr val="FFFF00"/>
                </a:highlight>
              </a:rPr>
              <a:t>b.</a:t>
            </a:r>
            <a:r>
              <a:rPr lang="zh-CN" altLang="en-US">
                <a:highlight>
                  <a:srgbClr val="FFFF00"/>
                </a:highlight>
              </a:rPr>
              <a:t>题材超跌就等一等周金修复不强再卖。</a:t>
            </a:r>
            <a:endParaRPr lang="zh-CN" altLang="en-US">
              <a:highlight>
                <a:srgbClr val="FFFF00"/>
              </a:highlight>
            </a:endParaRPr>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牛线下移：构筑双底结构</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124460" y="843915"/>
            <a:ext cx="8424545" cy="5397500"/>
          </a:xfrm>
          <a:prstGeom prst="rect">
            <a:avLst/>
          </a:prstGeom>
          <a:ln>
            <a:solidFill>
              <a:schemeClr val="accent1"/>
            </a:solidFill>
          </a:ln>
        </p:spPr>
      </p:pic>
      <p:sp>
        <p:nvSpPr>
          <p:cNvPr id="5" name="文本框 4"/>
          <p:cNvSpPr txBox="1"/>
          <p:nvPr/>
        </p:nvSpPr>
        <p:spPr>
          <a:xfrm>
            <a:off x="1234440" y="4290060"/>
            <a:ext cx="2103755" cy="860425"/>
          </a:xfrm>
          <a:prstGeom prst="rect">
            <a:avLst/>
          </a:prstGeom>
          <a:noFill/>
        </p:spPr>
        <p:txBody>
          <a:bodyPr wrap="square" rtlCol="0">
            <a:spAutoFit/>
          </a:bodyPr>
          <a:p>
            <a:r>
              <a:rPr lang="en-US" altLang="zh-CN">
                <a:highlight>
                  <a:srgbClr val="FFFF00"/>
                </a:highlight>
              </a:rPr>
              <a:t>3.23</a:t>
            </a:r>
            <a:r>
              <a:rPr lang="zh-CN" altLang="en-US">
                <a:highlight>
                  <a:srgbClr val="FFFF00"/>
                </a:highlight>
              </a:rPr>
              <a:t>超跌数值最大</a:t>
            </a:r>
            <a:endParaRPr lang="zh-CN" altLang="en-US">
              <a:highlight>
                <a:srgbClr val="FFFF00"/>
              </a:highlight>
            </a:endParaRPr>
          </a:p>
          <a:p>
            <a:pPr algn="ctr"/>
            <a:r>
              <a:rPr lang="zh-CN" altLang="en-US" sz="1600">
                <a:solidFill>
                  <a:srgbClr val="0029DA"/>
                </a:solidFill>
                <a:highlight>
                  <a:srgbClr val="FFFF00"/>
                </a:highlight>
              </a:rPr>
              <a:t>（</a:t>
            </a:r>
            <a:r>
              <a:rPr lang="en-US" altLang="zh-CN" sz="1600">
                <a:solidFill>
                  <a:srgbClr val="0029DA"/>
                </a:solidFill>
                <a:highlight>
                  <a:srgbClr val="FFFF00"/>
                </a:highlight>
              </a:rPr>
              <a:t>12</a:t>
            </a:r>
            <a:r>
              <a:rPr lang="zh-CN" altLang="en-US" sz="1600">
                <a:solidFill>
                  <a:srgbClr val="0029DA"/>
                </a:solidFill>
                <a:highlight>
                  <a:srgbClr val="FFFF00"/>
                </a:highlight>
              </a:rPr>
              <a:t>天后</a:t>
            </a:r>
            <a:r>
              <a:rPr lang="en-US" altLang="zh-CN" sz="1600">
                <a:solidFill>
                  <a:srgbClr val="0029DA"/>
                </a:solidFill>
                <a:highlight>
                  <a:srgbClr val="FFFF00"/>
                </a:highlight>
              </a:rPr>
              <a:t>B</a:t>
            </a:r>
            <a:r>
              <a:rPr lang="zh-CN" altLang="en-US" sz="1600">
                <a:solidFill>
                  <a:srgbClr val="0029DA"/>
                </a:solidFill>
                <a:highlight>
                  <a:srgbClr val="FFFF00"/>
                </a:highlight>
              </a:rPr>
              <a:t>点）</a:t>
            </a:r>
            <a:endParaRPr lang="zh-CN" altLang="en-US" sz="1600">
              <a:solidFill>
                <a:srgbClr val="0029DA"/>
              </a:solidFill>
              <a:highlight>
                <a:srgbClr val="FFFF00"/>
              </a:highlight>
            </a:endParaRPr>
          </a:p>
          <a:p>
            <a:endParaRPr lang="zh-CN" altLang="en-US" sz="1600">
              <a:solidFill>
                <a:srgbClr val="0029DA"/>
              </a:solidFill>
              <a:highlight>
                <a:srgbClr val="FFFF00"/>
              </a:highlight>
            </a:endParaRPr>
          </a:p>
        </p:txBody>
      </p:sp>
      <p:sp>
        <p:nvSpPr>
          <p:cNvPr id="6" name="文本框 5"/>
          <p:cNvSpPr txBox="1"/>
          <p:nvPr/>
        </p:nvSpPr>
        <p:spPr>
          <a:xfrm>
            <a:off x="3793490" y="4474210"/>
            <a:ext cx="2103120" cy="614045"/>
          </a:xfrm>
          <a:prstGeom prst="rect">
            <a:avLst/>
          </a:prstGeom>
          <a:noFill/>
        </p:spPr>
        <p:txBody>
          <a:bodyPr wrap="square" rtlCol="0">
            <a:spAutoFit/>
          </a:bodyPr>
          <a:p>
            <a:r>
              <a:rPr lang="en-US" altLang="zh-CN">
                <a:highlight>
                  <a:srgbClr val="FFFF00"/>
                </a:highlight>
              </a:rPr>
              <a:t>7.20</a:t>
            </a:r>
            <a:r>
              <a:rPr lang="zh-CN" altLang="en-US">
                <a:highlight>
                  <a:srgbClr val="FFFF00"/>
                </a:highlight>
              </a:rPr>
              <a:t>超跌数值最大</a:t>
            </a:r>
            <a:endParaRPr lang="zh-CN" altLang="en-US">
              <a:highlight>
                <a:srgbClr val="FFFF00"/>
              </a:highlight>
            </a:endParaRPr>
          </a:p>
          <a:p>
            <a:pPr algn="ctr"/>
            <a:r>
              <a:rPr lang="zh-CN" altLang="en-US" sz="1600">
                <a:solidFill>
                  <a:srgbClr val="0029DA"/>
                </a:solidFill>
                <a:highlight>
                  <a:srgbClr val="FFFF00"/>
                </a:highlight>
              </a:rPr>
              <a:t>（</a:t>
            </a:r>
            <a:r>
              <a:rPr lang="en-US" altLang="zh-CN" sz="1600">
                <a:solidFill>
                  <a:srgbClr val="0029DA"/>
                </a:solidFill>
                <a:highlight>
                  <a:srgbClr val="FFFF00"/>
                </a:highlight>
              </a:rPr>
              <a:t>12</a:t>
            </a:r>
            <a:r>
              <a:rPr lang="zh-CN" altLang="en-US" sz="1600">
                <a:solidFill>
                  <a:srgbClr val="0029DA"/>
                </a:solidFill>
                <a:highlight>
                  <a:srgbClr val="FFFF00"/>
                </a:highlight>
              </a:rPr>
              <a:t>天后</a:t>
            </a:r>
            <a:r>
              <a:rPr lang="en-US" altLang="zh-CN" sz="1600">
                <a:solidFill>
                  <a:srgbClr val="0029DA"/>
                </a:solidFill>
                <a:highlight>
                  <a:srgbClr val="FFFF00"/>
                </a:highlight>
              </a:rPr>
              <a:t>B</a:t>
            </a:r>
            <a:r>
              <a:rPr lang="zh-CN" altLang="en-US" sz="1600">
                <a:solidFill>
                  <a:srgbClr val="0029DA"/>
                </a:solidFill>
                <a:highlight>
                  <a:srgbClr val="FFFF00"/>
                </a:highlight>
              </a:rPr>
              <a:t>点）</a:t>
            </a:r>
            <a:endParaRPr lang="zh-CN" altLang="en-US" sz="1600">
              <a:solidFill>
                <a:srgbClr val="0029DA"/>
              </a:solidFill>
              <a:highlight>
                <a:srgbClr val="FFFF00"/>
              </a:highlight>
            </a:endParaRPr>
          </a:p>
        </p:txBody>
      </p:sp>
      <p:sp>
        <p:nvSpPr>
          <p:cNvPr id="7" name="文本框 6"/>
          <p:cNvSpPr txBox="1"/>
          <p:nvPr/>
        </p:nvSpPr>
        <p:spPr>
          <a:xfrm>
            <a:off x="6064885" y="4566920"/>
            <a:ext cx="2540000" cy="645160"/>
          </a:xfrm>
          <a:prstGeom prst="rect">
            <a:avLst/>
          </a:prstGeom>
          <a:noFill/>
        </p:spPr>
        <p:txBody>
          <a:bodyPr wrap="square" rtlCol="0">
            <a:spAutoFit/>
          </a:bodyPr>
          <a:p>
            <a:pPr algn="ctr"/>
            <a:r>
              <a:rPr lang="en-US" altLang="zh-CN">
                <a:highlight>
                  <a:srgbClr val="FFFF00"/>
                </a:highlight>
              </a:rPr>
              <a:t>1015</a:t>
            </a:r>
            <a:r>
              <a:rPr lang="zh-CN" altLang="en-US">
                <a:highlight>
                  <a:srgbClr val="FFFF00"/>
                </a:highlight>
              </a:rPr>
              <a:t>超跌</a:t>
            </a:r>
            <a:endParaRPr lang="zh-CN" altLang="en-US">
              <a:highlight>
                <a:srgbClr val="FFFF00"/>
              </a:highlight>
            </a:endParaRPr>
          </a:p>
          <a:p>
            <a:pPr algn="ctr"/>
            <a:r>
              <a:rPr lang="zh-CN" altLang="en-US">
                <a:highlight>
                  <a:srgbClr val="FFFF00"/>
                </a:highlight>
              </a:rPr>
              <a:t>（目前最大）</a:t>
            </a:r>
            <a:endParaRPr lang="zh-CN" altLang="en-US">
              <a:highlight>
                <a:srgbClr val="FFFF00"/>
              </a:highlight>
            </a:endParaRPr>
          </a:p>
        </p:txBody>
      </p:sp>
      <p:pic>
        <p:nvPicPr>
          <p:cNvPr id="8" name="图片 7"/>
          <p:cNvPicPr/>
          <p:nvPr/>
        </p:nvPicPr>
        <p:blipFill>
          <a:blip r:embed="rId2"/>
          <a:stretch>
            <a:fillRect/>
          </a:stretch>
        </p:blipFill>
        <p:spPr>
          <a:xfrm>
            <a:off x="7687945" y="843915"/>
            <a:ext cx="4320540" cy="3630295"/>
          </a:xfrm>
          <a:prstGeom prst="rect">
            <a:avLst/>
          </a:prstGeom>
          <a:ln>
            <a:solidFill>
              <a:schemeClr val="accent1"/>
            </a:solidFill>
          </a:ln>
        </p:spPr>
      </p:pic>
      <p:sp>
        <p:nvSpPr>
          <p:cNvPr id="9" name="文本框 8"/>
          <p:cNvSpPr txBox="1"/>
          <p:nvPr/>
        </p:nvSpPr>
        <p:spPr>
          <a:xfrm>
            <a:off x="8925560" y="4854575"/>
            <a:ext cx="2684780" cy="1198880"/>
          </a:xfrm>
          <a:prstGeom prst="rect">
            <a:avLst/>
          </a:prstGeom>
          <a:noFill/>
        </p:spPr>
        <p:txBody>
          <a:bodyPr wrap="square" rtlCol="0">
            <a:spAutoFit/>
          </a:bodyPr>
          <a:p>
            <a:r>
              <a:rPr lang="zh-CN" altLang="en-US"/>
              <a:t>大盘</a:t>
            </a:r>
            <a:r>
              <a:rPr lang="zh-CN" altLang="en-US">
                <a:solidFill>
                  <a:srgbClr val="0029DA"/>
                </a:solidFill>
              </a:rPr>
              <a:t>蓝色超跌</a:t>
            </a:r>
            <a:r>
              <a:rPr lang="zh-CN" altLang="en-US"/>
              <a:t>，意味着很多个股短期急跌，线下负乖离较大，容易产生中期底部。</a:t>
            </a:r>
            <a:endParaRPr lang="zh-CN" alt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p:cNvPicPr>
            <a:picLocks noChangeAspect="1"/>
          </p:cNvPicPr>
          <p:nvPr/>
        </p:nvPicPr>
        <p:blipFill>
          <a:blip r:embed="rId1"/>
          <a:stretch>
            <a:fillRect/>
          </a:stretch>
        </p:blipFill>
        <p:spPr>
          <a:xfrm>
            <a:off x="3681730" y="768350"/>
            <a:ext cx="4829175" cy="4458335"/>
          </a:xfrm>
          <a:prstGeom prst="rect">
            <a:avLst/>
          </a:prstGeom>
          <a:ln>
            <a:solidFill>
              <a:schemeClr val="accent1"/>
            </a:solidFill>
          </a:ln>
        </p:spPr>
      </p:pic>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以上次</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7.20</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底部为例</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2"/>
          <a:stretch>
            <a:fillRect/>
          </a:stretch>
        </p:blipFill>
        <p:spPr>
          <a:xfrm>
            <a:off x="200025" y="768350"/>
            <a:ext cx="3207385" cy="3985260"/>
          </a:xfrm>
          <a:prstGeom prst="rect">
            <a:avLst/>
          </a:prstGeom>
          <a:ln>
            <a:solidFill>
              <a:schemeClr val="accent1"/>
            </a:solidFill>
          </a:ln>
        </p:spPr>
      </p:pic>
      <p:pic>
        <p:nvPicPr>
          <p:cNvPr id="8" name="图片 7"/>
          <p:cNvPicPr>
            <a:picLocks noChangeAspect="1"/>
          </p:cNvPicPr>
          <p:nvPr/>
        </p:nvPicPr>
        <p:blipFill>
          <a:blip r:embed="rId3"/>
          <a:srcRect r="12660"/>
          <a:stretch>
            <a:fillRect/>
          </a:stretch>
        </p:blipFill>
        <p:spPr>
          <a:xfrm>
            <a:off x="5951855" y="1696085"/>
            <a:ext cx="1257300" cy="866140"/>
          </a:xfrm>
          <a:prstGeom prst="rect">
            <a:avLst/>
          </a:prstGeom>
          <a:ln>
            <a:solidFill>
              <a:schemeClr val="accent1"/>
            </a:solidFill>
          </a:ln>
        </p:spPr>
      </p:pic>
      <p:pic>
        <p:nvPicPr>
          <p:cNvPr id="10" name="图片 9"/>
          <p:cNvPicPr>
            <a:picLocks noChangeAspect="1"/>
          </p:cNvPicPr>
          <p:nvPr/>
        </p:nvPicPr>
        <p:blipFill>
          <a:blip r:embed="rId4"/>
          <a:stretch>
            <a:fillRect/>
          </a:stretch>
        </p:blipFill>
        <p:spPr>
          <a:xfrm>
            <a:off x="7903845" y="768350"/>
            <a:ext cx="4131945" cy="2680970"/>
          </a:xfrm>
          <a:prstGeom prst="rect">
            <a:avLst/>
          </a:prstGeom>
          <a:ln>
            <a:solidFill>
              <a:schemeClr val="accent1"/>
            </a:solidFill>
          </a:ln>
        </p:spPr>
      </p:pic>
      <p:pic>
        <p:nvPicPr>
          <p:cNvPr id="11" name="图片 10"/>
          <p:cNvPicPr>
            <a:picLocks noChangeAspect="1"/>
          </p:cNvPicPr>
          <p:nvPr/>
        </p:nvPicPr>
        <p:blipFill>
          <a:blip r:embed="rId5"/>
          <a:stretch>
            <a:fillRect/>
          </a:stretch>
        </p:blipFill>
        <p:spPr>
          <a:xfrm>
            <a:off x="7903210" y="3551555"/>
            <a:ext cx="4132580" cy="2767965"/>
          </a:xfrm>
          <a:prstGeom prst="rect">
            <a:avLst/>
          </a:prstGeom>
          <a:ln>
            <a:solidFill>
              <a:schemeClr val="accent1"/>
            </a:solidFill>
          </a:ln>
        </p:spPr>
      </p:pic>
    </p:spTree>
    <p:custDataLst>
      <p:tags r:id="rId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t="7475"/>
          <a:stretch>
            <a:fillRect/>
          </a:stretch>
        </p:blipFill>
        <p:spPr>
          <a:xfrm>
            <a:off x="151130" y="768350"/>
            <a:ext cx="5771515" cy="4173855"/>
          </a:xfrm>
          <a:prstGeom prst="rect">
            <a:avLst/>
          </a:prstGeom>
          <a:ln>
            <a:solidFill>
              <a:schemeClr val="accent1"/>
            </a:solidFill>
          </a:ln>
        </p:spPr>
      </p:pic>
      <p:pic>
        <p:nvPicPr>
          <p:cNvPr id="4" name="图片 3"/>
          <p:cNvPicPr>
            <a:picLocks noChangeAspect="1"/>
          </p:cNvPicPr>
          <p:nvPr/>
        </p:nvPicPr>
        <p:blipFill>
          <a:blip r:embed="rId2"/>
          <a:srcRect t="15406"/>
          <a:stretch>
            <a:fillRect/>
          </a:stretch>
        </p:blipFill>
        <p:spPr>
          <a:xfrm>
            <a:off x="6083300" y="768350"/>
            <a:ext cx="5257800" cy="2081530"/>
          </a:xfrm>
          <a:prstGeom prst="rect">
            <a:avLst/>
          </a:prstGeom>
          <a:ln>
            <a:solidFill>
              <a:schemeClr val="accent1"/>
            </a:solidFill>
          </a:ln>
        </p:spPr>
      </p:pic>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tretch>
            <a:fillRect/>
          </a:stretch>
        </p:blipFill>
        <p:spPr>
          <a:xfrm>
            <a:off x="233045" y="843915"/>
            <a:ext cx="4790440" cy="3792855"/>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3630295" y="1448435"/>
            <a:ext cx="4314825" cy="374269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811010" y="2599690"/>
            <a:ext cx="4387215" cy="3742690"/>
          </a:xfrm>
          <a:prstGeom prst="rect">
            <a:avLst/>
          </a:prstGeom>
          <a:ln>
            <a:solidFill>
              <a:schemeClr val="accent1"/>
            </a:solidFill>
          </a:ln>
        </p:spPr>
      </p:pic>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增量不足，进攻易被压制</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90195" y="995680"/>
            <a:ext cx="5830570" cy="3455035"/>
          </a:xfrm>
          <a:prstGeom prst="rect">
            <a:avLst/>
          </a:prstGeom>
          <a:ln>
            <a:solidFill>
              <a:schemeClr val="accent1"/>
            </a:solidFill>
          </a:ln>
        </p:spPr>
      </p:pic>
      <p:pic>
        <p:nvPicPr>
          <p:cNvPr id="7" name="图片 6"/>
          <p:cNvPicPr/>
          <p:nvPr/>
        </p:nvPicPr>
        <p:blipFill>
          <a:blip r:embed="rId2"/>
          <a:stretch>
            <a:fillRect/>
          </a:stretch>
        </p:blipFill>
        <p:spPr>
          <a:xfrm>
            <a:off x="5643245" y="1954530"/>
            <a:ext cx="5057775" cy="4056380"/>
          </a:xfrm>
          <a:prstGeom prst="rect">
            <a:avLst/>
          </a:prstGeom>
          <a:ln>
            <a:solidFill>
              <a:schemeClr val="accent1"/>
            </a:solidFill>
          </a:ln>
        </p:spPr>
      </p:pic>
      <p:sp>
        <p:nvSpPr>
          <p:cNvPr id="8" name="文本框 7"/>
          <p:cNvSpPr txBox="1"/>
          <p:nvPr/>
        </p:nvSpPr>
        <p:spPr>
          <a:xfrm>
            <a:off x="636905" y="4678045"/>
            <a:ext cx="3946525" cy="645160"/>
          </a:xfrm>
          <a:prstGeom prst="rect">
            <a:avLst/>
          </a:prstGeom>
          <a:noFill/>
        </p:spPr>
        <p:txBody>
          <a:bodyPr wrap="square" rtlCol="0">
            <a:spAutoFit/>
          </a:bodyPr>
          <a:p>
            <a:r>
              <a:rPr lang="zh-CN" altLang="en-US">
                <a:highlight>
                  <a:srgbClr val="FFFF00"/>
                </a:highlight>
              </a:rPr>
              <a:t>市场有题材尝试进攻，但是市场环境压制，等待市场企稳，进攻会增多。</a:t>
            </a:r>
            <a:endParaRPr lang="zh-CN" altLang="en-US">
              <a:highlight>
                <a:srgbClr val="FFFF00"/>
              </a:highlight>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超跌反弹（鱼苗中的受伤主力）</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4"/>
          <p:cNvPicPr>
            <a:picLocks noChangeAspect="1"/>
          </p:cNvPicPr>
          <p:nvPr/>
        </p:nvPicPr>
        <p:blipFill>
          <a:blip r:embed="rId1"/>
          <a:stretch>
            <a:fillRect/>
          </a:stretch>
        </p:blipFill>
        <p:spPr>
          <a:xfrm>
            <a:off x="192405" y="2171065"/>
            <a:ext cx="4154805" cy="340868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192405" y="914400"/>
            <a:ext cx="4086225" cy="1000125"/>
          </a:xfrm>
          <a:prstGeom prst="rect">
            <a:avLst/>
          </a:prstGeom>
          <a:ln>
            <a:solidFill>
              <a:schemeClr val="accent1"/>
            </a:solidFill>
          </a:ln>
        </p:spPr>
      </p:pic>
      <p:pic>
        <p:nvPicPr>
          <p:cNvPr id="8" name="图片 7"/>
          <p:cNvPicPr>
            <a:picLocks noChangeAspect="1"/>
          </p:cNvPicPr>
          <p:nvPr/>
        </p:nvPicPr>
        <p:blipFill>
          <a:blip r:embed="rId3"/>
          <a:srcRect l="6964"/>
          <a:stretch>
            <a:fillRect/>
          </a:stretch>
        </p:blipFill>
        <p:spPr>
          <a:xfrm>
            <a:off x="3517265" y="701675"/>
            <a:ext cx="5157470" cy="3023235"/>
          </a:xfrm>
          <a:prstGeom prst="rect">
            <a:avLst/>
          </a:prstGeom>
          <a:ln>
            <a:solidFill>
              <a:schemeClr val="accent1"/>
            </a:solidFill>
          </a:ln>
        </p:spPr>
      </p:pic>
      <p:pic>
        <p:nvPicPr>
          <p:cNvPr id="11" name="图片 10"/>
          <p:cNvPicPr>
            <a:picLocks noChangeAspect="1"/>
          </p:cNvPicPr>
          <p:nvPr/>
        </p:nvPicPr>
        <p:blipFill>
          <a:blip r:embed="rId4"/>
          <a:stretch>
            <a:fillRect/>
          </a:stretch>
        </p:blipFill>
        <p:spPr>
          <a:xfrm>
            <a:off x="7787640" y="3321685"/>
            <a:ext cx="4167505" cy="3055620"/>
          </a:xfrm>
          <a:prstGeom prst="rect">
            <a:avLst/>
          </a:prstGeom>
          <a:ln>
            <a:solidFill>
              <a:schemeClr val="accent1"/>
            </a:solidFill>
          </a:ln>
        </p:spPr>
      </p:pic>
      <p:sp>
        <p:nvSpPr>
          <p:cNvPr id="12" name="文本框 11"/>
          <p:cNvSpPr txBox="1"/>
          <p:nvPr/>
        </p:nvSpPr>
        <p:spPr>
          <a:xfrm>
            <a:off x="353695" y="5680710"/>
            <a:ext cx="5742940" cy="645160"/>
          </a:xfrm>
          <a:prstGeom prst="rect">
            <a:avLst/>
          </a:prstGeom>
          <a:noFill/>
        </p:spPr>
        <p:txBody>
          <a:bodyPr wrap="square" rtlCol="0">
            <a:spAutoFit/>
          </a:bodyPr>
          <a:p>
            <a:r>
              <a:rPr lang="zh-CN" altLang="en-US">
                <a:highlight>
                  <a:srgbClr val="FFFF00"/>
                </a:highlight>
              </a:rPr>
              <a:t>底部信号</a:t>
            </a:r>
            <a:r>
              <a:rPr lang="en-US" altLang="zh-CN">
                <a:highlight>
                  <a:srgbClr val="FFFF00"/>
                </a:highlight>
              </a:rPr>
              <a:t>+</a:t>
            </a:r>
            <a:r>
              <a:rPr lang="zh-CN" altLang="en-US">
                <a:highlight>
                  <a:srgbClr val="FFFF00"/>
                </a:highlight>
              </a:rPr>
              <a:t>十日跌幅居前</a:t>
            </a:r>
            <a:r>
              <a:rPr lang="en-US" altLang="zh-CN">
                <a:highlight>
                  <a:srgbClr val="FFFF00"/>
                </a:highlight>
              </a:rPr>
              <a:t>+</a:t>
            </a:r>
            <a:r>
              <a:rPr lang="zh-CN" altLang="en-US">
                <a:highlight>
                  <a:srgbClr val="FFFF00"/>
                </a:highlight>
              </a:rPr>
              <a:t>高控盘降低</a:t>
            </a:r>
            <a:endParaRPr lang="zh-CN" altLang="en-US">
              <a:highlight>
                <a:srgbClr val="FFFF00"/>
              </a:highlight>
            </a:endParaRPr>
          </a:p>
          <a:p>
            <a:r>
              <a:rPr lang="zh-CN" altLang="en-US">
                <a:highlight>
                  <a:srgbClr val="FFFF00"/>
                </a:highlight>
              </a:rPr>
              <a:t>（周一讲课是</a:t>
            </a:r>
            <a:r>
              <a:rPr lang="en-US" altLang="zh-CN">
                <a:highlight>
                  <a:srgbClr val="FFFF00"/>
                </a:highlight>
              </a:rPr>
              <a:t>10.12</a:t>
            </a:r>
            <a:r>
              <a:rPr lang="zh-CN" altLang="en-US">
                <a:highlight>
                  <a:srgbClr val="FFFF00"/>
                </a:highlight>
              </a:rPr>
              <a:t>中底，周四是</a:t>
            </a:r>
            <a:r>
              <a:rPr lang="en-US" altLang="zh-CN">
                <a:highlight>
                  <a:srgbClr val="FFFF00"/>
                </a:highlight>
              </a:rPr>
              <a:t>10.15</a:t>
            </a:r>
            <a:r>
              <a:rPr lang="zh-CN" altLang="en-US">
                <a:highlight>
                  <a:srgbClr val="FFFF00"/>
                </a:highlight>
              </a:rPr>
              <a:t>大底都可以）</a:t>
            </a:r>
            <a:endParaRPr lang="zh-CN" altLang="en-US">
              <a:highlight>
                <a:srgbClr val="FFFF00"/>
              </a:highlight>
            </a:endParaRPr>
          </a:p>
        </p:txBody>
      </p:sp>
      <p:sp>
        <p:nvSpPr>
          <p:cNvPr id="13" name="文本框 12"/>
          <p:cNvSpPr txBox="1"/>
          <p:nvPr/>
        </p:nvSpPr>
        <p:spPr>
          <a:xfrm>
            <a:off x="8675370" y="768350"/>
            <a:ext cx="3517265" cy="2527935"/>
          </a:xfrm>
          <a:prstGeom prst="rect">
            <a:avLst/>
          </a:prstGeom>
          <a:noFill/>
        </p:spPr>
        <p:txBody>
          <a:bodyPr wrap="square" rtlCol="0">
            <a:spAutoFit/>
          </a:bodyPr>
          <a:p>
            <a:pPr>
              <a:lnSpc>
                <a:spcPct val="110000"/>
              </a:lnSpc>
            </a:pPr>
            <a:r>
              <a:rPr lang="zh-CN" altLang="en-US">
                <a:solidFill>
                  <a:srgbClr val="FF0000"/>
                </a:solidFill>
                <a:highlight>
                  <a:srgbClr val="FFFF00"/>
                </a:highlight>
              </a:rPr>
              <a:t>买点：</a:t>
            </a:r>
            <a:endParaRPr lang="zh-CN" altLang="en-US">
              <a:solidFill>
                <a:srgbClr val="FF0000"/>
              </a:solidFill>
              <a:highlight>
                <a:srgbClr val="FFFF00"/>
              </a:highlight>
            </a:endParaRPr>
          </a:p>
          <a:p>
            <a:pPr>
              <a:lnSpc>
                <a:spcPct val="110000"/>
              </a:lnSpc>
            </a:pPr>
            <a:r>
              <a:rPr lang="zh-CN" altLang="en-US">
                <a:highlight>
                  <a:srgbClr val="FFFF00"/>
                </a:highlight>
              </a:rPr>
              <a:t>①底部信号</a:t>
            </a:r>
            <a:r>
              <a:rPr lang="en-US" altLang="zh-CN">
                <a:highlight>
                  <a:srgbClr val="FFFF00"/>
                </a:highlight>
              </a:rPr>
              <a:t>+</a:t>
            </a:r>
            <a:r>
              <a:rPr lang="zh-CN" altLang="en-US">
                <a:highlight>
                  <a:srgbClr val="FFFF00"/>
                </a:highlight>
              </a:rPr>
              <a:t>上五日线</a:t>
            </a:r>
            <a:endParaRPr lang="zh-CN" altLang="en-US">
              <a:highlight>
                <a:srgbClr val="FFFF00"/>
              </a:highlight>
            </a:endParaRPr>
          </a:p>
          <a:p>
            <a:pPr>
              <a:lnSpc>
                <a:spcPct val="110000"/>
              </a:lnSpc>
            </a:pPr>
            <a:r>
              <a:rPr lang="zh-CN" altLang="en-US">
                <a:highlight>
                  <a:srgbClr val="FFFF00"/>
                </a:highlight>
              </a:rPr>
              <a:t>②底背离（双底）</a:t>
            </a:r>
            <a:endParaRPr lang="zh-CN" altLang="en-US">
              <a:highlight>
                <a:srgbClr val="FFFF00"/>
              </a:highlight>
            </a:endParaRPr>
          </a:p>
          <a:p>
            <a:pPr>
              <a:lnSpc>
                <a:spcPct val="110000"/>
              </a:lnSpc>
            </a:pPr>
            <a:r>
              <a:rPr lang="zh-CN" altLang="en-US">
                <a:highlight>
                  <a:srgbClr val="FFFF00"/>
                </a:highlight>
              </a:rPr>
              <a:t>③放量突破小平台回档</a:t>
            </a:r>
            <a:endParaRPr lang="zh-CN" altLang="en-US">
              <a:highlight>
                <a:srgbClr val="FFFF00"/>
              </a:highlight>
            </a:endParaRPr>
          </a:p>
          <a:p>
            <a:pPr>
              <a:lnSpc>
                <a:spcPct val="110000"/>
              </a:lnSpc>
            </a:pPr>
            <a:endParaRPr lang="zh-CN" altLang="en-US">
              <a:solidFill>
                <a:srgbClr val="0029DA"/>
              </a:solidFill>
              <a:highlight>
                <a:srgbClr val="FFFF00"/>
              </a:highlight>
            </a:endParaRPr>
          </a:p>
          <a:p>
            <a:pPr>
              <a:lnSpc>
                <a:spcPct val="110000"/>
              </a:lnSpc>
            </a:pPr>
            <a:r>
              <a:rPr lang="zh-CN" altLang="en-US">
                <a:solidFill>
                  <a:srgbClr val="0029DA"/>
                </a:solidFill>
                <a:highlight>
                  <a:srgbClr val="FFFF00"/>
                </a:highlight>
              </a:rPr>
              <a:t>卖点：</a:t>
            </a:r>
            <a:endParaRPr lang="zh-CN" altLang="en-US">
              <a:solidFill>
                <a:srgbClr val="0029DA"/>
              </a:solidFill>
              <a:highlight>
                <a:srgbClr val="FFFF00"/>
              </a:highlight>
            </a:endParaRPr>
          </a:p>
          <a:p>
            <a:pPr>
              <a:lnSpc>
                <a:spcPct val="110000"/>
              </a:lnSpc>
            </a:pPr>
            <a:r>
              <a:rPr lang="en-US" altLang="zh-CN">
                <a:solidFill>
                  <a:schemeClr val="tx1"/>
                </a:solidFill>
                <a:highlight>
                  <a:srgbClr val="FFFF00"/>
                </a:highlight>
              </a:rPr>
              <a:t>a.</a:t>
            </a:r>
            <a:r>
              <a:rPr lang="zh-CN" altLang="en-US">
                <a:solidFill>
                  <a:schemeClr val="tx1"/>
                </a:solidFill>
                <a:highlight>
                  <a:srgbClr val="FFFF00"/>
                </a:highlight>
              </a:rPr>
              <a:t>弱势：破位反抽触角承压</a:t>
            </a:r>
            <a:endParaRPr lang="zh-CN" altLang="en-US">
              <a:solidFill>
                <a:schemeClr val="tx1"/>
              </a:solidFill>
              <a:highlight>
                <a:srgbClr val="FFFF00"/>
              </a:highlight>
            </a:endParaRPr>
          </a:p>
          <a:p>
            <a:pPr>
              <a:lnSpc>
                <a:spcPct val="110000"/>
              </a:lnSpc>
            </a:pPr>
            <a:r>
              <a:rPr lang="en-US" altLang="zh-CN">
                <a:solidFill>
                  <a:schemeClr val="tx1"/>
                </a:solidFill>
                <a:highlight>
                  <a:srgbClr val="FFFF00"/>
                </a:highlight>
              </a:rPr>
              <a:t>b.</a:t>
            </a:r>
            <a:r>
              <a:rPr lang="zh-CN" altLang="en-US">
                <a:solidFill>
                  <a:schemeClr val="tx1"/>
                </a:solidFill>
                <a:highlight>
                  <a:srgbClr val="FFFF00"/>
                </a:highlight>
              </a:rPr>
              <a:t>强势：周线死叉卖在阳线</a:t>
            </a:r>
            <a:endParaRPr lang="zh-CN" altLang="en-US">
              <a:solidFill>
                <a:schemeClr val="tx1"/>
              </a:solidFill>
              <a:highlight>
                <a:srgbClr val="FFFF00"/>
              </a:highlight>
            </a:endParaRPr>
          </a:p>
        </p:txBody>
      </p:sp>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消费</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10.14</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61620" y="901700"/>
            <a:ext cx="5241925" cy="5219065"/>
          </a:xfrm>
          <a:prstGeom prst="rect">
            <a:avLst/>
          </a:prstGeom>
          <a:ln>
            <a:solidFill>
              <a:schemeClr val="accent1"/>
            </a:solidFill>
          </a:ln>
        </p:spPr>
      </p:pic>
      <p:sp>
        <p:nvSpPr>
          <p:cNvPr id="9" name="文本框 8"/>
          <p:cNvSpPr txBox="1"/>
          <p:nvPr/>
        </p:nvSpPr>
        <p:spPr>
          <a:xfrm>
            <a:off x="5341620" y="5752465"/>
            <a:ext cx="3971290" cy="368300"/>
          </a:xfrm>
          <a:prstGeom prst="rect">
            <a:avLst/>
          </a:prstGeom>
          <a:noFill/>
        </p:spPr>
        <p:txBody>
          <a:bodyPr wrap="square" rtlCol="0">
            <a:spAutoFit/>
          </a:bodyPr>
          <a:p>
            <a:r>
              <a:rPr lang="zh-CN" altLang="en-US">
                <a:highlight>
                  <a:srgbClr val="FFFF00"/>
                </a:highlight>
              </a:rPr>
              <a:t>消费方向偏冰雪经济方向</a:t>
            </a:r>
            <a:endParaRPr lang="zh-CN" altLang="en-US">
              <a:highlight>
                <a:srgbClr val="FFFF00"/>
              </a:highlight>
            </a:endParaRPr>
          </a:p>
        </p:txBody>
      </p:sp>
      <p:pic>
        <p:nvPicPr>
          <p:cNvPr id="3" name="图片 2"/>
          <p:cNvPicPr>
            <a:picLocks noChangeAspect="1"/>
          </p:cNvPicPr>
          <p:nvPr/>
        </p:nvPicPr>
        <p:blipFill>
          <a:blip r:embed="rId2"/>
          <a:stretch>
            <a:fillRect/>
          </a:stretch>
        </p:blipFill>
        <p:spPr>
          <a:xfrm>
            <a:off x="4994910" y="1256030"/>
            <a:ext cx="3970655" cy="356679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8328660" y="2503170"/>
            <a:ext cx="3768725" cy="3249930"/>
          </a:xfrm>
          <a:prstGeom prst="rect">
            <a:avLst/>
          </a:prstGeom>
          <a:ln>
            <a:solidFill>
              <a:schemeClr val="accent1"/>
            </a:solidFill>
          </a:ln>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传</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媒（</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10.15</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8" name="文本框 7"/>
          <p:cNvSpPr txBox="1"/>
          <p:nvPr/>
        </p:nvSpPr>
        <p:spPr>
          <a:xfrm>
            <a:off x="5279390" y="5755640"/>
            <a:ext cx="5421630" cy="368300"/>
          </a:xfrm>
          <a:prstGeom prst="rect">
            <a:avLst/>
          </a:prstGeom>
          <a:noFill/>
        </p:spPr>
        <p:txBody>
          <a:bodyPr wrap="square" rtlCol="0">
            <a:spAutoFit/>
          </a:bodyPr>
          <a:p>
            <a:r>
              <a:rPr lang="zh-CN" altLang="en-US"/>
              <a:t>找近期热点突破平台的形态，关注后期的回档机会。</a:t>
            </a:r>
            <a:endParaRPr lang="zh-CN" altLang="en-US"/>
          </a:p>
        </p:txBody>
      </p:sp>
      <p:pic>
        <p:nvPicPr>
          <p:cNvPr id="3" name="图片 2"/>
          <p:cNvPicPr>
            <a:picLocks noChangeAspect="1"/>
          </p:cNvPicPr>
          <p:nvPr/>
        </p:nvPicPr>
        <p:blipFill>
          <a:blip r:embed="rId1"/>
          <a:stretch>
            <a:fillRect/>
          </a:stretch>
        </p:blipFill>
        <p:spPr>
          <a:xfrm>
            <a:off x="123190" y="726440"/>
            <a:ext cx="4740275" cy="50292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4187190" y="999490"/>
            <a:ext cx="4368165" cy="3403600"/>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7715250" y="1940560"/>
            <a:ext cx="3977005" cy="3144520"/>
          </a:xfrm>
          <a:prstGeom prst="rect">
            <a:avLst/>
          </a:prstGeom>
          <a:ln>
            <a:solidFill>
              <a:schemeClr val="accent1"/>
            </a:solidFill>
          </a:ln>
        </p:spPr>
      </p:pic>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1920x1080_1792314192873"/>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升级选股王1 拷贝_1792303902605"/>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wm#"/>
  <p:tag name="KSO_WM_TEMPLATE_CATEGORY" val="custom"/>
  <p:tag name="KSO_WM_TEMPLATE_INDEX" val="20205081"/>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wm#"/>
  <p:tag name="KSO_WM_TEMPLATE_CATEGORY" val="custom"/>
  <p:tag name="KSO_WM_TEMPLATE_INDEX" val="20205081"/>
</p:tagLst>
</file>

<file path=ppt/tags/tag158.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1846</Words>
  <Application>WPS 演示</Application>
  <PresentationFormat>宽屏</PresentationFormat>
  <Paragraphs>165</Paragraphs>
  <Slides>21</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21</vt:i4>
      </vt:variant>
    </vt:vector>
  </HeadingPairs>
  <TitlesOfParts>
    <vt:vector size="34"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C_Hokcheung</cp:lastModifiedBy>
  <cp:revision>1392</cp:revision>
  <dcterms:created xsi:type="dcterms:W3CDTF">2019-06-19T02:08:00Z</dcterms:created>
  <dcterms:modified xsi:type="dcterms:W3CDTF">2026-10-18T09:04:59Z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