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481" r:id="rId3"/>
    <p:sldId id="267" r:id="rId4"/>
    <p:sldId id="329" r:id="rId5"/>
    <p:sldId id="759" r:id="rId6"/>
    <p:sldId id="780" r:id="rId7"/>
    <p:sldId id="781" r:id="rId8"/>
    <p:sldId id="787" r:id="rId9"/>
    <p:sldId id="782" r:id="rId10"/>
    <p:sldId id="784" r:id="rId11"/>
    <p:sldId id="785" r:id="rId12"/>
    <p:sldId id="790" r:id="rId13"/>
    <p:sldId id="786" r:id="rId14"/>
    <p:sldId id="788" r:id="rId15"/>
    <p:sldId id="789" r:id="rId16"/>
    <p:sldId id="783" r:id="rId17"/>
    <p:sldId id="791" r:id="rId18"/>
    <p:sldId id="795" r:id="rId19"/>
    <p:sldId id="792" r:id="rId20"/>
    <p:sldId id="793" r:id="rId21"/>
    <p:sldId id="794" r:id="rId22"/>
    <p:sldId id="779" r:id="rId23"/>
    <p:sldId id="272" r:id="rId24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8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D8B"/>
    <a:srgbClr val="FFE38B"/>
    <a:srgbClr val="C1662D"/>
    <a:srgbClr val="B34500"/>
    <a:srgbClr val="FFBF75"/>
    <a:srgbClr val="FFD483"/>
    <a:srgbClr val="FFEFCE"/>
    <a:srgbClr val="FFD585"/>
    <a:srgbClr val="FFEFCF"/>
    <a:srgbClr val="FFE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01" autoAdjust="0"/>
    <p:restoredTop sz="99761" autoAdjust="0"/>
  </p:normalViewPr>
  <p:slideViewPr>
    <p:cSldViewPr snapToGrid="0" showGuides="1">
      <p:cViewPr varScale="1">
        <p:scale>
          <a:sx n="110" d="100"/>
          <a:sy n="110" d="100"/>
        </p:scale>
        <p:origin x="924" y="108"/>
      </p:cViewPr>
      <p:guideLst>
        <p:guide orient="horz" pos="2200"/>
        <p:guide pos="3840"/>
        <p:guide pos="478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84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image" Target="../media/image4.pn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2.png"/><Relationship Id="rId7" Type="http://schemas.openxmlformats.org/officeDocument/2006/relationships/image" Target="../media/image5.png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png"/><Relationship Id="rId8" Type="http://schemas.openxmlformats.org/officeDocument/2006/relationships/image" Target="../media/image2.png"/><Relationship Id="rId7" Type="http://schemas.openxmlformats.org/officeDocument/2006/relationships/image" Target="../media/image7.png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openxmlformats.org/officeDocument/2006/relationships/image" Target="../media/image10.png"/><Relationship Id="rId5" Type="http://schemas.openxmlformats.org/officeDocument/2006/relationships/image" Target="../media/image8.png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4" name="图片 3" descr="PPT封面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74650" y="289560"/>
            <a:ext cx="1797685" cy="405765"/>
          </a:xfrm>
          <a:prstGeom prst="rect">
            <a:avLst/>
          </a:prstGeom>
        </p:spPr>
      </p:pic>
      <p:pic>
        <p:nvPicPr>
          <p:cNvPr id="5" name="图片 4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2871470" y="4571365"/>
            <a:ext cx="6231255" cy="46164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2723515" y="4541520"/>
            <a:ext cx="67983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-6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月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28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每周日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-</a:t>
            </a:r>
            <a:r>
              <a:rPr lang="zh-CN" altLang="en-US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周四晚</a:t>
            </a:r>
            <a:r>
              <a:rPr lang="en-US" altLang="zh-CN" sz="2800" dirty="0">
                <a:solidFill>
                  <a:srgbClr val="B345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20:15</a:t>
            </a:r>
            <a:endParaRPr lang="en-US" altLang="zh-CN" sz="2800" dirty="0">
              <a:solidFill>
                <a:srgbClr val="B34500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目录页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7" name="图片 6" descr="组 214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945495" y="6012180"/>
            <a:ext cx="1246505" cy="201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标题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经传logo白色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8" name="图片 7" descr="龙头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 descr="PPT封面 拷贝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91210"/>
            <a:ext cx="1225423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88265" y="6382385"/>
            <a:ext cx="120142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经传多赢资深投顾：吴镇鸿，投顾执业编号</a:t>
            </a:r>
            <a:r>
              <a:rPr lang="en-US" altLang="zh-CN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</a:t>
            </a:r>
            <a:r>
              <a:rPr lang="en-US" altLang="zh-CN" sz="1200" dirty="0"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A1120618120002  </a:t>
            </a:r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基金从业编号</a:t>
            </a:r>
            <a:r>
              <a:rPr lang="en-US" altLang="zh-CN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:A20250617005261</a:t>
            </a:r>
            <a:r>
              <a:rPr lang="zh-CN" altLang="en-US" sz="1200" dirty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Medium" panose="020B0600000000000000" charset="-122"/>
                <a:sym typeface="+mn-ea"/>
              </a:rPr>
              <a:t>；风险提示：观点基于软件数据和理论模型分析，仅供参考，不构成买卖建议，市场有风险，投资需谨慎。基金的过往业绩并不预示其未来表现，基金管理人管理的其他基金的业绩并不构成基金业绩表现的保证。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 descr="PPT封面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-9088-988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3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38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42.xml"/><Relationship Id="rId3" Type="http://schemas.openxmlformats.org/officeDocument/2006/relationships/image" Target="../media/image18.png"/><Relationship Id="rId2" Type="http://schemas.openxmlformats.org/officeDocument/2006/relationships/tags" Target="../tags/tag41.xml"/><Relationship Id="rId1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50.xml"/><Relationship Id="rId8" Type="http://schemas.openxmlformats.org/officeDocument/2006/relationships/tags" Target="../tags/tag49.xml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3" Type="http://schemas.openxmlformats.org/officeDocument/2006/relationships/slideLayout" Target="../slideLayouts/slideLayout5.xml"/><Relationship Id="rId22" Type="http://schemas.openxmlformats.org/officeDocument/2006/relationships/tags" Target="../tags/tag63.xml"/><Relationship Id="rId21" Type="http://schemas.openxmlformats.org/officeDocument/2006/relationships/tags" Target="../tags/tag62.xml"/><Relationship Id="rId20" Type="http://schemas.openxmlformats.org/officeDocument/2006/relationships/tags" Target="../tags/tag61.xml"/><Relationship Id="rId2" Type="http://schemas.openxmlformats.org/officeDocument/2006/relationships/image" Target="../media/image19.jpeg"/><Relationship Id="rId19" Type="http://schemas.openxmlformats.org/officeDocument/2006/relationships/tags" Target="../tags/tag60.xml"/><Relationship Id="rId18" Type="http://schemas.openxmlformats.org/officeDocument/2006/relationships/tags" Target="../tags/tag59.xml"/><Relationship Id="rId17" Type="http://schemas.openxmlformats.org/officeDocument/2006/relationships/tags" Target="../tags/tag58.xml"/><Relationship Id="rId16" Type="http://schemas.openxmlformats.org/officeDocument/2006/relationships/tags" Target="../tags/tag57.xml"/><Relationship Id="rId15" Type="http://schemas.openxmlformats.org/officeDocument/2006/relationships/tags" Target="../tags/tag56.xml"/><Relationship Id="rId14" Type="http://schemas.openxmlformats.org/officeDocument/2006/relationships/tags" Target="../tags/tag55.xml"/><Relationship Id="rId13" Type="http://schemas.openxmlformats.org/officeDocument/2006/relationships/tags" Target="../tags/tag54.xml"/><Relationship Id="rId12" Type="http://schemas.openxmlformats.org/officeDocument/2006/relationships/tags" Target="../tags/tag53.xml"/><Relationship Id="rId11" Type="http://schemas.openxmlformats.org/officeDocument/2006/relationships/tags" Target="../tags/tag52.xml"/><Relationship Id="rId10" Type="http://schemas.openxmlformats.org/officeDocument/2006/relationships/tags" Target="../tags/tag51.xml"/><Relationship Id="rId1" Type="http://schemas.openxmlformats.org/officeDocument/2006/relationships/tags" Target="../tags/tag4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4.xml"/><Relationship Id="rId1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6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image" Target="../media/image23.png"/><Relationship Id="rId5" Type="http://schemas.openxmlformats.org/officeDocument/2006/relationships/tags" Target="../tags/tag68.xml"/><Relationship Id="rId4" Type="http://schemas.openxmlformats.org/officeDocument/2006/relationships/image" Target="../media/image22.png"/><Relationship Id="rId3" Type="http://schemas.openxmlformats.org/officeDocument/2006/relationships/tags" Target="../tags/tag67.xml"/><Relationship Id="rId2" Type="http://schemas.openxmlformats.org/officeDocument/2006/relationships/image" Target="../media/image21.png"/><Relationship Id="rId1" Type="http://schemas.openxmlformats.org/officeDocument/2006/relationships/tags" Target="../tags/tag66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71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tags" Target="../tags/tag75.xml"/><Relationship Id="rId5" Type="http://schemas.openxmlformats.org/officeDocument/2006/relationships/image" Target="../media/image23.png"/><Relationship Id="rId4" Type="http://schemas.openxmlformats.org/officeDocument/2006/relationships/tags" Target="../tags/tag74.xml"/><Relationship Id="rId3" Type="http://schemas.openxmlformats.org/officeDocument/2006/relationships/image" Target="../media/image26.png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6.xml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77.xml"/><Relationship Id="rId2" Type="http://schemas.openxmlformats.org/officeDocument/2006/relationships/image" Target="../media/image23.png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9.xml"/><Relationship Id="rId1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ags" Target="../tags/tag80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1.xml"/><Relationship Id="rId1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82.xml"/><Relationship Id="rId1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ags" Target="../tags/tag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254760" y="4012565"/>
            <a:ext cx="134366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6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吴镇鸿</a:t>
            </a:r>
            <a:endParaRPr lang="zh-CN" sz="26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53970" y="3916045"/>
            <a:ext cx="502983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执业编号:</a:t>
            </a: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A1120618120002</a:t>
            </a:r>
            <a:endParaRPr lang="zh-CN" altLang="en-US" sz="2000" b="0" i="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  <a:p>
            <a:pPr algn="l">
              <a:buClrTx/>
              <a:buSzTx/>
              <a:buFontTx/>
            </a:pPr>
            <a:r>
              <a:rPr lang="zh-CN" altLang="en-US" sz="2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基金从业:A20250617005261</a:t>
            </a:r>
            <a:endParaRPr lang="zh-CN" altLang="en-US" sz="2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  <a:p>
            <a:pPr algn="l"/>
            <a:endParaRPr lang="zh-CN" altLang="en-US" sz="2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7265" y="3206115"/>
            <a:ext cx="4048760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10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月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08</a:t>
            </a:r>
            <a:r>
              <a:rPr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日 </a:t>
            </a:r>
            <a:r>
              <a:rPr lang="en-US" sz="3000" dirty="0">
                <a:solidFill>
                  <a:srgbClr val="C1662D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20:15</a:t>
            </a:r>
            <a:endParaRPr lang="zh-CN" altLang="en-US" sz="3000" dirty="0">
              <a:solidFill>
                <a:srgbClr val="C1662D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"/>
            </p:custDataLst>
          </p:nvPr>
        </p:nvSpPr>
        <p:spPr>
          <a:xfrm>
            <a:off x="1254760" y="4535805"/>
            <a:ext cx="607695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25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10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余年金融从业经验，专注研究趋势理论，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K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线形态理论等，对于市场具有敏锐嗅觉。集十年大成研发双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B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龙头战法，成功帮助广大股民朋友看中做短，捕捉大波段强势股启动机会，精研盈利模式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,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首创中线游龙黄金战法，波段复制涨停法，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333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战法！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265" y="4033520"/>
            <a:ext cx="314325" cy="6191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01980" y="1681480"/>
            <a:ext cx="76676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超强风口</a:t>
            </a:r>
            <a:r>
              <a:rPr lang="en-US" altLang="zh-CN" sz="6000" b="1" dirty="0">
                <a:solidFill>
                  <a:schemeClr val="bg1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 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双紫战法</a:t>
            </a:r>
            <a:endParaRPr lang="zh-CN" altLang="en-US" sz="6000" b="1" dirty="0">
              <a:gradFill>
                <a:gsLst>
                  <a:gs pos="0">
                    <a:srgbClr val="FFEFCE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Medium" panose="020B06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710" y="579120"/>
            <a:ext cx="3982085" cy="55473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67755" y="788035"/>
            <a:ext cx="5437505" cy="4620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en-US" altLang="zh-CN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价值共生，赢在绩优 </a:t>
            </a:r>
            <a:endParaRPr lang="en-US" altLang="zh-CN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>
              <a:lnSpc>
                <a:spcPct val="190000"/>
              </a:lnSpc>
            </a:pPr>
            <a:r>
              <a:rPr lang="en-US" altLang="zh-CN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确定三共振主线风口</a:t>
            </a:r>
            <a:endParaRPr lang="en-US" altLang="zh-CN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algn="l">
              <a:lnSpc>
                <a:spcPct val="180000"/>
              </a:lnSpc>
            </a:pPr>
            <a:r>
              <a:rPr lang="en-US" altLang="zh-CN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超强双紫牛特征</a:t>
            </a:r>
            <a:endParaRPr lang="en-US" altLang="zh-CN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  <a:p>
            <a:pPr algn="l">
              <a:lnSpc>
                <a:spcPct val="180000"/>
              </a:lnSpc>
            </a:pPr>
            <a:r>
              <a:rPr lang="en-US" altLang="zh-CN" sz="3200">
                <a:solidFill>
                  <a:schemeClr val="tx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3-5次确定性机会</a:t>
            </a:r>
            <a:endParaRPr lang="en-US" altLang="zh-CN" sz="3200"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algn="l">
              <a:lnSpc>
                <a:spcPct val="180000"/>
              </a:lnSpc>
            </a:pPr>
            <a:endParaRPr lang="en-US" altLang="zh-CN" sz="3200">
              <a:ln>
                <a:noFill/>
              </a:ln>
              <a:solidFill>
                <a:schemeClr val="tx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37785" y="849630"/>
            <a:ext cx="955040" cy="38646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01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02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zh-CN" altLang="en-US" sz="35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5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03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</a:rPr>
              <a:t>/</a:t>
            </a: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r>
              <a:rPr lang="zh-CN" altLang="en-US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  <a:sym typeface="+mn-ea"/>
              </a:rPr>
              <a:t>0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  <a:sym typeface="+mn-ea"/>
              </a:rPr>
              <a:t>4</a:t>
            </a:r>
            <a:r>
              <a:rPr lang="en-US" altLang="zh-CN" sz="3200">
                <a:ln>
                  <a:noFill/>
                </a:ln>
                <a:solidFill>
                  <a:srgbClr val="AC5621"/>
                </a:solidFill>
                <a:latin typeface="Noto Sans S Chinese Medium" panose="020B0600000000000000" charset="-122"/>
                <a:ea typeface="Noto Sans S Chinese Medium" panose="020B0600000000000000" charset="-122"/>
                <a:cs typeface="DIN Black" charset="0"/>
                <a:sym typeface="+mn-ea"/>
              </a:rPr>
              <a:t>/</a:t>
            </a: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  <a:p>
            <a:pPr lvl="0" algn="ctr">
              <a:lnSpc>
                <a:spcPct val="170000"/>
              </a:lnSpc>
            </a:pPr>
            <a:endParaRPr lang="en-US" altLang="zh-CN" sz="3200">
              <a:ln>
                <a:noFill/>
              </a:ln>
              <a:solidFill>
                <a:srgbClr val="AC5621"/>
              </a:solidFill>
              <a:latin typeface="Noto Sans S Chinese Medium" panose="020B0600000000000000" charset="-122"/>
              <a:ea typeface="Noto Sans S Chinese Medium" panose="020B0600000000000000" charset="-122"/>
              <a:cs typeface="DIN Black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4460" y="1995805"/>
            <a:ext cx="9703435" cy="2430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90000"/>
              </a:lnSpc>
            </a:pPr>
            <a:r>
              <a:rPr lang="en-US" altLang="zh-CN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价值共生，赢在绩优 </a:t>
            </a:r>
            <a:endParaRPr lang="en-US" altLang="zh-CN" sz="8000">
              <a:solidFill>
                <a:srgbClr val="FFE3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15068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     </a:t>
            </a:r>
            <a:r>
              <a:rPr lang="zh-CN" altLang="en-US" sz="4200" spc="-200" dirty="0" smtClean="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震荡调整，关注资金回流低吸机遇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87070"/>
            <a:ext cx="12192000" cy="57607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4095" y="737235"/>
            <a:ext cx="5849620" cy="57023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50" y="736600"/>
            <a:ext cx="5945505" cy="5702935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超强风口双紫牛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让利润奔跑起来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 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超强风口双紫牛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-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让利润奔跑起来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795" y="737235"/>
            <a:ext cx="5797550" cy="567626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8570" y="737235"/>
            <a:ext cx="5321935" cy="56762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94460" y="2922905"/>
            <a:ext cx="97034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8000">
                <a:solidFill>
                  <a:srgbClr val="FFE3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确定三共振主线风口</a:t>
            </a:r>
            <a:endParaRPr lang="en-US" altLang="zh-CN" sz="8000">
              <a:solidFill>
                <a:srgbClr val="FFE3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三确定法则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17" name="Title 6"/>
          <p:cNvSpPr txBox="1"/>
          <p:nvPr>
            <p:custDataLst>
              <p:tags r:id="rId1"/>
            </p:custDataLst>
          </p:nvPr>
        </p:nvSpPr>
        <p:spPr>
          <a:xfrm>
            <a:off x="252730" y="1566545"/>
            <a:ext cx="8232775" cy="372491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t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  <a:cs typeface="Segoe UI" panose="020B0502040204020203" pitchFamily="34" charset="0"/>
              </a:defRPr>
            </a:lvl1pPr>
          </a:lstStyle>
          <a:p>
            <a:pPr marL="381000" lvl="0" indent="-381000" algn="l" fontAlgn="ctr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微软雅黑" panose="020B0503020204020204" pitchFamily="34" charset="-122"/>
              <a:buAutoNum type="ea1JpnChsDbPeriod"/>
            </a:pPr>
            <a:r>
              <a:rPr lang="en-US" altLang="zh-CN" sz="2400" b="1" spc="140">
                <a:ln w="3175">
                  <a:noFill/>
                  <a:prstDash val="dash"/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确定主线风口</a:t>
            </a:r>
            <a:endParaRPr lang="en-US" altLang="zh-CN" sz="2400" b="1" spc="140">
              <a:ln w="3175">
                <a:noFill/>
                <a:prstDash val="dash"/>
              </a:ln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81000" lvl="0" indent="-381000" algn="l" fontAlgn="ctr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微软雅黑" panose="020B0503020204020204" pitchFamily="34" charset="-122"/>
              <a:buAutoNum type="ea1JpnChsDbPeriod"/>
            </a:pPr>
            <a:r>
              <a:rPr lang="en-US" altLang="zh-CN" sz="2400" b="1" spc="140">
                <a:ln w="3175">
                  <a:noFill/>
                  <a:prstDash val="dash"/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确定</a:t>
            </a:r>
            <a:r>
              <a:rPr lang="zh-CN" altLang="en-US" sz="2400" b="1" spc="140">
                <a:ln w="3175">
                  <a:noFill/>
                  <a:prstDash val="dash"/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滚动净利润预增，增速向上（</a:t>
            </a:r>
            <a:r>
              <a:rPr lang="zh-CN" altLang="en-US" sz="2400" b="1" spc="140">
                <a:ln w="3175">
                  <a:noFill/>
                  <a:prstDash val="dash"/>
                </a:ln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紫色</a:t>
            </a:r>
            <a:r>
              <a:rPr altLang="zh-CN" sz="2400" b="1" spc="140">
                <a:ln w="3175">
                  <a:noFill/>
                  <a:prstDash val="dash"/>
                </a:ln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b="1" spc="140">
                <a:ln w="3175">
                  <a:noFill/>
                  <a:prstDash val="dash"/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en-US" sz="2400" b="1" spc="140">
              <a:ln w="3175">
                <a:noFill/>
                <a:prstDash val="dash"/>
              </a:ln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381000" lvl="0" indent="-381000" algn="l" fontAlgn="ctr">
              <a:lnSpc>
                <a:spcPct val="200000"/>
              </a:lnSpc>
              <a:spcBef>
                <a:spcPts val="0"/>
              </a:spcBef>
              <a:spcAft>
                <a:spcPts val="800"/>
              </a:spcAft>
              <a:buSzPct val="100000"/>
              <a:buFont typeface="微软雅黑" panose="020B0503020204020204" pitchFamily="34" charset="-122"/>
              <a:buAutoNum type="ea1JpnChsDbPeriod"/>
            </a:pPr>
            <a:r>
              <a:rPr lang="en-US" altLang="zh-CN" sz="2400" b="1" spc="140">
                <a:ln w="3175">
                  <a:noFill/>
                  <a:prstDash val="dash"/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确定</a:t>
            </a:r>
            <a:r>
              <a:rPr lang="zh-CN" altLang="en-US" sz="2400" b="1" spc="140">
                <a:ln w="3175">
                  <a:noFill/>
                  <a:prstDash val="dash"/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短期主力动向向上（</a:t>
            </a:r>
            <a:r>
              <a:rPr lang="zh-CN" altLang="en-US" sz="2400" b="1" spc="140">
                <a:ln w="3175">
                  <a:noFill/>
                  <a:prstDash val="dash"/>
                </a:ln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紫色</a:t>
            </a:r>
            <a:r>
              <a:rPr altLang="zh-CN" sz="2400" b="1" spc="140">
                <a:ln w="3175">
                  <a:noFill/>
                  <a:prstDash val="dash"/>
                </a:ln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2400" b="1" spc="140">
                <a:ln w="3175">
                  <a:noFill/>
                  <a:prstDash val="dash"/>
                </a:ln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en-US" sz="2400" b="1" spc="140">
              <a:ln w="3175">
                <a:noFill/>
                <a:prstDash val="dash"/>
              </a:ln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946265" y="1202055"/>
            <a:ext cx="5156835" cy="4655820"/>
          </a:xfrm>
          <a:prstGeom prst="round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12700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跟对主线，遥遥领先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screen">
            <a:lum bright="54000" contrast="-54000"/>
          </a:blip>
          <a:srcRect/>
          <a:stretch>
            <a:fillRect/>
          </a:stretch>
        </p:blipFill>
        <p:spPr>
          <a:xfrm>
            <a:off x="7863840" y="981075"/>
            <a:ext cx="3562985" cy="52177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" cstate="screen">
            <a:lum bright="54000" contrast="-54000"/>
          </a:blip>
          <a:srcRect/>
          <a:stretch>
            <a:fillRect/>
          </a:stretch>
        </p:blipFill>
        <p:spPr>
          <a:xfrm>
            <a:off x="596265" y="981075"/>
            <a:ext cx="3556000" cy="5143500"/>
          </a:xfrm>
          <a:prstGeom prst="rect">
            <a:avLst/>
          </a:prstGeom>
        </p:spPr>
      </p:pic>
      <p:cxnSp>
        <p:nvCxnSpPr>
          <p:cNvPr id="29699" name="直接连接符 7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>
            <a:off x="6763548" y="3055205"/>
            <a:ext cx="560833" cy="0"/>
          </a:xfrm>
          <a:prstGeom prst="line">
            <a:avLst/>
          </a:prstGeom>
          <a:noFill/>
          <a:ln w="3175" cmpd="sng">
            <a:solidFill>
              <a:sysClr val="window" lastClr="FFFFFF">
                <a:lumMod val="75000"/>
              </a:sys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0" name="椭圆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400858" y="2895877"/>
            <a:ext cx="317063" cy="317061"/>
          </a:xfrm>
          <a:prstGeom prst="ellipse">
            <a:avLst/>
          </a:prstGeom>
          <a:solidFill>
            <a:srgbClr val="0F6F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ctr" eaLnBrk="1" hangingPunct="1"/>
            <a:r>
              <a:rPr lang="en-US" sz="135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</a:rPr>
              <a:t>2</a:t>
            </a:r>
            <a:endParaRPr lang="zh-CN" altLang="en-US" sz="1350">
              <a:solidFill>
                <a:sysClr val="window" lastClr="FFFFFF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29701" name="文本框 29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940771" y="1913890"/>
            <a:ext cx="3483112" cy="1159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rgbClr val="0F6FC6"/>
              </a:buClr>
              <a:buSzPct val="80000"/>
              <a:buFont typeface="Wingdings" panose="05000000000000000000" pitchFamily="2" charset="2"/>
              <a:buChar char="{"/>
              <a:defRPr sz="2400">
                <a:solidFill>
                  <a:srgbClr val="0F6FC6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just">
              <a:lnSpc>
                <a:spcPct val="120000"/>
              </a:lnSpc>
              <a:buClr>
                <a:srgbClr val="DABE8B"/>
              </a:buClr>
              <a:buFont typeface="幼圆" panose="02010509060101010101" pitchFamily="49" charset="-122"/>
              <a:buChar char=" 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endParaRPr lang="en-US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2019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年上证指数整年涨幅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21%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芯片，氢燃料主题启动，芯片股晶方科技成就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倍牛股，通富微电，长电科技，华天科技最少涨幅三倍以上；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炒作时间氢燃料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个月，芯片一年。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703" name="任意多边形 23"/>
          <p:cNvSpPr/>
          <p:nvPr>
            <p:custDataLst>
              <p:tags r:id="rId7"/>
            </p:custDataLst>
          </p:nvPr>
        </p:nvSpPr>
        <p:spPr bwMode="auto">
          <a:xfrm>
            <a:off x="5517607" y="2484812"/>
            <a:ext cx="1194957" cy="599072"/>
          </a:xfrm>
          <a:custGeom>
            <a:avLst/>
            <a:gdLst>
              <a:gd name="T0" fmla="*/ 1213505 w 1391850"/>
              <a:gd name="T1" fmla="*/ 0 h 696292"/>
              <a:gd name="T2" fmla="*/ 1391850 w 1391850"/>
              <a:gd name="T3" fmla="*/ 680523 h 696292"/>
              <a:gd name="T4" fmla="*/ 664395 w 1391850"/>
              <a:gd name="T5" fmla="*/ 679784 h 696292"/>
              <a:gd name="T6" fmla="*/ 810270 w 1391850"/>
              <a:gd name="T7" fmla="*/ 476062 h 696292"/>
              <a:gd name="T8" fmla="*/ 0 w 1391850"/>
              <a:gd name="T9" fmla="*/ 696292 h 696292"/>
              <a:gd name="T10" fmla="*/ 1084978 w 1391850"/>
              <a:gd name="T11" fmla="*/ 149640 h 696292"/>
              <a:gd name="T12" fmla="*/ 1213505 w 1391850"/>
              <a:gd name="T13" fmla="*/ 0 h 696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lnTo>
                  <a:pt x="1213505" y="0"/>
                </a:lnTo>
                <a:close/>
              </a:path>
            </a:pathLst>
          </a:custGeom>
          <a:solidFill>
            <a:srgbClr val="0F6F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 lang="zh-CN" altLang="en-US" sz="1350"/>
          </a:p>
        </p:txBody>
      </p:sp>
      <p:sp>
        <p:nvSpPr>
          <p:cNvPr id="29704" name="任意多边形 24"/>
          <p:cNvSpPr/>
          <p:nvPr>
            <p:custDataLst>
              <p:tags r:id="rId8"/>
            </p:custDataLst>
          </p:nvPr>
        </p:nvSpPr>
        <p:spPr bwMode="auto">
          <a:xfrm rot="5400000">
            <a:off x="6601035" y="3533187"/>
            <a:ext cx="1194957" cy="595885"/>
          </a:xfrm>
          <a:custGeom>
            <a:avLst/>
            <a:gdLst>
              <a:gd name="T0" fmla="*/ 1213505 w 1391850"/>
              <a:gd name="T1" fmla="*/ 0 h 696292"/>
              <a:gd name="T2" fmla="*/ 1391850 w 1391850"/>
              <a:gd name="T3" fmla="*/ 680523 h 696292"/>
              <a:gd name="T4" fmla="*/ 664395 w 1391850"/>
              <a:gd name="T5" fmla="*/ 679784 h 696292"/>
              <a:gd name="T6" fmla="*/ 810270 w 1391850"/>
              <a:gd name="T7" fmla="*/ 476062 h 696292"/>
              <a:gd name="T8" fmla="*/ 0 w 1391850"/>
              <a:gd name="T9" fmla="*/ 696292 h 696292"/>
              <a:gd name="T10" fmla="*/ 1084978 w 1391850"/>
              <a:gd name="T11" fmla="*/ 149640 h 696292"/>
              <a:gd name="T12" fmla="*/ 1213505 w 1391850"/>
              <a:gd name="T13" fmla="*/ 0 h 696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lnTo>
                  <a:pt x="1213505" y="0"/>
                </a:lnTo>
                <a:close/>
              </a:path>
            </a:pathLst>
          </a:custGeom>
          <a:solidFill>
            <a:srgbClr val="009D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350"/>
          </a:p>
        </p:txBody>
      </p:sp>
      <p:cxnSp>
        <p:nvCxnSpPr>
          <p:cNvPr id="29706" name="直接连接符 18"/>
          <p:cNvCxnSpPr>
            <a:cxnSpLocks noChangeShapeType="1"/>
          </p:cNvCxnSpPr>
          <p:nvPr>
            <p:custDataLst>
              <p:tags r:id="rId9"/>
            </p:custDataLst>
          </p:nvPr>
        </p:nvCxnSpPr>
        <p:spPr bwMode="auto">
          <a:xfrm>
            <a:off x="6926062" y="4465254"/>
            <a:ext cx="560833" cy="0"/>
          </a:xfrm>
          <a:prstGeom prst="line">
            <a:avLst/>
          </a:prstGeom>
          <a:noFill/>
          <a:ln w="3175" cmpd="sng">
            <a:solidFill>
              <a:sysClr val="window" lastClr="FFFFFF">
                <a:lumMod val="75000"/>
              </a:sys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07" name="椭圆 19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486850" y="4344984"/>
            <a:ext cx="317061" cy="317063"/>
          </a:xfrm>
          <a:prstGeom prst="ellipse">
            <a:avLst/>
          </a:prstGeom>
          <a:solidFill>
            <a:srgbClr val="009D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ctr" eaLnBrk="1" hangingPunct="1"/>
            <a:r>
              <a:rPr lang="en-US" altLang="zh-CN" sz="1350">
                <a:solidFill>
                  <a:sysClr val="window" lastClr="FFFFFF"/>
                </a:solidFill>
                <a:latin typeface="Arial" panose="020B0604020202020204" pitchFamily="34" charset="0"/>
                <a:ea typeface="黑体" panose="02010609060101010101" charset="-122"/>
              </a:rPr>
              <a:t>4</a:t>
            </a:r>
            <a:endParaRPr lang="en-US" altLang="zh-CN" sz="1350">
              <a:solidFill>
                <a:sysClr val="window" lastClr="FFFFFF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29708" name="文本框 20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077835" y="4075430"/>
            <a:ext cx="3208020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rgbClr val="0F6FC6"/>
              </a:buClr>
              <a:buSzPct val="80000"/>
              <a:buFont typeface="Wingdings" panose="05000000000000000000" pitchFamily="2" charset="2"/>
              <a:buChar char="{"/>
              <a:defRPr sz="2400">
                <a:solidFill>
                  <a:srgbClr val="0F6FC6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just">
              <a:lnSpc>
                <a:spcPct val="120000"/>
              </a:lnSpc>
              <a:buClr>
                <a:srgbClr val="DABE8B"/>
              </a:buClr>
              <a:buFont typeface="幼圆" panose="02010509060101010101" pitchFamily="49" charset="-122"/>
              <a:buChar char=" 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年上证指数整年涨幅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15%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新能源汽车，军工，白马股。轮番炒作，阳光电源翻十倍，隆基股份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倍，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白酒等个股也出现了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倍涨幅；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炒作周期时间半年。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702" name="任意多边形 22"/>
          <p:cNvSpPr/>
          <p:nvPr>
            <p:custDataLst>
              <p:tags r:id="rId12"/>
            </p:custDataLst>
          </p:nvPr>
        </p:nvSpPr>
        <p:spPr bwMode="auto">
          <a:xfrm rot="16200000">
            <a:off x="4475818" y="3606371"/>
            <a:ext cx="1194957" cy="595885"/>
          </a:xfrm>
          <a:custGeom>
            <a:avLst/>
            <a:gdLst>
              <a:gd name="T0" fmla="*/ 1213505 w 1391850"/>
              <a:gd name="T1" fmla="*/ 0 h 696292"/>
              <a:gd name="T2" fmla="*/ 1391850 w 1391850"/>
              <a:gd name="T3" fmla="*/ 680523 h 696292"/>
              <a:gd name="T4" fmla="*/ 664395 w 1391850"/>
              <a:gd name="T5" fmla="*/ 679784 h 696292"/>
              <a:gd name="T6" fmla="*/ 810270 w 1391850"/>
              <a:gd name="T7" fmla="*/ 476062 h 696292"/>
              <a:gd name="T8" fmla="*/ 0 w 1391850"/>
              <a:gd name="T9" fmla="*/ 696292 h 696292"/>
              <a:gd name="T10" fmla="*/ 1084978 w 1391850"/>
              <a:gd name="T11" fmla="*/ 149640 h 696292"/>
              <a:gd name="T12" fmla="*/ 1213505 w 1391850"/>
              <a:gd name="T13" fmla="*/ 0 h 696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lnTo>
                  <a:pt x="1213505" y="0"/>
                </a:lnTo>
                <a:close/>
              </a:path>
            </a:pathLst>
          </a:custGeom>
          <a:solidFill>
            <a:srgbClr val="009D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350"/>
          </a:p>
        </p:txBody>
      </p:sp>
      <p:cxnSp>
        <p:nvCxnSpPr>
          <p:cNvPr id="29709" name="直接连接符 25"/>
          <p:cNvCxnSpPr>
            <a:cxnSpLocks noChangeShapeType="1"/>
          </p:cNvCxnSpPr>
          <p:nvPr>
            <p:custDataLst>
              <p:tags r:id="rId13"/>
            </p:custDataLst>
          </p:nvPr>
        </p:nvCxnSpPr>
        <p:spPr bwMode="auto">
          <a:xfrm flipH="1">
            <a:off x="4810193" y="3074324"/>
            <a:ext cx="560833" cy="0"/>
          </a:xfrm>
          <a:prstGeom prst="line">
            <a:avLst/>
          </a:prstGeom>
          <a:noFill/>
          <a:ln w="3175" cmpd="sng">
            <a:solidFill>
              <a:sysClr val="window" lastClr="FFFFFF">
                <a:lumMod val="75000"/>
              </a:sys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0" name="椭圆 26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flipH="1">
            <a:off x="4152494" y="2896904"/>
            <a:ext cx="317061" cy="317063"/>
          </a:xfrm>
          <a:prstGeom prst="ellipse">
            <a:avLst/>
          </a:prstGeom>
          <a:solidFill>
            <a:srgbClr val="009D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ctr" eaLnBrk="1" hangingPunct="1"/>
            <a:r>
              <a:rPr lang="en-US" sz="135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</a:rPr>
              <a:t>1</a:t>
            </a:r>
            <a:endParaRPr lang="zh-CN" altLang="en-US" sz="1350">
              <a:solidFill>
                <a:sysClr val="window" lastClr="FFFFFF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29711" name="文本框 27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 flipH="1">
            <a:off x="796245" y="2044093"/>
            <a:ext cx="3130467" cy="148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rgbClr val="0F6FC6"/>
              </a:buClr>
              <a:buSzPct val="80000"/>
              <a:buFont typeface="Wingdings" panose="05000000000000000000" pitchFamily="2" charset="2"/>
              <a:buChar char="{"/>
              <a:defRPr sz="2400">
                <a:solidFill>
                  <a:srgbClr val="0F6FC6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just">
              <a:lnSpc>
                <a:spcPct val="120000"/>
              </a:lnSpc>
              <a:buClr>
                <a:srgbClr val="DABE8B"/>
              </a:buClr>
              <a:buFont typeface="幼圆" panose="02010509060101010101" pitchFamily="49" charset="-122"/>
              <a:buChar char=" 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2018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年上证指数整年涨幅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-25%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5G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主题启动，东方通信，沪电股份，东信和平等主题牛股翻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倍以上；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炒作周期时间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个月。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705" name="任意多边形 14"/>
          <p:cNvSpPr/>
          <p:nvPr>
            <p:custDataLst>
              <p:tags r:id="rId16"/>
            </p:custDataLst>
          </p:nvPr>
        </p:nvSpPr>
        <p:spPr bwMode="auto">
          <a:xfrm rot="10800000">
            <a:off x="5517607" y="4653259"/>
            <a:ext cx="1194957" cy="597479"/>
          </a:xfrm>
          <a:custGeom>
            <a:avLst/>
            <a:gdLst>
              <a:gd name="T0" fmla="*/ 1213505 w 1391850"/>
              <a:gd name="T1" fmla="*/ 0 h 696292"/>
              <a:gd name="T2" fmla="*/ 1391850 w 1391850"/>
              <a:gd name="T3" fmla="*/ 680523 h 696292"/>
              <a:gd name="T4" fmla="*/ 664395 w 1391850"/>
              <a:gd name="T5" fmla="*/ 679784 h 696292"/>
              <a:gd name="T6" fmla="*/ 810270 w 1391850"/>
              <a:gd name="T7" fmla="*/ 476062 h 696292"/>
              <a:gd name="T8" fmla="*/ 0 w 1391850"/>
              <a:gd name="T9" fmla="*/ 696292 h 696292"/>
              <a:gd name="T10" fmla="*/ 1084978 w 1391850"/>
              <a:gd name="T11" fmla="*/ 149640 h 696292"/>
              <a:gd name="T12" fmla="*/ 1213505 w 1391850"/>
              <a:gd name="T13" fmla="*/ 0 h 696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91850" h="696292">
                <a:moveTo>
                  <a:pt x="1213505" y="0"/>
                </a:moveTo>
                <a:lnTo>
                  <a:pt x="1391850" y="680523"/>
                </a:lnTo>
                <a:lnTo>
                  <a:pt x="664395" y="679784"/>
                </a:lnTo>
                <a:lnTo>
                  <a:pt x="810270" y="476062"/>
                </a:lnTo>
                <a:cubicBezTo>
                  <a:pt x="711564" y="424684"/>
                  <a:pt x="364296" y="301346"/>
                  <a:pt x="0" y="696292"/>
                </a:cubicBezTo>
                <a:cubicBezTo>
                  <a:pt x="100779" y="106417"/>
                  <a:pt x="733669" y="-15667"/>
                  <a:pt x="1084978" y="149640"/>
                </a:cubicBezTo>
                <a:lnTo>
                  <a:pt x="1213505" y="0"/>
                </a:lnTo>
                <a:close/>
              </a:path>
            </a:pathLst>
          </a:custGeom>
          <a:solidFill>
            <a:srgbClr val="0F6F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/>
          <a:p>
            <a:pPr algn="ctr"/>
            <a:endParaRPr lang="zh-CN" altLang="en-US" sz="1350"/>
          </a:p>
        </p:txBody>
      </p:sp>
      <p:cxnSp>
        <p:nvCxnSpPr>
          <p:cNvPr id="29712" name="直接连接符 32"/>
          <p:cNvCxnSpPr>
            <a:cxnSpLocks noChangeShapeType="1"/>
          </p:cNvCxnSpPr>
          <p:nvPr>
            <p:custDataLst>
              <p:tags r:id="rId17"/>
            </p:custDataLst>
          </p:nvPr>
        </p:nvCxnSpPr>
        <p:spPr bwMode="auto">
          <a:xfrm flipH="1">
            <a:off x="4902602" y="4661227"/>
            <a:ext cx="560833" cy="0"/>
          </a:xfrm>
          <a:prstGeom prst="line">
            <a:avLst/>
          </a:prstGeom>
          <a:noFill/>
          <a:ln w="3175" cmpd="sng">
            <a:solidFill>
              <a:sysClr val="window" lastClr="FFFFFF">
                <a:lumMod val="75000"/>
              </a:sysClr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713" name="椭圆 33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flipH="1">
            <a:off x="4152194" y="4345054"/>
            <a:ext cx="317061" cy="317061"/>
          </a:xfrm>
          <a:prstGeom prst="ellipse">
            <a:avLst/>
          </a:prstGeom>
          <a:solidFill>
            <a:srgbClr val="0F6F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1pPr>
            <a:lvl2pPr marL="742950" indent="-28575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2pPr>
            <a:lvl3pPr marL="11430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ctr" eaLnBrk="1" hangingPunct="1"/>
            <a:r>
              <a:rPr lang="en-US" sz="1350">
                <a:solidFill>
                  <a:sysClr val="window" lastClr="FFFFFF"/>
                </a:solidFill>
                <a:latin typeface="Arial" panose="020B0604020202020204" pitchFamily="34" charset="0"/>
                <a:ea typeface="+mn-ea"/>
              </a:rPr>
              <a:t>3</a:t>
            </a:r>
            <a:endParaRPr lang="zh-CN" altLang="en-US" sz="1350">
              <a:solidFill>
                <a:sysClr val="window" lastClr="FFFFFF"/>
              </a:solidFill>
              <a:latin typeface="Arial" panose="020B0604020202020204" pitchFamily="34" charset="0"/>
              <a:ea typeface="黑体" panose="02010609060101010101" charset="-122"/>
            </a:endParaRPr>
          </a:p>
        </p:txBody>
      </p:sp>
      <p:sp>
        <p:nvSpPr>
          <p:cNvPr id="29714" name="文本框 34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 flipH="1">
            <a:off x="796030" y="4172755"/>
            <a:ext cx="3155110" cy="1656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 algn="just">
              <a:lnSpc>
                <a:spcPct val="110000"/>
              </a:lnSpc>
              <a:spcBef>
                <a:spcPts val="600"/>
              </a:spcBef>
              <a:buClr>
                <a:srgbClr val="0F6FC6"/>
              </a:buClr>
              <a:buSzPct val="80000"/>
              <a:buFont typeface="Wingdings" panose="05000000000000000000" pitchFamily="2" charset="2"/>
              <a:buChar char="{"/>
              <a:defRPr sz="2400">
                <a:solidFill>
                  <a:srgbClr val="0F6FC6"/>
                </a:solidFill>
                <a:latin typeface="Arial" panose="020B0604020202020204" pitchFamily="34" charset="0"/>
                <a:ea typeface="黑体" panose="02010609060101010101" charset="-122"/>
              </a:defRPr>
            </a:lvl1pPr>
            <a:lvl2pPr marL="742950" indent="-285750" algn="just">
              <a:lnSpc>
                <a:spcPct val="120000"/>
              </a:lnSpc>
              <a:buClr>
                <a:srgbClr val="DABE8B"/>
              </a:buClr>
              <a:buFont typeface="幼圆" panose="02010509060101010101" pitchFamily="49" charset="-122"/>
              <a:buChar char=" 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黑体" panose="0201060906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ysClr val="windowText" lastClr="000000"/>
                </a:solidFill>
                <a:latin typeface="Arial" panose="020B0604020202020204" pitchFamily="34" charset="0"/>
                <a:ea typeface="幼圆" panose="02010509060101010101" pitchFamily="49" charset="-122"/>
              </a:defRPr>
            </a:lvl9pPr>
          </a:lstStyle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2021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年上证指数涨幅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4.8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%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；</a:t>
            </a:r>
            <a:endParaRPr lang="en-US" altLang="zh-CN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碳中和主题启动，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深圳能源，长源电力，华银电力，南网能源涨幅超三倍以上；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 eaLnBrk="1" hangingPunct="1">
              <a:lnSpc>
                <a:spcPct val="1300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炒作周期</a:t>
            </a:r>
            <a:r>
              <a:rPr lang="en-US" altLang="zh-CN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个月。</a:t>
            </a:r>
            <a:endParaRPr lang="zh-CN" altLang="en-US" sz="16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7" name="流程图: 终止 6"/>
          <p:cNvSpPr/>
          <p:nvPr>
            <p:custDataLst>
              <p:tags r:id="rId20"/>
            </p:custDataLst>
          </p:nvPr>
        </p:nvSpPr>
        <p:spPr>
          <a:xfrm>
            <a:off x="4775200" y="858520"/>
            <a:ext cx="2743200" cy="905256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1"/>
            </p:custDataLst>
          </p:nvPr>
        </p:nvSpPr>
        <p:spPr>
          <a:xfrm>
            <a:off x="5066625" y="930873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确定主线风口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如何确定三共振赚钱风口？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055" y="679450"/>
            <a:ext cx="12005945" cy="57448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6960" y="2033905"/>
            <a:ext cx="1013523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8000">
                <a:solidFill>
                  <a:srgbClr val="FFDD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超强双紫牛特征</a:t>
            </a:r>
            <a:endParaRPr lang="en-US" altLang="zh-CN" sz="8000">
              <a:solidFill>
                <a:srgbClr val="FFDD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24485" y="1285240"/>
            <a:ext cx="6219825" cy="4524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01460" y="1285240"/>
            <a:ext cx="5046980" cy="45243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927850" y="5616575"/>
            <a:ext cx="4394200" cy="40259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7"/>
            </p:custDataLst>
          </p:nvPr>
        </p:nvSpPr>
        <p:spPr>
          <a:xfrm>
            <a:off x="6601460" y="1461770"/>
            <a:ext cx="2978150" cy="1337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牛股特征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、双</a:t>
            </a: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</a:t>
            </a: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点启动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、双紫出击！</a:t>
            </a:r>
            <a:endParaRPr lang="zh-CN" altLang="en-US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0" y="0"/>
            <a:ext cx="12192000" cy="7747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确定风口之后如何筛选个股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确定风口之后如何筛选个股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215" y="813435"/>
            <a:ext cx="6022340" cy="5574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3185" y="813435"/>
            <a:ext cx="5523865" cy="55746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指标学习：紫色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1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号滚动净利润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506095" y="2075180"/>
            <a:ext cx="57080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单季净利：一个季度的净利润</a:t>
            </a:r>
            <a:r>
              <a:rPr lang="en-US" altLang="zh-CN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     </a:t>
            </a:r>
            <a:endParaRPr lang="en-US" altLang="zh-CN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endParaRPr lang="en-US" altLang="zh-CN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累计净利：财报数据，</a:t>
            </a:r>
            <a:r>
              <a:rPr lang="en-US" altLang="zh-CN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Q1\Q2\Q3\Q4</a:t>
            </a:r>
            <a:endParaRPr lang="en-US" altLang="zh-CN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endParaRPr lang="zh-CN" altLang="en-US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滚动净利：循环</a:t>
            </a:r>
            <a:r>
              <a:rPr lang="en-US" altLang="zh-CN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4</a:t>
            </a:r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个单季度利润</a:t>
            </a:r>
            <a:endParaRPr lang="zh-CN" altLang="en-US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463665" y="1718945"/>
            <a:ext cx="3973830" cy="36633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405880" y="5382260"/>
            <a:ext cx="4128770" cy="37846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指标学习：紫色</a:t>
            </a:r>
            <a:r>
              <a:rPr lang="en-US" altLang="zh-CN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2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号主力动向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72465" y="847725"/>
            <a:ext cx="983361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4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主力动向</a:t>
            </a:r>
            <a:endParaRPr lang="zh-CN" altLang="en-US" sz="24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红色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代表大资金主动进场意愿强,</a:t>
            </a:r>
            <a:r>
              <a:rPr lang="zh-CN" altLang="en-US" sz="2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绿色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表示大资金砸盘意愿强;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紫色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表示大资金不仅主动进场意愿强，并且对当天成交起主导作用;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蓝色</a:t>
            </a:r>
            <a:r>
              <a:rPr lang="zh-CN" altLang="en-US" sz="2000" b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表示大资金不仅砸盘意愿强,并且对当天成交起主导作用。</a:t>
            </a:r>
            <a:endParaRPr lang="zh-CN" altLang="en-US" sz="2000" b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42005" y="2909570"/>
            <a:ext cx="5508625" cy="337058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pc="-200">
                <a:solidFill>
                  <a:schemeClr val="bg1"/>
                </a:solidFill>
                <a:uFillTx/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      </a:t>
            </a:r>
            <a:r>
              <a:rPr lang="zh-CN" sz="3200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紧跟主题风口，</a:t>
            </a:r>
            <a:r>
              <a:rPr lang="zh-CN" sz="3200" b="1" dirty="0">
                <a:gradFill>
                  <a:gsLst>
                    <a:gs pos="0">
                      <a:srgbClr val="FFFAE9"/>
                    </a:gs>
                    <a:gs pos="100000">
                      <a:srgbClr val="FDF248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超强双紫牛是如何诞生？</a:t>
            </a:r>
            <a:endParaRPr lang="zh-CN" altLang="en-US" sz="32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5965" y="1374140"/>
            <a:ext cx="555307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1</a:t>
            </a:r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，底部双B启动，主力动向紫色之后就会形成突破</a:t>
            </a:r>
            <a:endParaRPr lang="zh-CN" altLang="en-US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2</a:t>
            </a:r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，最近5个季度连续增加，利润增速向上</a:t>
            </a:r>
            <a:r>
              <a:rPr lang="en-US" altLang="zh-CN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(</a:t>
            </a:r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白色线向上）</a:t>
            </a:r>
            <a:endParaRPr lang="zh-CN" altLang="en-US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l" fontAlgn="auto">
              <a:lnSpc>
                <a:spcPct val="150000"/>
              </a:lnSpc>
            </a:pPr>
            <a:endParaRPr lang="zh-CN" altLang="en-US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en-US" altLang="zh-CN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3</a:t>
            </a:r>
            <a:r>
              <a:rPr lang="zh-CN" altLang="en-US" sz="2400">
                <a:solidFill>
                  <a:schemeClr val="tx1"/>
                </a:soli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，缩量控盘向上，回档就是机会</a:t>
            </a:r>
            <a:endParaRPr lang="zh-CN" altLang="en-US" sz="2400">
              <a:solidFill>
                <a:schemeClr val="tx1"/>
              </a:soli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9040" y="1374140"/>
            <a:ext cx="3977640" cy="3567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040" y="4940935"/>
            <a:ext cx="3977005" cy="40259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5414010" y="1110615"/>
            <a:ext cx="136398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>
                <a:solidFill>
                  <a:srgbClr val="EFDDFF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04</a:t>
            </a:r>
            <a:endParaRPr lang="en-US" altLang="zh-CN" sz="7200">
              <a:solidFill>
                <a:srgbClr val="EFDDFF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76960" y="2033905"/>
            <a:ext cx="1013523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80000"/>
              </a:lnSpc>
            </a:pPr>
            <a:r>
              <a:rPr lang="en-US" altLang="zh-CN" sz="8000">
                <a:solidFill>
                  <a:srgbClr val="FFDD8B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3-5次确定性机会</a:t>
            </a:r>
            <a:endParaRPr lang="en-US" altLang="zh-CN" sz="8000">
              <a:solidFill>
                <a:srgbClr val="FFDD8B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0" y="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超强风口双紫选股思路</a:t>
            </a:r>
            <a:endParaRPr lang="zh-CN" altLang="en-US" sz="4200" spc="-200">
              <a:solidFill>
                <a:schemeClr val="bg1"/>
              </a:solidFill>
              <a:uFillTx/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25475"/>
            <a:ext cx="12192000" cy="58159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-533400" y="0"/>
            <a:ext cx="12382500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spc="-200">
                <a:solidFill>
                  <a:schemeClr val="bg1"/>
                </a:solidFill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</a:t>
            </a:r>
            <a:r>
              <a:rPr lang="zh-CN" altLang="en-US" sz="4200" spc="-200">
                <a:solidFill>
                  <a:schemeClr val="bg1"/>
                </a:solidFill>
                <a:uFillTx/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选股标准：低位有空间+绩优双紫牛</a:t>
            </a:r>
            <a:endParaRPr lang="zh-CN" altLang="en-US" sz="3600" b="1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/>
            <a:endParaRPr lang="zh-CN" altLang="en-US" sz="3600" spc="-200">
              <a:solidFill>
                <a:schemeClr val="bg1"/>
              </a:solidFill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" y="702310"/>
            <a:ext cx="5603875" cy="57232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3275" y="702310"/>
            <a:ext cx="6069330" cy="573151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10800,&quot;width&quot;:19200}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2.xml><?xml version="1.0" encoding="utf-8"?>
<p:tagLst xmlns:p="http://schemas.openxmlformats.org/presentationml/2006/main">
  <p:tag name="KSO_WM_UNIT_PLACING_PICTURE_USER_VIEWPORT" val="{&quot;height&quot;:2082,&quot;width&quot;:10544}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UNIT_TEXT_SUBTYPE" val="a"/>
  <p:tag name="KSO_WM_UNIT_SUBTYPE" val="a"/>
  <p:tag name="KSO_WM_UNIT_PRESET_TEXT" val="单击此处添加正文，文字是您思想的提炼，为了演示发布的良好效果，请言简意赅的阐述您的观点。您的内容已经简明扼要，字字珠玑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7069_1*f*1"/>
  <p:tag name="KSO_WM_TEMPLATE_CATEGORY" val="diagram"/>
  <p:tag name="KSO_WM_TEMPLATE_INDEX" val="20217069"/>
  <p:tag name="KSO_WM_UNIT_LAYERLEVEL" val="1"/>
  <p:tag name="KSO_WM_TAG_VERSION" val="1.0"/>
  <p:tag name="KSO_WM_BEAUTIFY_FLAG" val=""/>
  <p:tag name="KSO_WM_UNIT_DEFAULT_FONT" val="14;20;2"/>
  <p:tag name="KSO_WM_UNIT_BLOCK" val="0"/>
  <p:tag name="KSO_WM_UNIT_VALUE" val="90"/>
  <p:tag name="KSO_WM_UNIT_SHOW_EDIT_AREA_INDICATION" val="1"/>
  <p:tag name="KSO_WM_CHIP_GROUPID" val="5e6b05596848fb12bee65ac8"/>
  <p:tag name="KSO_WM_CHIP_XID" val="5e6b05596848fb12bee65aca"/>
  <p:tag name="KSO_WM_UNIT_DEC_AREA_ID" val="46ab471ebe5046c689d117c3ccfe512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t&quot;,&quot;fill_mode&quot;:&quot;full&quot;,&quot;sacle_strategy&quot;:&quot;smart&quot;}"/>
  <p:tag name="KSO_WM_ASSEMBLE_CHIP_INDEX" val="954ebfd14f7b44f1888c8f9819c6029a"/>
  <p:tag name="KSO_WM_UNIT_TEXT_FILL_FORE_SCHEMECOLOR_INDEX_BRIGHTNESS" val="0.25"/>
  <p:tag name="KSO_WM_UNIT_TEXT_FILL_FORE_SCHEMECOLOR_INDEX" val="13"/>
  <p:tag name="KSO_WM_UNIT_TEXT_FILL_TYPE" val="1"/>
  <p:tag name="KSO_WM_TEMPLATE_ASSEMBLE_XID" val="606570524054ed1e2fb814c2"/>
  <p:tag name="KSO_WM_TEMPLATE_ASSEMBLE_GROUPID" val="606570524054ed1e2fb814c2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1_1"/>
  <p:tag name="KSO_WM_UNIT_ID" val="diagram20171623_3*q_h_i*1_1_1"/>
  <p:tag name="KSO_WM_UNIT_LAYERLEVEL" val="1_1_1"/>
  <p:tag name="KSO_WM_DIAGRAM_GROUP_CODE" val="q1-1"/>
  <p:tag name="KSO_WM_UNIT_LINE_FORE_SCHEMECOLOR_INDEX" val="14"/>
  <p:tag name="KSO_WM_UNIT_LINE_FILL_TYPE" val="2"/>
</p:tagLst>
</file>

<file path=ppt/tags/tag46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1_2"/>
  <p:tag name="KSO_WM_UNIT_ID" val="diagram20171623_3*q_h_i*1_1_2"/>
  <p:tag name="KSO_WM_UNIT_LAYERLEVEL" val="1_1_1"/>
  <p:tag name="KSO_WM_DIAGRAM_GROUP_CODE" val="q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47.xml><?xml version="1.0" encoding="utf-8"?>
<p:tagLst xmlns:p="http://schemas.openxmlformats.org/presentationml/2006/main">
  <p:tag name="KSO_WM_TEMPLATE_CATEGORY" val="diagram"/>
  <p:tag name="KSO_WM_TEMPLATE_INDEX" val="20171623"/>
  <p:tag name="KSO_WM_TAG_VERSION" val="1.0"/>
  <p:tag name="KSO_WM_BEAUTIFY_FLAG" val=""/>
  <p:tag name="KSO_WM_UNIT_TYPE" val="q_h_f"/>
  <p:tag name="KSO_WM_UNIT_INDEX" val="1_1_1"/>
  <p:tag name="KSO_WM_UNIT_CLEAR" val="1"/>
  <p:tag name="KSO_WM_UNIT_LAYERLEVEL" val="1_1_1"/>
  <p:tag name="KSO_WM_UNIT_VALUE" val="39"/>
  <p:tag name="KSO_WM_UNIT_HIGHLIGHT" val="0"/>
  <p:tag name="KSO_WM_UNIT_COMPATIBLE" val="0"/>
  <p:tag name="KSO_WM_UNIT_PRESET_TEXT_INDEX" val="4"/>
  <p:tag name="KSO_WM_UNIT_PRESET_TEXT_LEN" val="57"/>
  <p:tag name="KSO_WM_DIAGRAM_GROUP_CODE" val="q1-1"/>
  <p:tag name="KSO_WM_UNIT_ID" val="diagram20171623_3*q_h_f*1_1_1"/>
  <p:tag name="KSO_WM_UNIT_TEXT_FILL_FORE_SCHEMECOLOR_INDEX" val="13"/>
  <p:tag name="KSO_WM_UNIT_TEXT_FILL_TYPE" val="1"/>
</p:tagLst>
</file>

<file path=ppt/tags/tag48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1_3"/>
  <p:tag name="KSO_WM_UNIT_ID" val="diagram20171623_3*q_h_i*1_1_3"/>
  <p:tag name="KSO_WM_UNIT_LAYERLEVEL" val="1_1_1"/>
  <p:tag name="KSO_WM_DIAGRAM_GROUP_CODE" val="q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49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2_1"/>
  <p:tag name="KSO_WM_UNIT_ID" val="diagram20171623_3*q_h_i*1_2_1"/>
  <p:tag name="KSO_WM_UNIT_LAYERLEVEL" val="1_1_1"/>
  <p:tag name="KSO_WM_DIAGRAM_GROUP_CODE" val="q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50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2_2"/>
  <p:tag name="KSO_WM_UNIT_ID" val="diagram20171623_3*q_h_i*1_2_2"/>
  <p:tag name="KSO_WM_UNIT_LAYERLEVEL" val="1_1_1"/>
  <p:tag name="KSO_WM_DIAGRAM_GROUP_CODE" val="q1-1"/>
  <p:tag name="KSO_WM_UNIT_LINE_FORE_SCHEMECOLOR_INDEX" val="14"/>
  <p:tag name="KSO_WM_UNIT_LINE_FILL_TYPE" val="2"/>
</p:tagLst>
</file>

<file path=ppt/tags/tag51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2_3"/>
  <p:tag name="KSO_WM_UNIT_ID" val="diagram20171623_3*q_h_i*1_2_3"/>
  <p:tag name="KSO_WM_UNIT_LAYERLEVEL" val="1_1_1"/>
  <p:tag name="KSO_WM_DIAGRAM_GROUP_CODE" val="q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52.xml><?xml version="1.0" encoding="utf-8"?>
<p:tagLst xmlns:p="http://schemas.openxmlformats.org/presentationml/2006/main">
  <p:tag name="KSO_WM_TEMPLATE_CATEGORY" val="diagram"/>
  <p:tag name="KSO_WM_TEMPLATE_INDEX" val="20171623"/>
  <p:tag name="KSO_WM_TAG_VERSION" val="1.0"/>
  <p:tag name="KSO_WM_BEAUTIFY_FLAG" val=""/>
  <p:tag name="KSO_WM_UNIT_TYPE" val="q_h_f"/>
  <p:tag name="KSO_WM_UNIT_INDEX" val="1_2_1"/>
  <p:tag name="KSO_WM_UNIT_CLEAR" val="1"/>
  <p:tag name="KSO_WM_UNIT_LAYERLEVEL" val="1_1_1"/>
  <p:tag name="KSO_WM_UNIT_VALUE" val="39"/>
  <p:tag name="KSO_WM_UNIT_HIGHLIGHT" val="0"/>
  <p:tag name="KSO_WM_UNIT_COMPATIBLE" val="0"/>
  <p:tag name="KSO_WM_UNIT_PRESET_TEXT_INDEX" val="4"/>
  <p:tag name="KSO_WM_UNIT_PRESET_TEXT_LEN" val="57"/>
  <p:tag name="KSO_WM_DIAGRAM_GROUP_CODE" val="q1-1"/>
  <p:tag name="KSO_WM_UNIT_ID" val="diagram20171623_3*q_h_f*1_2_1"/>
  <p:tag name="KSO_WM_UNIT_TEXT_FILL_FORE_SCHEMECOLOR_INDEX" val="13"/>
  <p:tag name="KSO_WM_UNIT_TEXT_FILL_TYPE" val="1"/>
</p:tagLst>
</file>

<file path=ppt/tags/tag53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4_1"/>
  <p:tag name="KSO_WM_UNIT_ID" val="diagram20171623_3*q_h_i*1_4_1"/>
  <p:tag name="KSO_WM_UNIT_LAYERLEVEL" val="1_1_1"/>
  <p:tag name="KSO_WM_DIAGRAM_GROUP_CODE" val="q1-1"/>
  <p:tag name="KSO_WM_UNIT_FILL_FORE_SCHEMECOLOR_INDEX" val="6"/>
  <p:tag name="KSO_WM_UNIT_FILL_TYPE" val="1"/>
  <p:tag name="KSO_WM_UNIT_TEXT_FILL_FORE_SCHEMECOLOR_INDEX" val="13"/>
  <p:tag name="KSO_WM_UNIT_TEXT_FILL_TYPE" val="1"/>
</p:tagLst>
</file>

<file path=ppt/tags/tag54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4_2"/>
  <p:tag name="KSO_WM_UNIT_ID" val="diagram20171623_3*q_h_i*1_4_2"/>
  <p:tag name="KSO_WM_UNIT_LAYERLEVEL" val="1_1_1"/>
  <p:tag name="KSO_WM_DIAGRAM_GROUP_CODE" val="q1-1"/>
  <p:tag name="KSO_WM_UNIT_LINE_FORE_SCHEMECOLOR_INDEX" val="14"/>
  <p:tag name="KSO_WM_UNIT_LINE_FILL_TYPE" val="2"/>
</p:tagLst>
</file>

<file path=ppt/tags/tag55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4_3"/>
  <p:tag name="KSO_WM_UNIT_ID" val="diagram20171623_3*q_h_i*1_4_3"/>
  <p:tag name="KSO_WM_UNIT_LAYERLEVEL" val="1_1_1"/>
  <p:tag name="KSO_WM_DIAGRAM_GROUP_CODE" val="q1-1"/>
  <p:tag name="KSO_WM_UNIT_FILL_FORE_SCHEMECOLOR_INDEX" val="6"/>
  <p:tag name="KSO_WM_UNIT_FILL_TYPE" val="1"/>
  <p:tag name="KSO_WM_UNIT_TEXT_FILL_FORE_SCHEMECOLOR_INDEX" val="14"/>
  <p:tag name="KSO_WM_UNIT_TEXT_FILL_TYPE" val="1"/>
</p:tagLst>
</file>

<file path=ppt/tags/tag56.xml><?xml version="1.0" encoding="utf-8"?>
<p:tagLst xmlns:p="http://schemas.openxmlformats.org/presentationml/2006/main">
  <p:tag name="KSO_WM_TEMPLATE_CATEGORY" val="diagram"/>
  <p:tag name="KSO_WM_TEMPLATE_INDEX" val="20171623"/>
  <p:tag name="KSO_WM_TAG_VERSION" val="1.0"/>
  <p:tag name="KSO_WM_BEAUTIFY_FLAG" val=""/>
  <p:tag name="KSO_WM_UNIT_TYPE" val="q_h_f"/>
  <p:tag name="KSO_WM_UNIT_INDEX" val="1_4_1"/>
  <p:tag name="KSO_WM_UNIT_CLEAR" val="1"/>
  <p:tag name="KSO_WM_UNIT_LAYERLEVEL" val="1_1_1"/>
  <p:tag name="KSO_WM_UNIT_VALUE" val="39"/>
  <p:tag name="KSO_WM_UNIT_HIGHLIGHT" val="0"/>
  <p:tag name="KSO_WM_UNIT_COMPATIBLE" val="0"/>
  <p:tag name="KSO_WM_UNIT_PRESET_TEXT_INDEX" val="4"/>
  <p:tag name="KSO_WM_UNIT_PRESET_TEXT_LEN" val="57"/>
  <p:tag name="KSO_WM_DIAGRAM_GROUP_CODE" val="q1-1"/>
  <p:tag name="KSO_WM_UNIT_ID" val="diagram20171623_3*q_h_f*1_4_1"/>
  <p:tag name="KSO_WM_UNIT_TEXT_FILL_FORE_SCHEMECOLOR_INDEX" val="13"/>
  <p:tag name="KSO_WM_UNIT_TEXT_FILL_TYPE" val="1"/>
</p:tagLst>
</file>

<file path=ppt/tags/tag57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3_1"/>
  <p:tag name="KSO_WM_UNIT_ID" val="diagram20171623_3*q_h_i*1_3_1"/>
  <p:tag name="KSO_WM_UNIT_LAYERLEVEL" val="1_1_1"/>
  <p:tag name="KSO_WM_DIAGRAM_GROUP_CODE" val="q1-1"/>
  <p:tag name="KSO_WM_UNIT_FILL_FORE_SCHEMECOLOR_INDEX" val="5"/>
  <p:tag name="KSO_WM_UNIT_FILL_TYPE" val="1"/>
  <p:tag name="KSO_WM_UNIT_TEXT_FILL_FORE_SCHEMECOLOR_INDEX" val="13"/>
  <p:tag name="KSO_WM_UNIT_TEXT_FILL_TYPE" val="1"/>
</p:tagLst>
</file>

<file path=ppt/tags/tag58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3_2"/>
  <p:tag name="KSO_WM_UNIT_ID" val="diagram20171623_3*q_h_i*1_3_2"/>
  <p:tag name="KSO_WM_UNIT_LAYERLEVEL" val="1_1_1"/>
  <p:tag name="KSO_WM_DIAGRAM_GROUP_CODE" val="q1-1"/>
  <p:tag name="KSO_WM_UNIT_LINE_FORE_SCHEMECOLOR_INDEX" val="14"/>
  <p:tag name="KSO_WM_UNIT_LINE_FILL_TYPE" val="2"/>
</p:tagLst>
</file>

<file path=ppt/tags/tag59.xml><?xml version="1.0" encoding="utf-8"?>
<p:tagLst xmlns:p="http://schemas.openxmlformats.org/presentationml/2006/main">
  <p:tag name="KSO_WM_TEMPLATE_CATEGORY" val="diagram"/>
  <p:tag name="KSO_WM_TEMPLATE_INDEX" val="20171623"/>
  <p:tag name="KSO_WM_UNIT_CLEAR" val="1"/>
  <p:tag name="KSO_WM_TAG_VERSION" val="1.0"/>
  <p:tag name="KSO_WM_BEAUTIFY_FLAG" val=""/>
  <p:tag name="KSO_WM_UNIT_TYPE" val="q_h_i"/>
  <p:tag name="KSO_WM_UNIT_INDEX" val="1_3_3"/>
  <p:tag name="KSO_WM_UNIT_ID" val="diagram20171623_3*q_h_i*1_3_3"/>
  <p:tag name="KSO_WM_UNIT_LAYERLEVEL" val="1_1_1"/>
  <p:tag name="KSO_WM_DIAGRAM_GROUP_CODE" val="q1-1"/>
  <p:tag name="KSO_WM_UNIT_FILL_FORE_SCHEMECOLOR_INDEX" val="5"/>
  <p:tag name="KSO_WM_UNIT_FILL_TYPE" val="1"/>
  <p:tag name="KSO_WM_UNIT_TEXT_FILL_FORE_SCHEMECOLOR_INDEX" val="14"/>
  <p:tag name="KSO_WM_UNIT_TEXT_FILL_TYPE" val="1"/>
</p:tagLst>
</file>

<file path=ppt/tags/tag60.xml><?xml version="1.0" encoding="utf-8"?>
<p:tagLst xmlns:p="http://schemas.openxmlformats.org/presentationml/2006/main">
  <p:tag name="KSO_WM_TEMPLATE_CATEGORY" val="diagram"/>
  <p:tag name="KSO_WM_TEMPLATE_INDEX" val="20171623"/>
  <p:tag name="KSO_WM_TAG_VERSION" val="1.0"/>
  <p:tag name="KSO_WM_BEAUTIFY_FLAG" val=""/>
  <p:tag name="KSO_WM_UNIT_TYPE" val="q_h_f"/>
  <p:tag name="KSO_WM_UNIT_INDEX" val="1_3_1"/>
  <p:tag name="KSO_WM_UNIT_CLEAR" val="1"/>
  <p:tag name="KSO_WM_UNIT_LAYERLEVEL" val="1_1_1"/>
  <p:tag name="KSO_WM_UNIT_VALUE" val="39"/>
  <p:tag name="KSO_WM_UNIT_HIGHLIGHT" val="0"/>
  <p:tag name="KSO_WM_UNIT_COMPATIBLE" val="0"/>
  <p:tag name="KSO_WM_UNIT_PRESET_TEXT_INDEX" val="4"/>
  <p:tag name="KSO_WM_UNIT_PRESET_TEXT_LEN" val="57"/>
  <p:tag name="KSO_WM_DIAGRAM_GROUP_CODE" val="q1-1"/>
  <p:tag name="KSO_WM_UNIT_ID" val="diagram20171623_3*q_h_f*1_3_1"/>
  <p:tag name="KSO_WM_UNIT_TEXT_FILL_FORE_SCHEMECOLOR_INDEX" val="13"/>
  <p:tag name="KSO_WM_UNIT_TEXT_FILL_TYPE" val="1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84.xml><?xml version="1.0" encoding="utf-8"?>
<p:tagLst xmlns:p="http://schemas.openxmlformats.org/presentationml/2006/main">
  <p:tag name="COMMONDATA" val="eyJoZGlkIjoiOGE4MmM3N2M1Njg0N2RlMTM3NDgxNjk5YmFiZDMxNTIifQ=="/>
  <p:tag name="KSO_WPP_MARK_KEY" val="257877f6-fe8c-4c47-ab4c-274c99a6a791"/>
  <p:tag name="commondata" val="eyJoZGlkIjoiNmFkOTM4YTBmYzkwNDBjOWYzNjBlMTAzZTIxNjcwNG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1013</Words>
  <Application>WPS 演示</Application>
  <PresentationFormat>宽屏</PresentationFormat>
  <Paragraphs>117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8" baseType="lpstr">
      <vt:lpstr>Arial</vt:lpstr>
      <vt:lpstr>宋体</vt:lpstr>
      <vt:lpstr>Wingdings</vt:lpstr>
      <vt:lpstr>微软雅黑</vt:lpstr>
      <vt:lpstr>Wingdings</vt:lpstr>
      <vt:lpstr>思源黑体 CN Medium</vt:lpstr>
      <vt:lpstr>黑体</vt:lpstr>
      <vt:lpstr>思源黑体 CN Normal</vt:lpstr>
      <vt:lpstr>思源黑体 CN Light</vt:lpstr>
      <vt:lpstr>思源黑体 CN Bold</vt:lpstr>
      <vt:lpstr>DIN Black</vt:lpstr>
      <vt:lpstr>Noto Sans S Chinese Medium</vt:lpstr>
      <vt:lpstr>KSOFDDF4E7ED</vt:lpstr>
      <vt:lpstr>Segoe Print</vt:lpstr>
      <vt:lpstr>KSOF954951BB</vt:lpstr>
      <vt:lpstr>Arial Unicode MS</vt:lpstr>
      <vt:lpstr>Calibri</vt:lpstr>
      <vt:lpstr>KSOF618801C0</vt:lpstr>
      <vt:lpstr>KSOFD72470BC</vt:lpstr>
      <vt:lpstr>思源黑体 CN Heavy</vt:lpstr>
      <vt:lpstr>KSOFBD29610E</vt:lpstr>
      <vt:lpstr>思源黑体 CN Regular</vt:lpstr>
      <vt:lpstr>KSOFD723FC5D</vt:lpstr>
      <vt:lpstr>Segoe UI</vt:lpstr>
      <vt:lpstr>幼圆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阿泽哝</cp:lastModifiedBy>
  <cp:revision>512</cp:revision>
  <dcterms:created xsi:type="dcterms:W3CDTF">2019-06-19T02:08:00Z</dcterms:created>
  <dcterms:modified xsi:type="dcterms:W3CDTF">2026-10-08T10:53:54Z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2DDFABF7C3B54CA8B6CA8207641CF730_13</vt:lpwstr>
  </property>
</Properties>
</file>