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435" r:id="rId3"/>
    <p:sldId id="586" r:id="rId4"/>
    <p:sldId id="603" r:id="rId5"/>
    <p:sldId id="608" r:id="rId6"/>
    <p:sldId id="606" r:id="rId7"/>
    <p:sldId id="602" r:id="rId8"/>
    <p:sldId id="616" r:id="rId9"/>
    <p:sldId id="623" r:id="rId10"/>
    <p:sldId id="624" r:id="rId11"/>
    <p:sldId id="625" r:id="rId12"/>
    <p:sldId id="626" r:id="rId13"/>
    <p:sldId id="272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840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44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657860" y="638238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image" Target="../media/image14.png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4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6.xml"/><Relationship Id="rId2" Type="http://schemas.openxmlformats.org/officeDocument/2006/relationships/image" Target="../media/image17.png"/><Relationship Id="rId1" Type="http://schemas.openxmlformats.org/officeDocument/2006/relationships/tags" Target="../tags/tag3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8.xml"/><Relationship Id="rId2" Type="http://schemas.openxmlformats.org/officeDocument/2006/relationships/image" Target="../media/image18.png"/><Relationship Id="rId1" Type="http://schemas.openxmlformats.org/officeDocument/2006/relationships/tags" Target="../tags/tag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1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方建伟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行情分析</a:t>
            </a:r>
            <a:endParaRPr lang="en-US" alt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大盘分析</a:t>
            </a:r>
            <a:endParaRPr 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实战运用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4" name="TextBox 1"/>
          <p:cNvSpPr txBox="1"/>
          <p:nvPr>
            <p:custDataLst>
              <p:tags r:id="rId1"/>
            </p:custDataLst>
          </p:nvPr>
        </p:nvSpPr>
        <p:spPr>
          <a:xfrm>
            <a:off x="287020" y="736283"/>
            <a:ext cx="8497888" cy="1938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、牛熊线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）牛线下移，杀跌，空仓观望；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）熊线上移，上涨，敢于持股；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）牛上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熊下，震荡，由捕捞季节决定震荡方向。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8" name="TextBox 1"/>
          <p:cNvSpPr txBox="1"/>
          <p:nvPr>
            <p:custDataLst>
              <p:tags r:id="rId2"/>
            </p:custDataLst>
          </p:nvPr>
        </p:nvSpPr>
        <p:spPr>
          <a:xfrm>
            <a:off x="286703" y="2674620"/>
            <a:ext cx="82804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BS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B：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代表赚钱效应扩大，有相应主流板块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个股带动市场；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S：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代表对应的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点涨得好的主流板块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个股结束。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"/>
          <p:cNvSpPr txBox="1"/>
          <p:nvPr>
            <p:custDataLst>
              <p:tags r:id="rId3"/>
            </p:custDataLst>
          </p:nvPr>
        </p:nvSpPr>
        <p:spPr>
          <a:xfrm>
            <a:off x="287020" y="4150995"/>
            <a:ext cx="5347970" cy="15474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、流动资金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）流动资金红有助力于市场延续上涨；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）流动资金绿则让市场拐头掉转向下；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"/>
          <p:cNvSpPr txBox="1"/>
          <p:nvPr>
            <p:custDataLst>
              <p:tags r:id="rId4"/>
            </p:custDataLst>
          </p:nvPr>
        </p:nvSpPr>
        <p:spPr>
          <a:xfrm>
            <a:off x="287020" y="5825490"/>
            <a:ext cx="7552690" cy="553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、横向统计：各数值的变化与位置，影响市场的整体位置。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"/>
          <p:cNvSpPr txBox="1"/>
          <p:nvPr>
            <p:custDataLst>
              <p:tags r:id="rId5"/>
            </p:custDataLst>
          </p:nvPr>
        </p:nvSpPr>
        <p:spPr>
          <a:xfrm>
            <a:off x="6463665" y="4277995"/>
            <a:ext cx="5347970" cy="15474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、捕捞季节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）金叉则短线反弹上涨；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）死叉则短期技术调整；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大盘分析</a:t>
            </a:r>
            <a:endParaRPr lang="zh-CN" sz="2800" b="1">
              <a:solidFill>
                <a:schemeClr val="bg1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什么环境下好赚钱？</a:t>
            </a:r>
            <a:endParaRPr lang="zh-CN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01370"/>
            <a:ext cx="12192000" cy="55079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图示 4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80915" y="956945"/>
            <a:ext cx="7101840" cy="49447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4" name="TextBox 1"/>
          <p:cNvSpPr txBox="1"/>
          <p:nvPr>
            <p:custDataLst>
              <p:tags r:id="rId3"/>
            </p:custDataLst>
          </p:nvPr>
        </p:nvSpPr>
        <p:spPr>
          <a:xfrm>
            <a:off x="287020" y="890905"/>
            <a:ext cx="5209540" cy="52254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大盘分析的主要目的：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、了解市场的环境，清晰当下的赚钱概率是大还是小，以此来控制自己的仓位。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B+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重仓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金叉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半仓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金叉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轻仓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、清晰当下市场的节奏，选用什么样的策略相配？例如上涨行情是趋势为主，下跌行情是空仓为主，震荡行情是网格为主。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市场行情分析（</a:t>
            </a:r>
            <a:r>
              <a:rPr lang="en-US" altLang="zh-CN" sz="2800" b="1">
                <a:solidFill>
                  <a:schemeClr val="bg1"/>
                </a:solidFill>
              </a:rPr>
              <a:t>9</a:t>
            </a:r>
            <a:r>
              <a:rPr lang="en-US" altLang="zh-CN" sz="2800" b="1">
                <a:solidFill>
                  <a:schemeClr val="bg1"/>
                </a:solidFill>
              </a:rPr>
              <a:t>-13</a:t>
            </a:r>
            <a:r>
              <a:rPr lang="zh-CN" altLang="en-US" sz="2800" b="1">
                <a:solidFill>
                  <a:schemeClr val="bg1"/>
                </a:solidFill>
              </a:rPr>
              <a:t>）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61330" y="753110"/>
            <a:ext cx="5941695" cy="5662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zh-CN"/>
              <a:t>当下处于</a:t>
            </a:r>
            <a:r>
              <a:rPr lang="en-US" altLang="zh-CN"/>
              <a:t>S</a:t>
            </a:r>
            <a:r>
              <a:rPr lang="zh-CN" altLang="en-US"/>
              <a:t>点区域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、平均股价跌破熊线，进入非理性杀跌区域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、捕捞季节当下金叉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、流动资金翻绿</a:t>
            </a:r>
            <a:endParaRPr lang="zh-CN" altLang="en-US"/>
          </a:p>
          <a:p>
            <a:endParaRPr lang="zh-CN"/>
          </a:p>
          <a:p>
            <a:r>
              <a:rPr lang="zh-CN" b="1">
                <a:solidFill>
                  <a:srgbClr val="FF0000"/>
                </a:solidFill>
              </a:rPr>
              <a:t>观点：经过一轮杀跌之后，捕捞季节金叉，短期展开反弹，而上方压力位分别是熊线与智能辅助线。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根据流动资金情况决定仓位与节奏。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策略：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资金红，仓位</a:t>
            </a:r>
            <a:r>
              <a:rPr lang="en-US" altLang="zh-CN" b="1">
                <a:solidFill>
                  <a:srgbClr val="FF0000"/>
                </a:solidFill>
              </a:rPr>
              <a:t>5</a:t>
            </a:r>
            <a:r>
              <a:rPr lang="zh-CN" altLang="en-US" b="1">
                <a:solidFill>
                  <a:srgbClr val="FF0000"/>
                </a:solidFill>
              </a:rPr>
              <a:t>成，短中结合；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资金绿，仓位</a:t>
            </a:r>
            <a:r>
              <a:rPr lang="en-US" altLang="zh-CN" b="1">
                <a:solidFill>
                  <a:srgbClr val="FF0000"/>
                </a:solidFill>
              </a:rPr>
              <a:t>3</a:t>
            </a:r>
            <a:r>
              <a:rPr lang="zh-CN" altLang="en-US" b="1">
                <a:solidFill>
                  <a:srgbClr val="FF0000"/>
                </a:solidFill>
              </a:rPr>
              <a:t>成，只做短线。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/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685" y="760095"/>
            <a:ext cx="4824730" cy="408940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95" y="4867275"/>
            <a:ext cx="4820920" cy="154749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实战运用一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>
            <p:custDataLst>
              <p:tags r:id="rId1"/>
            </p:custDataLst>
          </p:nvPr>
        </p:nvSpPr>
        <p:spPr>
          <a:xfrm>
            <a:off x="287020" y="815975"/>
            <a:ext cx="5209540" cy="52254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一、这一轮下跌到底能不能回避风险？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1540510"/>
            <a:ext cx="10585450" cy="477456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" name="圆角矩形标注 3"/>
          <p:cNvSpPr/>
          <p:nvPr/>
        </p:nvSpPr>
        <p:spPr>
          <a:xfrm>
            <a:off x="8597900" y="1810385"/>
            <a:ext cx="3279140" cy="1444625"/>
          </a:xfrm>
          <a:prstGeom prst="wedgeRoundRectCallout">
            <a:avLst>
              <a:gd name="adj1" fmla="val -116944"/>
              <a:gd name="adj2" fmla="val 170000"/>
              <a:gd name="adj3" fmla="val 16667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23</a:t>
            </a:r>
            <a:r>
              <a:rPr lang="zh-CN" altLang="en-US"/>
              <a:t>日，</a:t>
            </a:r>
            <a:r>
              <a:rPr lang="en-US" altLang="zh-CN"/>
              <a:t>B+</a:t>
            </a:r>
            <a:r>
              <a:rPr lang="zh-CN" altLang="en-US"/>
              <a:t>绿</a:t>
            </a:r>
            <a:r>
              <a:rPr lang="en-US" altLang="zh-CN"/>
              <a:t>+</a:t>
            </a:r>
            <a:r>
              <a:rPr lang="zh-CN" altLang="en-US"/>
              <a:t>死叉</a:t>
            </a:r>
            <a:endParaRPr lang="zh-CN" altLang="en-US"/>
          </a:p>
          <a:p>
            <a:pPr algn="ctr"/>
            <a:r>
              <a:rPr lang="zh-CN" altLang="en-US"/>
              <a:t>两个信号走弱，仓位</a:t>
            </a:r>
            <a:r>
              <a:rPr lang="en-US" altLang="zh-CN"/>
              <a:t>5</a:t>
            </a:r>
            <a:r>
              <a:rPr lang="zh-CN" altLang="en-US"/>
              <a:t>以内</a:t>
            </a:r>
            <a:endParaRPr lang="zh-CN" altLang="en-US"/>
          </a:p>
          <a:p>
            <a:pPr algn="ctr"/>
            <a:r>
              <a:rPr lang="zh-CN" altLang="en-US"/>
              <a:t>稳健者基本上就是</a:t>
            </a:r>
            <a:r>
              <a:rPr lang="en-US" altLang="zh-CN"/>
              <a:t>3</a:t>
            </a:r>
            <a:r>
              <a:rPr lang="zh-CN" altLang="en-US"/>
              <a:t>成以内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实战运用二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>
            <p:custDataLst>
              <p:tags r:id="rId1"/>
            </p:custDataLst>
          </p:nvPr>
        </p:nvSpPr>
        <p:spPr>
          <a:xfrm>
            <a:off x="287020" y="815975"/>
            <a:ext cx="5209540" cy="52254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二、到底什么时候可以抄底？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" y="1435100"/>
            <a:ext cx="7127240" cy="486918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7" name="文本框 6"/>
          <p:cNvSpPr txBox="1"/>
          <p:nvPr/>
        </p:nvSpPr>
        <p:spPr>
          <a:xfrm>
            <a:off x="7749540" y="1435100"/>
            <a:ext cx="4062095" cy="4605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当市场处于非理性杀跌的时候，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牛线走平是止跌信号，捕捞季节金叉才是反弹的开始。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所以抄底信号是：牛线走平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金叉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/>
              <a:t>疑问一：那不是已经涨了，买不到最低点呢。</a:t>
            </a:r>
            <a:endParaRPr lang="zh-CN" altLang="en-US"/>
          </a:p>
          <a:p>
            <a:r>
              <a:rPr lang="zh-CN" altLang="en-US"/>
              <a:t>答：这个事情只有过后才知道低点了。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疑问二：金叉才买会不会追高？</a:t>
            </a:r>
            <a:endParaRPr lang="zh-CN" altLang="en-US"/>
          </a:p>
          <a:p>
            <a:r>
              <a:rPr lang="zh-CN" altLang="en-US"/>
              <a:t>答：超跌行情，一般优选线下的个股。</a:t>
            </a:r>
            <a:endParaRPr lang="zh-CN" altLang="en-US"/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实战运用三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>
            <p:custDataLst>
              <p:tags r:id="rId1"/>
            </p:custDataLst>
          </p:nvPr>
        </p:nvSpPr>
        <p:spPr>
          <a:xfrm>
            <a:off x="287020" y="815975"/>
            <a:ext cx="5209540" cy="52254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三、大盘分析盘中变化怎么处理？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7515" y="1435735"/>
            <a:ext cx="11129010" cy="4605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疑问一：昨天早上大盘就是金叉的，然后到了下午跌了就没有了。</a:t>
            </a:r>
            <a:endParaRPr 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答：当下操作是结合大盘分析的就以当下的为准，而一旦买入之后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，就按卖出的规则来，不用在去管买点还在不在的问题了。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另外大盘出金叉的时候，个股也不一定有买点，可能还是待买的状态呢。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疑问二：是不是大盘一变，我们的仓位就马上变？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答：不一定是马上同步，但基本的节奏是一致的。比如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日是死叉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翻绿，至少大盘死叉了，我们应该是要减仓的吧，而流动资金翻绿，说明向上的动能弱了，这个时候可以减多点仓位，属于主动降仓。当然了，如果不想大盘约束太紧，个股买卖本身就是取决个股，直接用个股来卖也是没问题的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升级选股王3 拷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7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1112</Words>
  <Application>WPS 演示</Application>
  <PresentationFormat>宽屏</PresentationFormat>
  <Paragraphs>107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Wingdings</vt:lpstr>
      <vt:lpstr>优设标题黑</vt:lpstr>
      <vt:lpstr>黑体</vt:lpstr>
      <vt:lpstr>微软雅黑 Light</vt:lpstr>
      <vt:lpstr>思源黑体 CN Normal</vt:lpstr>
      <vt:lpstr>思源黑体 CN Light</vt:lpstr>
      <vt:lpstr>思源黑体 CN Bold</vt:lpstr>
      <vt:lpstr>思源黑体 CN Regular</vt:lpstr>
      <vt:lpstr>Impact</vt:lpstr>
      <vt:lpstr>Arial Unicode MS</vt:lpstr>
      <vt:lpstr>Calibri</vt:lpstr>
      <vt:lpstr>优设标题黑</vt:lpstr>
      <vt:lpstr>思源黑体 CN Normal</vt:lpstr>
      <vt:lpstr>思源黑体 CN Regular</vt:lpstr>
      <vt:lpstr>KSOF954951BB</vt:lpstr>
      <vt:lpstr>文道标题黑</vt:lpstr>
      <vt:lpstr>兰米黑体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admin</cp:lastModifiedBy>
  <cp:revision>767</cp:revision>
  <dcterms:created xsi:type="dcterms:W3CDTF">2019-06-19T02:08:00Z</dcterms:created>
  <dcterms:modified xsi:type="dcterms:W3CDTF">2026-10-13T09:50:52Z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59BC3DF784374FFE9248BDD012039189_13</vt:lpwstr>
  </property>
</Properties>
</file>