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8"/>
  </p:notesMasterIdLst>
  <p:handoutMasterIdLst>
    <p:handoutMasterId r:id="rId29"/>
  </p:handoutMasterIdLst>
  <p:sldIdLst>
    <p:sldId id="4166" r:id="rId4"/>
    <p:sldId id="4167" r:id="rId5"/>
    <p:sldId id="4168" r:id="rId6"/>
    <p:sldId id="4615" r:id="rId7"/>
    <p:sldId id="4591" r:id="rId8"/>
    <p:sldId id="4610" r:id="rId9"/>
    <p:sldId id="4602" r:id="rId10"/>
    <p:sldId id="4604" r:id="rId11"/>
    <p:sldId id="4612" r:id="rId12"/>
    <p:sldId id="4613" r:id="rId13"/>
    <p:sldId id="4614" r:id="rId14"/>
    <p:sldId id="4229" r:id="rId15"/>
    <p:sldId id="4592" r:id="rId16"/>
    <p:sldId id="4611" r:id="rId17"/>
    <p:sldId id="4606" r:id="rId18"/>
    <p:sldId id="4608" r:id="rId19"/>
    <p:sldId id="4607" r:id="rId20"/>
    <p:sldId id="4183" r:id="rId21"/>
    <p:sldId id="4426" r:id="rId22"/>
    <p:sldId id="4184" r:id="rId23"/>
    <p:sldId id="4209" r:id="rId24"/>
    <p:sldId id="4443" r:id="rId25"/>
    <p:sldId id="4616" r:id="rId26"/>
    <p:sldId id="4617" r:id="rId27"/>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15F3"/>
    <a:srgbClr val="0029DA"/>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gs" Target="tags/tag161.xml"/><Relationship Id="rId33" Type="http://schemas.openxmlformats.org/officeDocument/2006/relationships/commentAuthors" Target="commentAuthors.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handoutMaster" Target="handoutMasters/handoutMaster1.xml"/><Relationship Id="rId28" Type="http://schemas.openxmlformats.org/officeDocument/2006/relationships/notesMaster" Target="notesMasters/notes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image" Target="../media/image12.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4.xml"/><Relationship Id="rId2" Type="http://schemas.openxmlformats.org/officeDocument/2006/relationships/image" Target="../media/image14.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5.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6.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7.xml"/><Relationship Id="rId2" Type="http://schemas.openxmlformats.org/officeDocument/2006/relationships/image" Target="../media/image22.png"/><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8.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9.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0.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1.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2.xml"/><Relationship Id="rId2" Type="http://schemas.openxmlformats.org/officeDocument/2006/relationships/image" Target="../media/image33.png"/><Relationship Id="rId1" Type="http://schemas.openxmlformats.org/officeDocument/2006/relationships/image" Target="../media/image32.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3.xml"/><Relationship Id="rId2" Type="http://schemas.openxmlformats.org/officeDocument/2006/relationships/image" Target="../media/image35.png"/><Relationship Id="rId1"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6.xml"/><Relationship Id="rId1"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8.xml"/><Relationship Id="rId1" Type="http://schemas.openxmlformats.org/officeDocument/2006/relationships/image" Target="../media/image44.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2.xml"/><Relationship Id="rId6" Type="http://schemas.openxmlformats.org/officeDocument/2006/relationships/image" Target="../media/image45.png"/><Relationship Id="rId5" Type="http://schemas.openxmlformats.org/officeDocument/2006/relationships/tags" Target="../tags/tag151.xml"/><Relationship Id="rId4" Type="http://schemas.openxmlformats.org/officeDocument/2006/relationships/image" Target="../media/image3.png"/><Relationship Id="rId3" Type="http://schemas.openxmlformats.org/officeDocument/2006/relationships/tags" Target="../tags/tag150.xml"/><Relationship Id="rId2" Type="http://schemas.openxmlformats.org/officeDocument/2006/relationships/image" Target="../media/image1.png"/><Relationship Id="rId1" Type="http://schemas.openxmlformats.org/officeDocument/2006/relationships/tags" Target="../tags/tag149.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6.xml"/><Relationship Id="rId6" Type="http://schemas.openxmlformats.org/officeDocument/2006/relationships/image" Target="../media/image46.png"/><Relationship Id="rId5" Type="http://schemas.openxmlformats.org/officeDocument/2006/relationships/tags" Target="../tags/tag155.xml"/><Relationship Id="rId4" Type="http://schemas.openxmlformats.org/officeDocument/2006/relationships/image" Target="../media/image3.png"/><Relationship Id="rId3" Type="http://schemas.openxmlformats.org/officeDocument/2006/relationships/tags" Target="../tags/tag154.xml"/><Relationship Id="rId2" Type="http://schemas.openxmlformats.org/officeDocument/2006/relationships/image" Target="../media/image1.png"/><Relationship Id="rId1" Type="http://schemas.openxmlformats.org/officeDocument/2006/relationships/tags" Target="../tags/tag153.xml"/></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60.xml"/><Relationship Id="rId5" Type="http://schemas.openxmlformats.org/officeDocument/2006/relationships/tags" Target="../tags/tag159.xml"/><Relationship Id="rId4" Type="http://schemas.openxmlformats.org/officeDocument/2006/relationships/image" Target="../media/image3.png"/><Relationship Id="rId3" Type="http://schemas.openxmlformats.org/officeDocument/2006/relationships/tags" Target="../tags/tag158.xml"/><Relationship Id="rId2" Type="http://schemas.openxmlformats.org/officeDocument/2006/relationships/image" Target="../media/image1.png"/><Relationship Id="rId1" Type="http://schemas.openxmlformats.org/officeDocument/2006/relationships/tags" Target="../tags/tag1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缩量反复，资金调仓</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2026.10.14</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市场节奏回顾</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p:nvPr/>
        </p:nvPicPr>
        <p:blipFill>
          <a:blip r:embed="rId1"/>
          <a:stretch>
            <a:fillRect/>
          </a:stretch>
        </p:blipFill>
        <p:spPr>
          <a:xfrm>
            <a:off x="1203325" y="767715"/>
            <a:ext cx="9319260" cy="5514975"/>
          </a:xfrm>
          <a:prstGeom prst="rect">
            <a:avLst/>
          </a:prstGeom>
          <a:ln>
            <a:solidFill>
              <a:schemeClr val="accent1"/>
            </a:solidFill>
          </a:ln>
        </p:spPr>
      </p:pic>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市场缩量：构筑双底结构</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954405" y="837565"/>
            <a:ext cx="10017760" cy="5356225"/>
          </a:xfrm>
          <a:prstGeom prst="rect">
            <a:avLst/>
          </a:prstGeom>
          <a:ln>
            <a:solidFill>
              <a:schemeClr val="accent1"/>
            </a:solidFill>
          </a:ln>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114300" y="957580"/>
            <a:ext cx="6519545" cy="4380865"/>
          </a:xfrm>
          <a:prstGeom prst="rect">
            <a:avLst/>
          </a:prstGeom>
          <a:ln>
            <a:solidFill>
              <a:schemeClr val="accent1"/>
            </a:solidFill>
          </a:ln>
        </p:spPr>
      </p:pic>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大盘：</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60</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分反弹承压回落</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7" name="文本框 6"/>
          <p:cNvSpPr txBox="1"/>
          <p:nvPr/>
        </p:nvSpPr>
        <p:spPr>
          <a:xfrm>
            <a:off x="1885315" y="5528310"/>
            <a:ext cx="3591560" cy="645160"/>
          </a:xfrm>
          <a:prstGeom prst="rect">
            <a:avLst/>
          </a:prstGeom>
          <a:noFill/>
        </p:spPr>
        <p:txBody>
          <a:bodyPr wrap="square" rtlCol="0">
            <a:spAutoFit/>
          </a:bodyPr>
          <a:p>
            <a:r>
              <a:rPr lang="en-US" altLang="zh-CN">
                <a:highlight>
                  <a:srgbClr val="FFFF00"/>
                </a:highlight>
              </a:rPr>
              <a:t>1.</a:t>
            </a:r>
            <a:r>
              <a:rPr lang="zh-CN" altLang="en-US">
                <a:highlight>
                  <a:srgbClr val="FFFF00"/>
                </a:highlight>
              </a:rPr>
              <a:t>题材仍存在杀跌情绪（未企稳）</a:t>
            </a:r>
            <a:endParaRPr lang="zh-CN" altLang="en-US">
              <a:highlight>
                <a:srgbClr val="FFFF00"/>
              </a:highlight>
            </a:endParaRPr>
          </a:p>
          <a:p>
            <a:r>
              <a:rPr lang="en-US" altLang="zh-CN">
                <a:highlight>
                  <a:srgbClr val="FFFF00"/>
                </a:highlight>
              </a:rPr>
              <a:t>2.</a:t>
            </a:r>
            <a:r>
              <a:rPr lang="zh-CN" altLang="en-US">
                <a:highlight>
                  <a:srgbClr val="FFFF00"/>
                </a:highlight>
              </a:rPr>
              <a:t>权重拉升护盘（银行，中字头）</a:t>
            </a:r>
            <a:endParaRPr lang="zh-CN" altLang="en-US">
              <a:highlight>
                <a:srgbClr val="FFFF00"/>
              </a:highlight>
            </a:endParaRPr>
          </a:p>
        </p:txBody>
      </p:sp>
      <p:pic>
        <p:nvPicPr>
          <p:cNvPr id="5" name="图片 4"/>
          <p:cNvPicPr>
            <a:picLocks noChangeAspect="1"/>
          </p:cNvPicPr>
          <p:nvPr/>
        </p:nvPicPr>
        <p:blipFill>
          <a:blip r:embed="rId2"/>
          <a:stretch>
            <a:fillRect/>
          </a:stretch>
        </p:blipFill>
        <p:spPr>
          <a:xfrm>
            <a:off x="6880225" y="957580"/>
            <a:ext cx="4539615" cy="4380865"/>
          </a:xfrm>
          <a:prstGeom prst="rect">
            <a:avLst/>
          </a:prstGeom>
          <a:ln>
            <a:solidFill>
              <a:schemeClr val="accent1"/>
            </a:solidFill>
          </a:ln>
        </p:spPr>
      </p:pic>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p:nvPr/>
        </p:nvPicPr>
        <p:blipFill>
          <a:blip r:embed="rId1"/>
          <a:srcRect t="5707"/>
          <a:stretch>
            <a:fillRect/>
          </a:stretch>
        </p:blipFill>
        <p:spPr>
          <a:xfrm>
            <a:off x="611505" y="975995"/>
            <a:ext cx="10601325" cy="5377180"/>
          </a:xfrm>
          <a:prstGeom prst="rect">
            <a:avLst/>
          </a:prstGeom>
          <a:ln>
            <a:solidFill>
              <a:schemeClr val="accent1"/>
            </a:solidFill>
          </a:ln>
        </p:spPr>
      </p:pic>
      <p:pic>
        <p:nvPicPr>
          <p:cNvPr id="8" name="图片 7"/>
          <p:cNvPicPr>
            <a:picLocks noChangeAspect="1"/>
          </p:cNvPicPr>
          <p:nvPr/>
        </p:nvPicPr>
        <p:blipFill>
          <a:blip r:embed="rId2"/>
          <a:srcRect b="7419"/>
          <a:stretch>
            <a:fillRect/>
          </a:stretch>
        </p:blipFill>
        <p:spPr>
          <a:xfrm>
            <a:off x="3649980" y="4001770"/>
            <a:ext cx="4347845" cy="1172845"/>
          </a:xfrm>
          <a:prstGeom prst="rect">
            <a:avLst/>
          </a:prstGeom>
          <a:ln>
            <a:solidFill>
              <a:schemeClr val="accent1"/>
            </a:solidFill>
          </a:ln>
        </p:spPr>
      </p:pic>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a:picLocks noChangeAspect="1"/>
          </p:cNvPicPr>
          <p:nvPr/>
        </p:nvPicPr>
        <p:blipFill>
          <a:blip r:embed="rId1"/>
          <a:stretch>
            <a:fillRect/>
          </a:stretch>
        </p:blipFill>
        <p:spPr>
          <a:xfrm>
            <a:off x="233045" y="843915"/>
            <a:ext cx="4790440" cy="3792855"/>
          </a:xfrm>
          <a:prstGeom prst="rect">
            <a:avLst/>
          </a:prstGeom>
          <a:ln>
            <a:solidFill>
              <a:schemeClr val="accent1"/>
            </a:solidFill>
          </a:ln>
        </p:spPr>
      </p:pic>
      <p:pic>
        <p:nvPicPr>
          <p:cNvPr id="8" name="图片 7"/>
          <p:cNvPicPr>
            <a:picLocks noChangeAspect="1"/>
          </p:cNvPicPr>
          <p:nvPr/>
        </p:nvPicPr>
        <p:blipFill>
          <a:blip r:embed="rId2"/>
          <a:stretch>
            <a:fillRect/>
          </a:stretch>
        </p:blipFill>
        <p:spPr>
          <a:xfrm>
            <a:off x="3630295" y="1448435"/>
            <a:ext cx="4314825" cy="374269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6811010" y="2599690"/>
            <a:ext cx="4387215" cy="3742690"/>
          </a:xfrm>
          <a:prstGeom prst="rect">
            <a:avLst/>
          </a:prstGeom>
          <a:ln>
            <a:solidFill>
              <a:schemeClr val="accent1"/>
            </a:solidFill>
          </a:ln>
        </p:spPr>
      </p:pic>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节后热点：消</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3718560" y="882650"/>
            <a:ext cx="4951095" cy="547179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8766810" y="882015"/>
            <a:ext cx="3317240" cy="5472430"/>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148590" y="1124585"/>
            <a:ext cx="4363720" cy="2573020"/>
          </a:xfrm>
          <a:prstGeom prst="rect">
            <a:avLst/>
          </a:prstGeom>
          <a:ln>
            <a:solidFill>
              <a:schemeClr val="accent1"/>
            </a:solidFill>
          </a:ln>
        </p:spPr>
      </p:pic>
      <p:sp>
        <p:nvSpPr>
          <p:cNvPr id="10" name="文本框 9"/>
          <p:cNvSpPr txBox="1"/>
          <p:nvPr/>
        </p:nvSpPr>
        <p:spPr>
          <a:xfrm>
            <a:off x="678180" y="3872865"/>
            <a:ext cx="2557145" cy="368300"/>
          </a:xfrm>
          <a:prstGeom prst="rect">
            <a:avLst/>
          </a:prstGeom>
          <a:noFill/>
        </p:spPr>
        <p:txBody>
          <a:bodyPr wrap="square" rtlCol="0">
            <a:spAutoFit/>
          </a:bodyPr>
          <a:p>
            <a:r>
              <a:rPr lang="zh-CN" altLang="en-US">
                <a:highlight>
                  <a:srgbClr val="FFFF00"/>
                </a:highlight>
              </a:rPr>
              <a:t>周日晚讲课，消费首板</a:t>
            </a:r>
            <a:endParaRPr lang="zh-CN" altLang="en-US">
              <a:highlight>
                <a:srgbClr val="FFFF00"/>
              </a:highlight>
            </a:endParaRPr>
          </a:p>
        </p:txBody>
      </p:sp>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节后热点：传媒</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172720" y="768350"/>
            <a:ext cx="5775960" cy="3227070"/>
          </a:xfrm>
          <a:prstGeom prst="rect">
            <a:avLst/>
          </a:prstGeom>
        </p:spPr>
      </p:pic>
      <p:pic>
        <p:nvPicPr>
          <p:cNvPr id="4" name="图片 3"/>
          <p:cNvPicPr>
            <a:picLocks noChangeAspect="1"/>
          </p:cNvPicPr>
          <p:nvPr/>
        </p:nvPicPr>
        <p:blipFill>
          <a:blip r:embed="rId2"/>
          <a:stretch>
            <a:fillRect/>
          </a:stretch>
        </p:blipFill>
        <p:spPr>
          <a:xfrm>
            <a:off x="6136640" y="768350"/>
            <a:ext cx="4814570" cy="3227070"/>
          </a:xfrm>
          <a:prstGeom prst="rect">
            <a:avLst/>
          </a:prstGeom>
          <a:ln>
            <a:solidFill>
              <a:schemeClr val="accent1"/>
            </a:solidFill>
          </a:ln>
        </p:spPr>
      </p:pic>
      <p:sp>
        <p:nvSpPr>
          <p:cNvPr id="8" name="文本框 7"/>
          <p:cNvSpPr txBox="1"/>
          <p:nvPr/>
        </p:nvSpPr>
        <p:spPr>
          <a:xfrm>
            <a:off x="3498215" y="4459605"/>
            <a:ext cx="5335270" cy="368300"/>
          </a:xfrm>
          <a:prstGeom prst="rect">
            <a:avLst/>
          </a:prstGeom>
          <a:noFill/>
        </p:spPr>
        <p:txBody>
          <a:bodyPr wrap="square" rtlCol="0">
            <a:spAutoFit/>
          </a:bodyPr>
          <a:p>
            <a:r>
              <a:rPr lang="zh-CN" altLang="en-US">
                <a:highlight>
                  <a:srgbClr val="FFFF00"/>
                </a:highlight>
              </a:rPr>
              <a:t>选择节后放量的方向，回档布局</a:t>
            </a:r>
            <a:endParaRPr lang="zh-CN" altLang="en-US">
              <a:highlight>
                <a:srgbClr val="FFFF00"/>
              </a:highlight>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《主线淘金》：传媒</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5" name="图片 4"/>
          <p:cNvPicPr>
            <a:picLocks noChangeAspect="1"/>
          </p:cNvPicPr>
          <p:nvPr/>
        </p:nvPicPr>
        <p:blipFill>
          <a:blip r:embed="rId1"/>
          <a:srcRect l="1544" r="590"/>
          <a:stretch>
            <a:fillRect/>
          </a:stretch>
        </p:blipFill>
        <p:spPr>
          <a:xfrm>
            <a:off x="6384925" y="844550"/>
            <a:ext cx="4789805" cy="4239260"/>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6384290" y="5160010"/>
            <a:ext cx="4790440" cy="1208405"/>
          </a:xfrm>
          <a:prstGeom prst="rect">
            <a:avLst/>
          </a:prstGeom>
        </p:spPr>
      </p:pic>
      <p:pic>
        <p:nvPicPr>
          <p:cNvPr id="7" name="图片 6"/>
          <p:cNvPicPr>
            <a:picLocks noChangeAspect="1"/>
          </p:cNvPicPr>
          <p:nvPr/>
        </p:nvPicPr>
        <p:blipFill>
          <a:blip r:embed="rId3"/>
          <a:srcRect t="6725"/>
          <a:stretch>
            <a:fillRect/>
          </a:stretch>
        </p:blipFill>
        <p:spPr>
          <a:xfrm>
            <a:off x="413385" y="844550"/>
            <a:ext cx="5392420" cy="5523865"/>
          </a:xfrm>
          <a:prstGeom prst="rect">
            <a:avLst/>
          </a:prstGeom>
          <a:ln>
            <a:solidFill>
              <a:schemeClr val="accent1"/>
            </a:solidFill>
          </a:ln>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板块看点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rcRect t="14498"/>
          <a:stretch>
            <a:fillRect/>
          </a:stretch>
        </p:blipFill>
        <p:spPr>
          <a:xfrm>
            <a:off x="318770" y="768350"/>
            <a:ext cx="6135370" cy="2237740"/>
          </a:xfrm>
          <a:prstGeom prst="rect">
            <a:avLst/>
          </a:prstGeom>
          <a:ln>
            <a:solidFill>
              <a:schemeClr val="accent1"/>
            </a:solidFill>
          </a:ln>
        </p:spPr>
      </p:pic>
      <p:pic>
        <p:nvPicPr>
          <p:cNvPr id="8" name="图片 7"/>
          <p:cNvPicPr>
            <a:picLocks noChangeAspect="1"/>
          </p:cNvPicPr>
          <p:nvPr/>
        </p:nvPicPr>
        <p:blipFill>
          <a:blip r:embed="rId2"/>
          <a:srcRect t="10679"/>
          <a:stretch>
            <a:fillRect/>
          </a:stretch>
        </p:blipFill>
        <p:spPr>
          <a:xfrm>
            <a:off x="226060" y="3491865"/>
            <a:ext cx="5448935" cy="2554605"/>
          </a:xfrm>
          <a:prstGeom prst="rect">
            <a:avLst/>
          </a:prstGeom>
          <a:ln>
            <a:solidFill>
              <a:schemeClr val="accent1"/>
            </a:solidFill>
          </a:ln>
        </p:spPr>
      </p:pic>
      <p:sp>
        <p:nvSpPr>
          <p:cNvPr id="11" name="文本框 10"/>
          <p:cNvSpPr txBox="1"/>
          <p:nvPr/>
        </p:nvSpPr>
        <p:spPr>
          <a:xfrm>
            <a:off x="796925" y="3123565"/>
            <a:ext cx="3390265" cy="368300"/>
          </a:xfrm>
          <a:prstGeom prst="rect">
            <a:avLst/>
          </a:prstGeom>
          <a:noFill/>
        </p:spPr>
        <p:txBody>
          <a:bodyPr wrap="square" rtlCol="0">
            <a:spAutoFit/>
          </a:bodyPr>
          <a:p>
            <a:r>
              <a:rPr lang="zh-CN" altLang="en-US">
                <a:highlight>
                  <a:srgbClr val="FFFF00"/>
                </a:highlight>
              </a:rPr>
              <a:t>①风格：红利</a:t>
            </a:r>
            <a:r>
              <a:rPr lang="en-US" altLang="zh-CN">
                <a:highlight>
                  <a:srgbClr val="FFFF00"/>
                </a:highlight>
              </a:rPr>
              <a:t>+</a:t>
            </a:r>
            <a:r>
              <a:rPr lang="zh-CN" altLang="en-US">
                <a:highlight>
                  <a:srgbClr val="FFFF00"/>
                </a:highlight>
              </a:rPr>
              <a:t>国家队重仓</a:t>
            </a:r>
            <a:endParaRPr lang="zh-CN" altLang="en-US">
              <a:highlight>
                <a:srgbClr val="FFFF00"/>
              </a:highlight>
            </a:endParaRPr>
          </a:p>
        </p:txBody>
      </p:sp>
      <p:sp>
        <p:nvSpPr>
          <p:cNvPr id="12" name="文本框 11"/>
          <p:cNvSpPr txBox="1"/>
          <p:nvPr/>
        </p:nvSpPr>
        <p:spPr>
          <a:xfrm>
            <a:off x="796925" y="5678170"/>
            <a:ext cx="3164205" cy="368300"/>
          </a:xfrm>
          <a:prstGeom prst="rect">
            <a:avLst/>
          </a:prstGeom>
          <a:noFill/>
        </p:spPr>
        <p:txBody>
          <a:bodyPr wrap="square" rtlCol="0">
            <a:spAutoFit/>
          </a:bodyPr>
          <a:p>
            <a:r>
              <a:rPr lang="zh-CN" altLang="en-US">
                <a:highlight>
                  <a:srgbClr val="FFFF00"/>
                </a:highlight>
              </a:rPr>
              <a:t>②板块：权重</a:t>
            </a:r>
            <a:r>
              <a:rPr lang="en-US" altLang="zh-CN">
                <a:highlight>
                  <a:srgbClr val="FFFF00"/>
                </a:highlight>
              </a:rPr>
              <a:t>+</a:t>
            </a:r>
            <a:r>
              <a:rPr lang="zh-CN" altLang="en-US">
                <a:highlight>
                  <a:srgbClr val="FFFF00"/>
                </a:highlight>
              </a:rPr>
              <a:t>传统行业</a:t>
            </a:r>
            <a:endParaRPr lang="zh-CN" altLang="en-US">
              <a:highlight>
                <a:srgbClr val="FFFF00"/>
              </a:highlight>
            </a:endParaRPr>
          </a:p>
        </p:txBody>
      </p:sp>
      <p:pic>
        <p:nvPicPr>
          <p:cNvPr id="13" name="图片 12"/>
          <p:cNvPicPr>
            <a:picLocks noChangeAspect="1"/>
          </p:cNvPicPr>
          <p:nvPr/>
        </p:nvPicPr>
        <p:blipFill>
          <a:blip r:embed="rId3"/>
          <a:stretch>
            <a:fillRect/>
          </a:stretch>
        </p:blipFill>
        <p:spPr>
          <a:xfrm>
            <a:off x="7076440" y="768350"/>
            <a:ext cx="3907155" cy="4687570"/>
          </a:xfrm>
          <a:prstGeom prst="rect">
            <a:avLst/>
          </a:prstGeom>
          <a:ln>
            <a:solidFill>
              <a:schemeClr val="accent1"/>
            </a:solidFill>
          </a:ln>
        </p:spPr>
      </p:pic>
      <p:sp>
        <p:nvSpPr>
          <p:cNvPr id="14" name="文本框 13"/>
          <p:cNvSpPr txBox="1"/>
          <p:nvPr/>
        </p:nvSpPr>
        <p:spPr>
          <a:xfrm>
            <a:off x="8134985" y="5678170"/>
            <a:ext cx="2633980" cy="368300"/>
          </a:xfrm>
          <a:prstGeom prst="rect">
            <a:avLst/>
          </a:prstGeom>
          <a:noFill/>
        </p:spPr>
        <p:txBody>
          <a:bodyPr wrap="square" rtlCol="0">
            <a:spAutoFit/>
          </a:bodyPr>
          <a:p>
            <a:r>
              <a:rPr lang="zh-CN" altLang="en-US">
                <a:highlight>
                  <a:srgbClr val="FFFF00"/>
                </a:highlight>
              </a:rPr>
              <a:t>短期异动：冰雪经济</a:t>
            </a:r>
            <a:endParaRPr lang="zh-CN" altLang="en-US">
              <a:highlight>
                <a:srgbClr val="FFFF00"/>
              </a:highlight>
            </a:endParaRPr>
          </a:p>
        </p:txBody>
      </p:sp>
    </p:spTree>
    <p:custDataLst>
      <p:tags r:id="rId4"/>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消费</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T+3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回档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61620" y="901700"/>
            <a:ext cx="5241925" cy="521906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4796790" y="1331595"/>
            <a:ext cx="4064635" cy="3321685"/>
          </a:xfrm>
          <a:prstGeom prst="rect">
            <a:avLst/>
          </a:prstGeom>
          <a:ln>
            <a:solidFill>
              <a:schemeClr val="accent1"/>
            </a:solidFill>
          </a:ln>
        </p:spPr>
      </p:pic>
      <p:pic>
        <p:nvPicPr>
          <p:cNvPr id="7" name="图片 6"/>
          <p:cNvPicPr>
            <a:picLocks noChangeAspect="1"/>
          </p:cNvPicPr>
          <p:nvPr/>
        </p:nvPicPr>
        <p:blipFill>
          <a:blip r:embed="rId3"/>
          <a:stretch>
            <a:fillRect/>
          </a:stretch>
        </p:blipFill>
        <p:spPr>
          <a:xfrm>
            <a:off x="7813040" y="2541905"/>
            <a:ext cx="3841750" cy="3322320"/>
          </a:xfrm>
          <a:prstGeom prst="rect">
            <a:avLst/>
          </a:prstGeom>
          <a:ln>
            <a:solidFill>
              <a:schemeClr val="accent1"/>
            </a:solidFill>
          </a:ln>
        </p:spPr>
      </p:pic>
      <p:sp>
        <p:nvSpPr>
          <p:cNvPr id="9" name="文本框 8"/>
          <p:cNvSpPr txBox="1"/>
          <p:nvPr/>
        </p:nvSpPr>
        <p:spPr>
          <a:xfrm>
            <a:off x="5341620" y="5752465"/>
            <a:ext cx="3971290" cy="368300"/>
          </a:xfrm>
          <a:prstGeom prst="rect">
            <a:avLst/>
          </a:prstGeom>
          <a:noFill/>
        </p:spPr>
        <p:txBody>
          <a:bodyPr wrap="square" rtlCol="0">
            <a:spAutoFit/>
          </a:bodyPr>
          <a:p>
            <a:r>
              <a:rPr lang="zh-CN" altLang="en-US">
                <a:highlight>
                  <a:srgbClr val="FFFF00"/>
                </a:highlight>
              </a:rPr>
              <a:t>消费方向偏冰雪经济方向</a:t>
            </a:r>
            <a:endParaRPr lang="zh-CN" altLang="en-US">
              <a:highlight>
                <a:srgbClr val="FFFF00"/>
              </a:highlight>
            </a:endParaRPr>
          </a:p>
        </p:txBody>
      </p:sp>
    </p:spTree>
    <p:custDataLst>
      <p:tags r:id="rId4"/>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传</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媒</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tretch>
            <a:fillRect/>
          </a:stretch>
        </p:blipFill>
        <p:spPr>
          <a:xfrm>
            <a:off x="219075" y="899160"/>
            <a:ext cx="5516245" cy="5157470"/>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6227445" y="1143000"/>
            <a:ext cx="3978275" cy="3076575"/>
          </a:xfrm>
          <a:prstGeom prst="rect">
            <a:avLst/>
          </a:prstGeom>
          <a:ln>
            <a:solidFill>
              <a:schemeClr val="accent1"/>
            </a:solidFill>
          </a:ln>
        </p:spPr>
      </p:pic>
      <p:sp>
        <p:nvSpPr>
          <p:cNvPr id="8" name="文本框 7"/>
          <p:cNvSpPr txBox="1"/>
          <p:nvPr/>
        </p:nvSpPr>
        <p:spPr>
          <a:xfrm>
            <a:off x="6317615" y="4515485"/>
            <a:ext cx="5421630" cy="368300"/>
          </a:xfrm>
          <a:prstGeom prst="rect">
            <a:avLst/>
          </a:prstGeom>
          <a:noFill/>
        </p:spPr>
        <p:txBody>
          <a:bodyPr wrap="square" rtlCol="0">
            <a:spAutoFit/>
          </a:bodyPr>
          <a:p>
            <a:r>
              <a:rPr lang="zh-CN" altLang="en-US"/>
              <a:t>找近期热点突破平台的形态，关注后期的回档机会。</a:t>
            </a:r>
            <a:endParaRPr lang="zh-CN" altLang="en-US"/>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消</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6" name="图片 5"/>
          <p:cNvPicPr>
            <a:picLocks noChangeAspect="1"/>
          </p:cNvPicPr>
          <p:nvPr/>
        </p:nvPicPr>
        <p:blipFill>
          <a:blip r:embed="rId1"/>
          <a:stretch>
            <a:fillRect/>
          </a:stretch>
        </p:blipFill>
        <p:spPr>
          <a:xfrm>
            <a:off x="191770" y="927100"/>
            <a:ext cx="5229860" cy="4831080"/>
          </a:xfrm>
          <a:prstGeom prst="rect">
            <a:avLst/>
          </a:prstGeom>
          <a:ln>
            <a:solidFill>
              <a:schemeClr val="accent1"/>
            </a:solidFill>
          </a:ln>
        </p:spPr>
      </p:pic>
      <p:sp>
        <p:nvSpPr>
          <p:cNvPr id="8" name="文本框 7"/>
          <p:cNvSpPr txBox="1"/>
          <p:nvPr/>
        </p:nvSpPr>
        <p:spPr>
          <a:xfrm>
            <a:off x="5905500" y="5052695"/>
            <a:ext cx="4281170" cy="368300"/>
          </a:xfrm>
          <a:prstGeom prst="rect">
            <a:avLst/>
          </a:prstGeom>
          <a:noFill/>
        </p:spPr>
        <p:txBody>
          <a:bodyPr wrap="square" rtlCol="0">
            <a:spAutoFit/>
          </a:bodyPr>
          <a:p>
            <a:r>
              <a:rPr lang="zh-CN" altLang="en-US">
                <a:highlight>
                  <a:srgbClr val="FFFF00"/>
                </a:highlight>
              </a:rPr>
              <a:t>选择节后放量的活跃方向</a:t>
            </a:r>
            <a:endParaRPr lang="zh-CN" altLang="en-US">
              <a:highlight>
                <a:srgbClr val="FFFF00"/>
              </a:highlight>
            </a:endParaRPr>
          </a:p>
        </p:txBody>
      </p:sp>
      <p:pic>
        <p:nvPicPr>
          <p:cNvPr id="3" name="图片 2"/>
          <p:cNvPicPr>
            <a:picLocks noChangeAspect="1"/>
          </p:cNvPicPr>
          <p:nvPr/>
        </p:nvPicPr>
        <p:blipFill>
          <a:blip r:embed="rId2"/>
          <a:stretch>
            <a:fillRect/>
          </a:stretch>
        </p:blipFill>
        <p:spPr>
          <a:xfrm>
            <a:off x="5651500" y="927100"/>
            <a:ext cx="4415155" cy="3813175"/>
          </a:xfrm>
          <a:prstGeom prst="rect">
            <a:avLst/>
          </a:prstGeom>
          <a:ln>
            <a:solidFill>
              <a:schemeClr val="accent1"/>
            </a:solidFill>
          </a:ln>
        </p:spPr>
      </p:pic>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总结：反弹分化</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6" name="文本框 5"/>
          <p:cNvSpPr txBox="1"/>
          <p:nvPr/>
        </p:nvSpPr>
        <p:spPr>
          <a:xfrm>
            <a:off x="284480" y="1152525"/>
            <a:ext cx="8973820" cy="3476625"/>
          </a:xfrm>
          <a:prstGeom prst="rect">
            <a:avLst/>
          </a:prstGeom>
          <a:noFill/>
        </p:spPr>
        <p:txBody>
          <a:bodyPr wrap="square" rtlCol="0">
            <a:spAutoFit/>
          </a:bodyPr>
          <a:p>
            <a:r>
              <a:rPr lang="zh-CN" sz="2000">
                <a:solidFill>
                  <a:srgbClr val="FF0000"/>
                </a:solidFill>
              </a:rPr>
              <a:t>本周市场：先抑后扬</a:t>
            </a:r>
            <a:endParaRPr lang="zh-CN" sz="2000">
              <a:solidFill>
                <a:srgbClr val="FF0000"/>
              </a:solidFill>
            </a:endParaRPr>
          </a:p>
          <a:p>
            <a:endParaRPr lang="zh-CN" sz="2000"/>
          </a:p>
          <a:p>
            <a:r>
              <a:rPr lang="zh-CN" sz="2000"/>
              <a:t>破位股三个卖点：①</a:t>
            </a:r>
            <a:r>
              <a:rPr lang="zh-CN" altLang="en-US" sz="2000"/>
              <a:t>破平台</a:t>
            </a:r>
            <a:r>
              <a:rPr lang="en-US" altLang="zh-CN" sz="2000"/>
              <a:t>3% </a:t>
            </a:r>
            <a:r>
              <a:rPr lang="zh-CN" altLang="en-US" sz="2000"/>
              <a:t>②反抽智能辅助线附近</a:t>
            </a:r>
            <a:r>
              <a:rPr lang="en-US" altLang="zh-CN" sz="2000"/>
              <a:t> </a:t>
            </a:r>
            <a:r>
              <a:rPr lang="zh-CN" altLang="en-US" sz="2000"/>
              <a:t>③周线金叉三周</a:t>
            </a:r>
            <a:endParaRPr lang="zh-CN" sz="2000"/>
          </a:p>
          <a:p>
            <a:endParaRPr lang="zh-CN" altLang="en-US" sz="2000"/>
          </a:p>
          <a:p>
            <a:endParaRPr lang="zh-CN" altLang="en-US" sz="2000"/>
          </a:p>
          <a:p>
            <a:r>
              <a:rPr lang="zh-CN" altLang="en-US" sz="2000">
                <a:solidFill>
                  <a:srgbClr val="FF0000"/>
                </a:solidFill>
              </a:rPr>
              <a:t>节前短期热点：</a:t>
            </a:r>
            <a:r>
              <a:rPr lang="zh-CN" altLang="en-US" sz="2000"/>
              <a:t>（医药</a:t>
            </a:r>
            <a:r>
              <a:rPr lang="en-US" altLang="zh-CN" sz="2000"/>
              <a:t>+</a:t>
            </a:r>
            <a:r>
              <a:rPr lang="zh-CN" altLang="en-US" sz="2000"/>
              <a:t>科技类），注意趋势资金走弱的收缩仓位。</a:t>
            </a:r>
            <a:endParaRPr lang="zh-CN" altLang="en-US" sz="2000"/>
          </a:p>
          <a:p>
            <a:r>
              <a:rPr lang="zh-CN" altLang="en-US" sz="2000">
                <a:solidFill>
                  <a:srgbClr val="0029DA"/>
                </a:solidFill>
              </a:rPr>
              <a:t>节后短期热点：</a:t>
            </a:r>
            <a:r>
              <a:rPr lang="en-US" altLang="zh-CN" sz="2000"/>
              <a:t> </a:t>
            </a:r>
            <a:r>
              <a:rPr lang="zh-CN" altLang="en-US" sz="2000"/>
              <a:t>（消费</a:t>
            </a:r>
            <a:r>
              <a:rPr lang="en-US" altLang="zh-CN" sz="2000"/>
              <a:t>+</a:t>
            </a:r>
            <a:r>
              <a:rPr lang="zh-CN" altLang="en-US" sz="2000"/>
              <a:t>传媒等），市场增量可以考虑做回档</a:t>
            </a:r>
            <a:endParaRPr lang="zh-CN" altLang="en-US" sz="2000"/>
          </a:p>
          <a:p>
            <a:endParaRPr lang="zh-CN" altLang="en-US" sz="2000"/>
          </a:p>
          <a:p>
            <a:r>
              <a:rPr lang="zh-CN" altLang="en-US" sz="2000">
                <a:solidFill>
                  <a:srgbClr val="F315F3"/>
                </a:solidFill>
              </a:rPr>
              <a:t>中线趋势热点：</a:t>
            </a:r>
            <a:r>
              <a:rPr lang="zh-CN" altLang="en-US" sz="2000"/>
              <a:t>红利类（银行，高速等）</a:t>
            </a:r>
            <a:endParaRPr lang="zh-CN" altLang="en-US" sz="2000"/>
          </a:p>
          <a:p>
            <a:endParaRPr lang="zh-CN" altLang="en-US" sz="2000"/>
          </a:p>
          <a:p>
            <a:r>
              <a:rPr lang="zh-CN" altLang="en-US" sz="2000">
                <a:highlight>
                  <a:srgbClr val="FFFF00"/>
                </a:highlight>
              </a:rPr>
              <a:t>手中个股：反弹去弱留强</a:t>
            </a:r>
            <a:endParaRPr lang="zh-CN" altLang="en-US" sz="2000">
              <a:highlight>
                <a:srgbClr val="FFFF00"/>
              </a:highlight>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1920_1080-主线淘金_1791948313582"/>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在期-1920x1080_1791948336381"/>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BEAUTIFY_FLAG" val="#wm#"/>
  <p:tag name="KSO_WM_TEMPLATE_CATEGORY" val="custom"/>
  <p:tag name="KSO_WM_TEMPLATE_INDEX" val="20205081"/>
</p:tagLst>
</file>

<file path=ppt/tags/tag148.xml><?xml version="1.0" encoding="utf-8"?>
<p:tagLst xmlns:p="http://schemas.openxmlformats.org/presentationml/2006/main">
  <p:tag name="KSO_WM_BEAUTIFY_FLAG" val="#wm#"/>
  <p:tag name="KSO_WM_TEMPLATE_CATEGORY" val="custom"/>
  <p:tag name="KSO_WM_TEMPLATE_INDEX" val="20205081"/>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wm#"/>
  <p:tag name="KSO_WM_TEMPLATE_CATEGORY" val="custom"/>
  <p:tag name="KSO_WM_TEMPLATE_INDEX" val="20205081"/>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wm#"/>
  <p:tag name="KSO_WM_TEMPLATE_CATEGORY" val="custom"/>
  <p:tag name="KSO_WM_TEMPLATE_INDEX" val="20205081"/>
</p:tagLst>
</file>

<file path=ppt/tags/tag161.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1591</Words>
  <Application>WPS 演示</Application>
  <PresentationFormat>宽屏</PresentationFormat>
  <Paragraphs>153</Paragraphs>
  <Slides>24</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24</vt:i4>
      </vt:variant>
    </vt:vector>
  </HeadingPairs>
  <TitlesOfParts>
    <vt:vector size="37"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C_Hokcheung</cp:lastModifiedBy>
  <cp:revision>1390</cp:revision>
  <dcterms:created xsi:type="dcterms:W3CDTF">2019-06-19T02:08:00Z</dcterms:created>
  <dcterms:modified xsi:type="dcterms:W3CDTF">2026-10-14T09:38:13Z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