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938" r:id="rId3"/>
    <p:sldId id="602" r:id="rId4"/>
    <p:sldId id="603" r:id="rId5"/>
    <p:sldId id="1844" r:id="rId6"/>
    <p:sldId id="2029" r:id="rId8"/>
    <p:sldId id="1961" r:id="rId9"/>
    <p:sldId id="607" r:id="rId10"/>
    <p:sldId id="1989" r:id="rId11"/>
    <p:sldId id="2001" r:id="rId12"/>
    <p:sldId id="2012" r:id="rId13"/>
    <p:sldId id="2031" r:id="rId14"/>
    <p:sldId id="2032" r:id="rId15"/>
    <p:sldId id="2002" r:id="rId16"/>
    <p:sldId id="2008" r:id="rId17"/>
    <p:sldId id="1999" r:id="rId18"/>
    <p:sldId id="1747" r:id="rId19"/>
    <p:sldId id="2021" r:id="rId20"/>
    <p:sldId id="1616" r:id="rId21"/>
    <p:sldId id="1948" r:id="rId22"/>
    <p:sldId id="2028" r:id="rId23"/>
    <p:sldId id="2033" r:id="rId24"/>
    <p:sldId id="614" r:id="rId25"/>
    <p:sldId id="615" r:id="rId26"/>
    <p:sldId id="635" r:id="rId27"/>
    <p:sldId id="616" r:id="rId28"/>
    <p:sldId id="1991" r:id="rId29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2" userDrawn="1">
          <p15:clr>
            <a:srgbClr val="A4A3A4"/>
          </p15:clr>
        </p15:guide>
        <p15:guide id="2" pos="3883" userDrawn="1">
          <p15:clr>
            <a:srgbClr val="A4A3A4"/>
          </p15:clr>
        </p15:guide>
        <p15:guide id="3" pos="49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2" clrIdx="1"/>
  <p:cmAuthor id="3" name="PP" initials="P" lastIdx="1" clrIdx="2"/>
  <p:cmAuthor id="252404380" name="周伟杰" initials="周" lastIdx="1" clrIdx="3"/>
  <p:cmAuthor id="0" name="Mia Vida Villanueva" initials="MVV" lastIdx="1" clrIdx="0"/>
  <p:cmAuthor id="7" name="1206988966@qq.com" initials="1" lastIdx="1" clrIdx="2"/>
  <p:cmAuthor id="8" name="姜伟光" initials="姜" lastIdx="1" clrIdx="0"/>
  <p:cmAuthor id="6" name="ming qiu" initials="m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500"/>
    <a:srgbClr val="FFBF75"/>
    <a:srgbClr val="FFD483"/>
    <a:srgbClr val="FFEFCE"/>
    <a:srgbClr val="FFD585"/>
    <a:srgbClr val="FFEFCF"/>
    <a:srgbClr val="FFEFCD"/>
    <a:srgbClr val="FFD983"/>
    <a:srgbClr val="EFDDFF"/>
    <a:srgbClr val="C16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202"/>
        <p:guide pos="3883"/>
        <p:guide pos="49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81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tags" Target="../tags/tag15.xml"/><Relationship Id="rId2" Type="http://schemas.openxmlformats.org/officeDocument/2006/relationships/tags" Target="../tags/tag1.xml"/><Relationship Id="rId19" Type="http://schemas.openxmlformats.org/officeDocument/2006/relationships/tags" Target="../tags/tag14.xml"/><Relationship Id="rId18" Type="http://schemas.openxmlformats.org/officeDocument/2006/relationships/tags" Target="../tags/tag13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5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4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-5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31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1905" y="1270"/>
            <a:ext cx="12192000" cy="6858000"/>
            <a:chOff x="200" y="200"/>
            <a:chExt cx="19200" cy="10800"/>
          </a:xfrm>
        </p:grpSpPr>
        <p:sp>
          <p:nvSpPr>
            <p:cNvPr id="10" name="标题 1"/>
            <p:cNvSpPr>
              <a:spLocks noGrp="1"/>
            </p:cNvSpPr>
            <p:nvPr userDrawn="1">
              <p:custDataLst>
                <p:tags r:id="rId12"/>
              </p:custDataLst>
            </p:nvPr>
          </p:nvSpPr>
          <p:spPr>
            <a:xfrm>
              <a:off x="2088" y="1640"/>
              <a:ext cx="15432" cy="4048"/>
            </a:xfrm>
            <a:prstGeom prst="rect">
              <a:avLst/>
            </a:prstGeom>
          </p:spPr>
          <p:txBody>
            <a:bodyPr vert="horz" lIns="90000" tIns="46800" rIns="90000" bIns="46800" rtlCol="0" anchor="b" anchorCtr="0">
              <a:normAutofit/>
            </a:bodyPr>
            <a:lstStyle>
              <a:lvl1pPr algn="ctr">
                <a:defRPr sz="6000"/>
              </a:lvl1pPr>
            </a:lstStyle>
            <a:p>
              <a:r>
                <a:rPr lang="zh-CN" altLang="en-US" dirty="0"/>
                <a:t>单击此处编辑标题</a:t>
              </a:r>
              <a:endParaRPr lang="zh-CN" altLang="en-US" dirty="0"/>
            </a:p>
          </p:txBody>
        </p:sp>
        <p:sp>
          <p:nvSpPr>
            <p:cNvPr id="11" name="副标题 2"/>
            <p:cNvSpPr>
              <a:spLocks noGrp="1"/>
            </p:cNvSpPr>
            <p:nvPr userDrawn="1">
              <p:custDataLst>
                <p:tags r:id="rId13"/>
              </p:custDataLst>
            </p:nvPr>
          </p:nvSpPr>
          <p:spPr>
            <a:xfrm>
              <a:off x="2088" y="5807"/>
              <a:ext cx="15432" cy="2319"/>
            </a:xfrm>
            <a:prstGeom prst="rect">
              <a:avLst/>
            </a:prstGeom>
          </p:spPr>
          <p:txBody>
            <a:bodyPr vert="horz" lIns="90000" tIns="46800" rIns="90000" bIns="46800" rtlCol="0">
              <a:normAutofit/>
            </a:bodyPr>
            <a:lstStyle>
              <a:lvl1pPr marL="0" indent="0" algn="ctr">
                <a:lnSpc>
                  <a:spcPct val="110000"/>
                </a:lnSpc>
                <a:buNone/>
                <a:defRPr sz="2400" spc="200">
                  <a:uFillTx/>
                </a:defRPr>
              </a:lvl1pPr>
              <a:lvl2pPr marL="457200" indent="0" algn="ctr">
                <a:buNone/>
                <a:defRPr sz="2000"/>
              </a:lvl2pPr>
              <a:lvl3pPr marL="914400" indent="0" algn="ctr">
                <a:buNone/>
                <a:defRPr sz="1800"/>
              </a:lvl3pPr>
              <a:lvl4pPr marL="1371600" indent="0" algn="ctr">
                <a:buNone/>
                <a:defRPr sz="1600"/>
              </a:lvl4pPr>
              <a:lvl5pPr marL="1828800" indent="0" algn="ctr">
                <a:buNone/>
                <a:defRPr sz="1600"/>
              </a:lvl5pPr>
              <a:lvl6pPr marL="2286000" indent="0" algn="ctr">
                <a:buNone/>
                <a:defRPr sz="1600"/>
              </a:lvl6pPr>
              <a:lvl7pPr marL="2743200" indent="0" algn="ctr">
                <a:buNone/>
                <a:defRPr sz="1600"/>
              </a:lvl7pPr>
              <a:lvl8pPr marL="3200400" indent="0" algn="ctr">
                <a:buNone/>
                <a:defRPr sz="1600"/>
              </a:lvl8pPr>
              <a:lvl9pPr marL="3657600" indent="0" algn="ctr">
                <a:buNone/>
                <a:defRPr sz="1600"/>
              </a:lvl9pPr>
            </a:lstStyle>
            <a:p>
              <a:r>
                <a:rPr lang="zh-CN" altLang="en-US" dirty="0"/>
                <a:t>单击此处编辑副标题</a:t>
              </a:r>
              <a:endParaRPr lang="zh-CN" altLang="en-US" dirty="0"/>
            </a:p>
          </p:txBody>
        </p:sp>
        <p:sp>
          <p:nvSpPr>
            <p:cNvPr id="12" name="日期占位符 15"/>
            <p:cNvSpPr>
              <a:spLocks noGrp="1"/>
            </p:cNvSpPr>
            <p:nvPr userDrawn="1">
              <p:custDataLst>
                <p:tags r:id="rId14"/>
              </p:custDataLst>
            </p:nvPr>
          </p:nvSpPr>
          <p:spPr>
            <a:xfrm>
              <a:off x="1164" y="10144"/>
              <a:ext cx="4252" cy="4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000" kern="1200" baseline="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760FBDFE-C587-4B4C-A407-44438C67B59E}" type="datetimeFigureOut">
                <a:rPr lang="zh-CN" altLang="en-US" smtClean="0"/>
              </a:fld>
              <a:endParaRPr lang="zh-CN" altLang="en-US"/>
            </a:p>
          </p:txBody>
        </p:sp>
        <p:sp>
          <p:nvSpPr>
            <p:cNvPr id="14" name="灯片编号占位符 17"/>
            <p:cNvSpPr>
              <a:spLocks noGrp="1"/>
            </p:cNvSpPr>
            <p:nvPr userDrawn="1">
              <p:custDataLst>
                <p:tags r:id="rId15"/>
              </p:custDataLst>
            </p:nvPr>
          </p:nvSpPr>
          <p:spPr>
            <a:xfrm>
              <a:off x="14180" y="10144"/>
              <a:ext cx="4252" cy="4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r" defTabSz="914400" rtl="0" eaLnBrk="1" latinLnBrk="0" hangingPunct="1">
                <a:defRPr sz="1000" kern="1200" baseline="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49AE70B2-8BF9-45C0-BB95-33D1B9D3A854}" type="slidenum">
                <a:rPr lang="zh-CN" altLang="en-US" smtClean="0"/>
              </a:fld>
              <a:endParaRPr lang="zh-CN" altLang="en-US" dirty="0"/>
            </a:p>
          </p:txBody>
        </p:sp>
        <p:pic>
          <p:nvPicPr>
            <p:cNvPr id="15" name="图片 14" descr="PPT封面"/>
            <p:cNvPicPr>
              <a:picLocks noChangeAspect="1"/>
            </p:cNvPicPr>
            <p:nvPr userDrawn="1">
              <p:custDataLst>
                <p:tags r:id="rId16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200" y="200"/>
              <a:ext cx="19200" cy="10800"/>
            </a:xfrm>
            <a:prstGeom prst="rect">
              <a:avLst/>
            </a:prstGeom>
          </p:spPr>
        </p:pic>
        <p:pic>
          <p:nvPicPr>
            <p:cNvPr id="19" name="图片 18" descr="经传logo白色"/>
            <p:cNvPicPr>
              <a:picLocks noChangeAspect="1"/>
            </p:cNvPicPr>
            <p:nvPr userDrawn="1">
              <p:custDataLst>
                <p:tags r:id="rId17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790" y="656"/>
              <a:ext cx="2831" cy="639"/>
            </a:xfrm>
            <a:prstGeom prst="rect">
              <a:avLst/>
            </a:prstGeom>
          </p:spPr>
        </p:pic>
        <p:pic>
          <p:nvPicPr>
            <p:cNvPr id="20" name="图片 19" descr="龙头"/>
            <p:cNvPicPr>
              <a:picLocks noChangeAspect="1"/>
            </p:cNvPicPr>
            <p:nvPr userDrawn="1">
              <p:custDataLst>
                <p:tags r:id="rId18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6106" y="570"/>
              <a:ext cx="2775" cy="52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 userDrawn="1">
              <p:custDataLst>
                <p:tags r:id="rId19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4722" y="7399"/>
              <a:ext cx="9813" cy="727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 userDrawn="1">
              <p:custDataLst>
                <p:tags r:id="rId20"/>
              </p:custDataLst>
            </p:nvPr>
          </p:nvSpPr>
          <p:spPr>
            <a:xfrm>
              <a:off x="4489" y="7352"/>
              <a:ext cx="1070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4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月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1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-4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月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30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  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每周日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-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周四晚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20:15</a:t>
              </a:r>
              <a:endPara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35" y="800100"/>
            <a:ext cx="12192635" cy="6057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35" y="6465570"/>
            <a:ext cx="121913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经传多赢投资顾问:苏柏安 | 执业编号:A1120619080002  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基金从业编号：A20250613005386</a:t>
            </a:r>
            <a:endParaRPr sz="10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Medium" panose="020B0600000000000000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920x1080 -总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13.png"/><Relationship Id="rId2" Type="http://schemas.openxmlformats.org/officeDocument/2006/relationships/tags" Target="../tags/tag4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5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46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4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8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9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0.xml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1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3.xml"/><Relationship Id="rId2" Type="http://schemas.openxmlformats.org/officeDocument/2006/relationships/image" Target="../media/image23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4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5.xml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6.xml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tags" Target="../tags/tag5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59.xml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61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tags" Target="../tags/tag60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62.xml"/><Relationship Id="rId1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5.xml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6.xml"/><Relationship Id="rId1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tags" Target="../tags/tag73.xml"/><Relationship Id="rId6" Type="http://schemas.openxmlformats.org/officeDocument/2006/relationships/image" Target="../media/image42.png"/><Relationship Id="rId5" Type="http://schemas.openxmlformats.org/officeDocument/2006/relationships/tags" Target="../tags/tag72.xml"/><Relationship Id="rId4" Type="http://schemas.openxmlformats.org/officeDocument/2006/relationships/image" Target="../media/image41.png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tags" Target="../tags/tag78.xml"/><Relationship Id="rId7" Type="http://schemas.openxmlformats.org/officeDocument/2006/relationships/image" Target="../media/image45.png"/><Relationship Id="rId6" Type="http://schemas.openxmlformats.org/officeDocument/2006/relationships/tags" Target="../tags/tag77.xml"/><Relationship Id="rId5" Type="http://schemas.openxmlformats.org/officeDocument/2006/relationships/image" Target="../media/image44.png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image" Target="../media/image43.png"/><Relationship Id="rId11" Type="http://schemas.openxmlformats.org/officeDocument/2006/relationships/slideLayout" Target="../slideLayouts/slideLayout5.xml"/><Relationship Id="rId10" Type="http://schemas.openxmlformats.org/officeDocument/2006/relationships/tags" Target="../tags/tag79.xml"/><Relationship Id="rId1" Type="http://schemas.openxmlformats.org/officeDocument/2006/relationships/tags" Target="../tags/tag7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10</a:t>
            </a:r>
            <a:r>
              <a:rPr lang="zh-CN" alt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altLang="zh-CN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13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0550" y="1544320"/>
            <a:ext cx="8933815" cy="1203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双紫牛</a:t>
            </a:r>
            <a:r>
              <a:rPr lang="en-US" altLang="zh-CN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  </a:t>
            </a:r>
            <a:r>
              <a:rPr lang="zh-CN" altLang="en-US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抓涨停</a:t>
            </a:r>
            <a:endParaRPr lang="zh-CN" altLang="en-US" sz="6000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苏柏安</a:t>
            </a:r>
            <a:endParaRPr lang="zh-CN" altLang="en-US" sz="260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99995" y="3943985"/>
            <a:ext cx="41789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执业编号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:A1120619080002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基金从业编号：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A20250613005386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pic>
        <p:nvPicPr>
          <p:cNvPr id="3" name="图片 2" descr="苏柏安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24850" y="861060"/>
            <a:ext cx="3269615" cy="52425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254760" y="4544695"/>
            <a:ext cx="6466840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经传投资顾问，金融专业出身，坚持以资金推动论为研究核心，擅长主题风口擒龙头，独创软件经典战法：三色/三紫战法、价值龙头战法等，提倡用简单的方法稳健获利，同获2022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/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2024/2025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年度经传金牌投顾。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76645" y="1549400"/>
            <a:ext cx="5437505" cy="289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行情解读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双紫思路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操作注意事项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1588453"/>
            <a:ext cx="955040" cy="459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83105" y="3011170"/>
            <a:ext cx="8473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行情解读</a:t>
            </a:r>
            <a:endParaRPr lang="zh-CN" sz="66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334895" y="85090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3600" spc="-200">
                <a:solidFill>
                  <a:schemeClr val="bg2"/>
                </a:solidFill>
              </a:rPr>
              <a:t>看懂市场，看懂自己</a:t>
            </a:r>
            <a:endParaRPr lang="zh-CN" sz="3600" spc="-200">
              <a:solidFill>
                <a:schemeClr val="bg2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72490"/>
            <a:ext cx="12192000" cy="54965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608455" y="5831205"/>
            <a:ext cx="113137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highlight>
                  <a:srgbClr val="FFFF00"/>
                </a:highlight>
              </a:rPr>
              <a:t> </a:t>
            </a:r>
            <a:r>
              <a:rPr lang="zh-CN" altLang="en-US" b="1">
                <a:highlight>
                  <a:srgbClr val="FFFF00"/>
                </a:highlight>
              </a:rPr>
              <a:t>大概率也是本次年底前最佳底部区域，及时关注低位止跌反弹！和成交量配合情况！  </a:t>
            </a:r>
            <a:endParaRPr lang="zh-CN" altLang="en-US" b="1">
              <a:highlight>
                <a:srgbClr val="FFFF00"/>
              </a:highlight>
            </a:endParaRPr>
          </a:p>
          <a:p>
            <a:r>
              <a:rPr lang="zh-CN" altLang="en-US" b="1">
                <a:highlight>
                  <a:srgbClr val="FFFF00"/>
                </a:highlight>
              </a:rPr>
              <a:t>看长远点的，包括 严选基金指数基金 ，3800点以下是机会，4200以上没有性价比！</a:t>
            </a:r>
            <a:endParaRPr lang="zh-CN" altLang="en-US" b="1">
              <a:highlight>
                <a:srgbClr val="FFFF00"/>
              </a:highlight>
            </a:endParaRPr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66445" y="3428365"/>
            <a:ext cx="3957955" cy="24028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334895" y="85090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3600" spc="-200">
                <a:solidFill>
                  <a:schemeClr val="bg2"/>
                </a:solidFill>
              </a:rPr>
              <a:t>耐心观察</a:t>
            </a:r>
            <a:r>
              <a:rPr lang="zh-CN" altLang="en-US" sz="3600" spc="-200">
                <a:solidFill>
                  <a:schemeClr val="bg2"/>
                </a:solidFill>
              </a:rPr>
              <a:t>，打好基础</a:t>
            </a:r>
            <a:endParaRPr lang="zh-CN" sz="3600" spc="-200">
              <a:solidFill>
                <a:schemeClr val="bg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39305" y="3867150"/>
            <a:ext cx="460502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从短周期来看，目前平均股价的走势依然处于左侧，处于大趋势里边的中期挖坑探底， 超跌反弹是短线博弈，关注局部资金强势股，或盯着自己持仓股是否能做成本。     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原则上：回避资金弱势股！  强势股一旦跌破辅助线/熊线上支撑的好止盈或者止损。 不予纠缠！ 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293360" y="1433830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highlight>
                  <a:srgbClr val="FFFF00"/>
                </a:highlight>
              </a:rPr>
              <a:t>10</a:t>
            </a:r>
            <a:r>
              <a:rPr lang="zh-CN" altLang="en-US" sz="2000" b="1">
                <a:highlight>
                  <a:srgbClr val="FFFF00"/>
                </a:highlight>
              </a:rPr>
              <a:t>月</a:t>
            </a:r>
            <a:r>
              <a:rPr lang="en-US" altLang="zh-CN" sz="2000" b="1">
                <a:highlight>
                  <a:srgbClr val="FFFF00"/>
                </a:highlight>
              </a:rPr>
              <a:t>8</a:t>
            </a:r>
            <a:r>
              <a:rPr lang="zh-CN" altLang="en-US" sz="2000" b="1">
                <a:highlight>
                  <a:srgbClr val="FFFF00"/>
                </a:highlight>
              </a:rPr>
              <a:t>日</a:t>
            </a:r>
            <a:endParaRPr lang="zh-CN" altLang="en-US" sz="2000" b="1">
              <a:highlight>
                <a:srgbClr val="FFFF00"/>
              </a:highlight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80" y="1064895"/>
            <a:ext cx="6743700" cy="53765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6110" y="1209040"/>
            <a:ext cx="5215890" cy="23063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5051425" y="21780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ighlight>
                  <a:srgbClr val="FFFF00"/>
                </a:highlight>
              </a:rPr>
              <a:t>10</a:t>
            </a:r>
            <a:r>
              <a:rPr lang="zh-CN" altLang="en-US">
                <a:highlight>
                  <a:srgbClr val="FFFF00"/>
                </a:highlight>
              </a:rPr>
              <a:t>月</a:t>
            </a:r>
            <a:r>
              <a:rPr lang="en-US" altLang="zh-CN">
                <a:highlight>
                  <a:srgbClr val="FFFF00"/>
                </a:highlight>
              </a:rPr>
              <a:t>13</a:t>
            </a:r>
            <a:r>
              <a:rPr lang="zh-CN" altLang="en-US">
                <a:highlight>
                  <a:srgbClr val="FFFF00"/>
                </a:highlight>
              </a:rPr>
              <a:t>日盘中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85" y="924560"/>
            <a:ext cx="8669020" cy="54813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sz="3600" spc="-200">
                <a:solidFill>
                  <a:schemeClr val="bg2"/>
                </a:solidFill>
              </a:rPr>
              <a:t>超跌反弹，同步个股</a:t>
            </a:r>
            <a:endParaRPr lang="zh-CN" sz="3600" spc="-200">
              <a:solidFill>
                <a:schemeClr val="bg2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73185" y="3990975"/>
            <a:ext cx="30899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中线上攻</a:t>
            </a:r>
            <a:r>
              <a:rPr lang="zh-CN" altLang="en-US"/>
              <a:t>（控盘</a:t>
            </a:r>
            <a:r>
              <a:rPr lang="en-US" altLang="zh-CN"/>
              <a:t>+</a:t>
            </a:r>
            <a:r>
              <a:rPr lang="zh-CN" altLang="en-US"/>
              <a:t>趋势股走强）</a:t>
            </a:r>
            <a:endParaRPr lang="zh-CN" altLang="en-US"/>
          </a:p>
          <a:p>
            <a:endParaRPr lang="zh-CN" altLang="en-US"/>
          </a:p>
          <a:p>
            <a:r>
              <a:rPr lang="zh-CN" altLang="en-US">
                <a:solidFill>
                  <a:schemeClr val="tx1"/>
                </a:solidFill>
                <a:highlight>
                  <a:srgbClr val="FF0000"/>
                </a:highlight>
              </a:rPr>
              <a:t>短线上攻</a:t>
            </a:r>
            <a:r>
              <a:rPr lang="zh-CN" altLang="en-US"/>
              <a:t>（短线创新高胜率增加）</a:t>
            </a:r>
            <a:endParaRPr lang="zh-CN" altLang="en-US"/>
          </a:p>
          <a:p>
            <a:endParaRPr lang="zh-CN" altLang="en-US"/>
          </a:p>
          <a:p>
            <a:r>
              <a:rPr lang="zh-CN" altLang="en-US" u="sng"/>
              <a:t>建议持有</a:t>
            </a:r>
            <a:r>
              <a:rPr lang="zh-CN" altLang="en-US" u="sng">
                <a:highlight>
                  <a:srgbClr val="FFFF00"/>
                </a:highlight>
              </a:rPr>
              <a:t>主力控盘</a:t>
            </a:r>
            <a:r>
              <a:rPr lang="zh-CN" altLang="en-US" u="sng"/>
              <a:t>个股</a:t>
            </a:r>
            <a:endParaRPr lang="zh-CN" altLang="en-US" u="sng"/>
          </a:p>
          <a:p>
            <a:r>
              <a:rPr lang="zh-CN" altLang="en-US" u="sng"/>
              <a:t>稳定性增加，波段反复操作</a:t>
            </a:r>
            <a:endParaRPr lang="zh-CN" altLang="en-US" u="sng"/>
          </a:p>
          <a:p>
            <a:r>
              <a:rPr lang="zh-CN" altLang="en-US" u="sng"/>
              <a:t>注意破位支撑是否离场。</a:t>
            </a:r>
            <a:endParaRPr lang="zh-CN" altLang="en-US" u="sng"/>
          </a:p>
        </p:txBody>
      </p:sp>
      <p:sp>
        <p:nvSpPr>
          <p:cNvPr id="5" name="矩形标注 4"/>
          <p:cNvSpPr/>
          <p:nvPr/>
        </p:nvSpPr>
        <p:spPr>
          <a:xfrm>
            <a:off x="5640070" y="1896110"/>
            <a:ext cx="2811780" cy="1264920"/>
          </a:xfrm>
          <a:prstGeom prst="wedgeRectCallout">
            <a:avLst>
              <a:gd name="adj1" fmla="val -32000"/>
              <a:gd name="adj2" fmla="val 110592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S</a:t>
            </a:r>
            <a:r>
              <a:rPr lang="zh-CN" altLang="en-US">
                <a:solidFill>
                  <a:schemeClr val="tx1"/>
                </a:solidFill>
              </a:rPr>
              <a:t>点</a:t>
            </a:r>
            <a:r>
              <a:rPr lang="en-US" altLang="zh-CN">
                <a:solidFill>
                  <a:schemeClr val="tx1"/>
                </a:solidFill>
              </a:rPr>
              <a:t>+</a:t>
            </a:r>
            <a:r>
              <a:rPr lang="zh-CN" altLang="en-US">
                <a:solidFill>
                  <a:schemeClr val="tx1"/>
                </a:solidFill>
              </a:rPr>
              <a:t>资金绿</a:t>
            </a:r>
            <a:r>
              <a:rPr lang="en-US" altLang="zh-CN">
                <a:solidFill>
                  <a:schemeClr val="tx1"/>
                </a:solidFill>
              </a:rPr>
              <a:t>+</a:t>
            </a:r>
            <a:r>
              <a:rPr lang="zh-CN" altLang="en-US">
                <a:solidFill>
                  <a:schemeClr val="tx1"/>
                </a:solidFill>
              </a:rPr>
              <a:t>弱金叉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highlight>
                  <a:srgbClr val="0000FF"/>
                </a:highlight>
              </a:rPr>
              <a:t>超跌反弹</a:t>
            </a:r>
            <a:r>
              <a:rPr lang="zh-CN" altLang="en-US">
                <a:solidFill>
                  <a:schemeClr val="tx1"/>
                </a:solidFill>
              </a:rPr>
              <a:t>数值向上，注意集体普反，短线博弈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或休息观望，等趋势加强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0135" y="2463165"/>
            <a:ext cx="3491865" cy="10775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135" y="1156970"/>
            <a:ext cx="3492500" cy="13061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35125" y="3027045"/>
            <a:ext cx="907224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双紫强势回档</a:t>
            </a:r>
            <a:endParaRPr lang="zh-CN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正常个股的运行周期</a:t>
            </a:r>
            <a:r>
              <a:rPr lang="en-US" altLang="zh-CN" sz="3600" spc="-200">
                <a:solidFill>
                  <a:schemeClr val="bg2"/>
                </a:solidFill>
              </a:rPr>
              <a:t>  </a:t>
            </a:r>
            <a:endParaRPr lang="zh-CN" altLang="en-US" sz="3600" spc="-200">
              <a:solidFill>
                <a:schemeClr val="bg2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3285" y="904240"/>
            <a:ext cx="10202545" cy="551942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2482215" y="95250"/>
            <a:ext cx="81972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多研究主力资金抱团行为，捕捉确定性！</a:t>
            </a:r>
            <a:endParaRPr lang="zh-CN" altLang="en-US" sz="32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5130" y="1494790"/>
            <a:ext cx="8453755" cy="49250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2569845" y="2352040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highlight>
                  <a:srgbClr val="FFFF00"/>
                </a:highlight>
              </a:rPr>
              <a:t>涨停启动</a:t>
            </a:r>
            <a:endParaRPr lang="zh-CN" altLang="en-US" sz="2000" b="1">
              <a:highlight>
                <a:srgbClr val="FFFF00"/>
              </a:highligh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80660" y="3145790"/>
            <a:ext cx="16306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highlight>
                  <a:srgbClr val="FFFF00"/>
                </a:highlight>
              </a:rPr>
              <a:t>熊线支撑</a:t>
            </a:r>
            <a:endParaRPr lang="zh-CN" altLang="en-US" sz="2000" b="1">
              <a:highlight>
                <a:srgbClr val="FFFF00"/>
              </a:highligh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66280" y="2893060"/>
            <a:ext cx="16306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highlight>
                  <a:srgbClr val="FFFF00"/>
                </a:highlight>
              </a:rPr>
              <a:t>熊线上移</a:t>
            </a:r>
            <a:endParaRPr lang="zh-CN" altLang="en-US" sz="2000" b="1">
              <a:highlight>
                <a:srgbClr val="FFFF00"/>
              </a:highligh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73490" y="2494280"/>
            <a:ext cx="16306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highlight>
                  <a:srgbClr val="FFFF00"/>
                </a:highlight>
              </a:rPr>
              <a:t>熊线上移</a:t>
            </a:r>
            <a:endParaRPr lang="zh-CN" altLang="en-US" sz="2000" b="1">
              <a:highlight>
                <a:srgbClr val="FFFF00"/>
              </a:highligh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65300" y="4704715"/>
            <a:ext cx="38671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highlight>
                  <a:srgbClr val="FFFF00"/>
                </a:highlight>
              </a:rPr>
              <a:t>主力状态紫柱</a:t>
            </a:r>
            <a:r>
              <a:rPr lang="en-US" altLang="zh-CN" sz="1600" b="1">
                <a:highlight>
                  <a:srgbClr val="FFFF00"/>
                </a:highlight>
              </a:rPr>
              <a:t>- </a:t>
            </a:r>
            <a:r>
              <a:rPr lang="zh-CN" altLang="en-US" sz="1600" b="1">
                <a:highlight>
                  <a:srgbClr val="FFFF00"/>
                </a:highlight>
              </a:rPr>
              <a:t>游资进场</a:t>
            </a:r>
            <a:endParaRPr lang="zh-CN" altLang="en-US" sz="1600" b="1">
              <a:highlight>
                <a:srgbClr val="FFFF00"/>
              </a:highligh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75765" y="3603625"/>
            <a:ext cx="38671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highlight>
                  <a:srgbClr val="FFFF00"/>
                </a:highlight>
              </a:rPr>
              <a:t>主力动向紫柱</a:t>
            </a:r>
            <a:r>
              <a:rPr lang="en-US" altLang="zh-CN" sz="1600" b="1">
                <a:highlight>
                  <a:srgbClr val="FFFF00"/>
                </a:highlight>
              </a:rPr>
              <a:t>- </a:t>
            </a:r>
            <a:r>
              <a:rPr lang="zh-CN" altLang="en-US" sz="1600" b="1">
                <a:highlight>
                  <a:srgbClr val="FFFF00"/>
                </a:highlight>
              </a:rPr>
              <a:t>大资金主动抢筹</a:t>
            </a:r>
            <a:endParaRPr lang="zh-CN" altLang="en-US" sz="1600" b="1">
              <a:highlight>
                <a:srgbClr val="FFFF00"/>
              </a:highligh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5300" y="792480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FF0000"/>
                </a:solidFill>
              </a:rPr>
              <a:t>双紫战法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600" spc="-200">
                <a:solidFill>
                  <a:schemeClr val="bg2"/>
                </a:solidFill>
              </a:rPr>
              <a:t>10.12</a:t>
            </a:r>
            <a:r>
              <a:rPr lang="zh-CN" altLang="en-US" sz="3600" spc="-200">
                <a:solidFill>
                  <a:schemeClr val="bg2"/>
                </a:solidFill>
              </a:rPr>
              <a:t>号</a:t>
            </a:r>
            <a:r>
              <a:rPr lang="en-US" altLang="zh-CN" sz="3600" spc="-200">
                <a:solidFill>
                  <a:schemeClr val="bg2"/>
                </a:solidFill>
              </a:rPr>
              <a:t> - </a:t>
            </a:r>
            <a:r>
              <a:rPr lang="zh-CN" sz="3600" spc="-200">
                <a:solidFill>
                  <a:schemeClr val="bg2"/>
                </a:solidFill>
              </a:rPr>
              <a:t>双紫学习回顾（振华股份）</a:t>
            </a:r>
            <a:endParaRPr lang="zh-CN" sz="3600" spc="-200">
              <a:solidFill>
                <a:schemeClr val="bg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1625" y="5173980"/>
            <a:ext cx="5974715" cy="130937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拆解个股拉升逻辑：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①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涨停启动时符合双紫信号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 =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主力动向紫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主力状态紫；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②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回踩过程中资金小幅流出，是洗盘，若跌破熊线支撑走；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③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资金回流拉升，其中主力状态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红紫递增；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0395" y="843280"/>
            <a:ext cx="4003675" cy="5681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8713470" y="1314450"/>
            <a:ext cx="1637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案例不作推荐</a:t>
            </a:r>
            <a:endParaRPr lang="zh-CN" altLang="en-US">
              <a:highlight>
                <a:srgbClr val="FFFF00"/>
              </a:highlight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843280"/>
            <a:ext cx="6237605" cy="4330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31800" y="843280"/>
            <a:ext cx="1637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案例不作推荐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64000" y="22434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强支撑不能跌破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18920" y="30086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双紫资金</a:t>
            </a:r>
            <a:endParaRPr lang="zh-CN" altLang="en-US" b="1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625" y="843280"/>
            <a:ext cx="6285865" cy="4276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600" spc="-200">
                <a:solidFill>
                  <a:schemeClr val="bg2"/>
                </a:solidFill>
              </a:rPr>
              <a:t>10.12</a:t>
            </a:r>
            <a:r>
              <a:rPr lang="zh-CN" altLang="en-US" sz="3600" spc="-200">
                <a:solidFill>
                  <a:schemeClr val="bg2"/>
                </a:solidFill>
              </a:rPr>
              <a:t>号</a:t>
            </a:r>
            <a:r>
              <a:rPr lang="en-US" altLang="zh-CN" sz="3600" spc="-200">
                <a:solidFill>
                  <a:schemeClr val="bg2"/>
                </a:solidFill>
              </a:rPr>
              <a:t> - </a:t>
            </a:r>
            <a:r>
              <a:rPr lang="zh-CN" sz="3600" spc="-200">
                <a:solidFill>
                  <a:schemeClr val="bg2"/>
                </a:solidFill>
              </a:rPr>
              <a:t>双紫学习回顾（东岳硅材）</a:t>
            </a:r>
            <a:endParaRPr lang="zh-CN" sz="3600" spc="-200">
              <a:solidFill>
                <a:schemeClr val="bg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1625" y="5173980"/>
            <a:ext cx="5974715" cy="130937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拆解个股拉升逻辑：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①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涨停启动时符合双紫信号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 =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主力动向紫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主力状态紫；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②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回踩过程中资金小幅流出，是洗盘，若跌破熊线支撑走；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③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资金回流拉升，其中主力状态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</a:rPr>
              <a:t> 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</a:rPr>
              <a:t>红紫递增；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760" y="843280"/>
            <a:ext cx="4003675" cy="5681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8713470" y="1314450"/>
            <a:ext cx="1637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案例不作推荐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1800" y="843280"/>
            <a:ext cx="1637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案例不作推荐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48480" y="24003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强支撑不能跌破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69465" y="31261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双紫资金</a:t>
            </a:r>
            <a:endParaRPr lang="zh-CN" altLang="en-US" b="1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87930" y="5778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3600" spc="-200">
                <a:solidFill>
                  <a:schemeClr val="bg2"/>
                </a:solidFill>
              </a:rPr>
              <a:t>结合热点选股</a:t>
            </a:r>
            <a:r>
              <a:rPr lang="en-US" altLang="zh-CN" sz="3600" spc="-200">
                <a:solidFill>
                  <a:schemeClr val="bg2"/>
                </a:solidFill>
              </a:rPr>
              <a:t>- </a:t>
            </a:r>
            <a:r>
              <a:rPr lang="zh-CN" sz="3600" spc="-200">
                <a:solidFill>
                  <a:schemeClr val="bg2"/>
                </a:solidFill>
              </a:rPr>
              <a:t>双紫学习</a:t>
            </a:r>
            <a:endParaRPr lang="zh-CN" sz="3600" spc="-200">
              <a:solidFill>
                <a:schemeClr val="bg2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42050" y="5217160"/>
            <a:ext cx="5949950" cy="11734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highlight>
                  <a:srgbClr val="FFFF00"/>
                </a:highlight>
              </a:rPr>
              <a:t>拆解个股拉升逻辑：</a:t>
            </a:r>
            <a:endParaRPr lang="zh-CN" altLang="en-US" sz="1600" b="1"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zh-CN" altLang="en-US" sz="1600" b="1">
                <a:highlight>
                  <a:srgbClr val="FFFF00"/>
                </a:highlight>
              </a:rPr>
              <a:t>① 涨停启动时符合双紫信号 = 主力动向紫+主力状态紫；</a:t>
            </a:r>
            <a:endParaRPr lang="zh-CN" altLang="en-US" sz="1600" b="1"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zh-CN" altLang="en-US" sz="1600" b="1">
                <a:highlight>
                  <a:srgbClr val="FFFF00"/>
                </a:highlight>
              </a:rPr>
              <a:t>② 回踩过程中资金小幅流出，是洗盘，若跌破支撑走人；</a:t>
            </a:r>
            <a:endParaRPr lang="zh-CN" altLang="en-US" sz="1600" b="1"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zh-CN" altLang="en-US" sz="1600" b="1">
                <a:highlight>
                  <a:srgbClr val="FFFF00"/>
                </a:highlight>
              </a:rPr>
              <a:t>③ 资金回流拉升，其中主力状态 红紫递增；</a:t>
            </a:r>
            <a:endParaRPr lang="zh-CN" altLang="en-US" sz="1600" b="1">
              <a:highlight>
                <a:srgbClr val="FFFF00"/>
              </a:highlight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65" y="1024255"/>
            <a:ext cx="5772785" cy="52412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45" y="1024255"/>
            <a:ext cx="6243320" cy="41935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文本框 13"/>
          <p:cNvSpPr txBox="1"/>
          <p:nvPr/>
        </p:nvSpPr>
        <p:spPr>
          <a:xfrm>
            <a:off x="724535" y="29368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选股条件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3815080" y="95250"/>
            <a:ext cx="7039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sz="3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个股强弱区别判断</a:t>
            </a:r>
            <a:endParaRPr lang="zh-CN" sz="3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970" y="909320"/>
            <a:ext cx="10617200" cy="55708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 userDrawn="1"/>
        </p:nvSpPr>
        <p:spPr>
          <a:xfrm>
            <a:off x="3779520" y="104140"/>
            <a:ext cx="7357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猎手热点板块</a:t>
            </a:r>
            <a:endParaRPr lang="zh-CN" altLang="en-US" sz="32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81505" y="4976495"/>
            <a:ext cx="8905240" cy="798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>
                <a:solidFill>
                  <a:schemeClr val="tx1"/>
                </a:solidFill>
              </a:rPr>
              <a:t>(AI</a:t>
            </a:r>
            <a:r>
              <a:rPr lang="zh-CN" altLang="en-US" b="1">
                <a:solidFill>
                  <a:schemeClr val="tx1"/>
                </a:solidFill>
              </a:rPr>
              <a:t>传媒、医药、电力、锂电池、部分科技元件</a:t>
            </a:r>
            <a:r>
              <a:rPr lang="en-US" altLang="zh-CN" b="1">
                <a:solidFill>
                  <a:schemeClr val="tx1"/>
                </a:solidFill>
              </a:rPr>
              <a:t>...)</a:t>
            </a:r>
            <a:endParaRPr lang="en-US" altLang="zh-CN" b="1">
              <a:solidFill>
                <a:schemeClr val="tx1"/>
              </a:solidFill>
            </a:endParaRPr>
          </a:p>
          <a:p>
            <a:r>
              <a:rPr lang="en-US" altLang="zh-CN" b="1">
                <a:solidFill>
                  <a:schemeClr val="tx1"/>
                </a:solidFill>
              </a:rPr>
              <a:t> </a:t>
            </a:r>
            <a:r>
              <a:rPr lang="zh-CN" altLang="en-US" b="1">
                <a:solidFill>
                  <a:schemeClr val="tx1"/>
                </a:solidFill>
              </a:rPr>
              <a:t>暂无主线持续性板块，不需要找主线，局部资金抱团轮动，注意节奏！切勿追涨杀跌</a:t>
            </a:r>
            <a:endParaRPr lang="zh-CN" altLang="en-US" b="1">
              <a:solidFill>
                <a:schemeClr val="tx1"/>
              </a:solidFill>
            </a:endParaRPr>
          </a:p>
          <a:p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涨停家数大于</a:t>
            </a:r>
            <a:r>
              <a:rPr lang="en-US" altLang="zh-CN" b="1">
                <a:solidFill>
                  <a:schemeClr val="tx1"/>
                </a:solidFill>
              </a:rPr>
              <a:t>50</a:t>
            </a:r>
            <a:r>
              <a:rPr lang="zh-CN" altLang="en-US" b="1">
                <a:solidFill>
                  <a:schemeClr val="tx1"/>
                </a:solidFill>
              </a:rPr>
              <a:t>家以上【活跃】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zh-CN" altLang="en-US" b="1">
                <a:solidFill>
                  <a:schemeClr val="tx1"/>
                </a:solidFill>
              </a:rPr>
              <a:t>低于</a:t>
            </a:r>
            <a:r>
              <a:rPr lang="en-US" altLang="zh-CN" b="1">
                <a:solidFill>
                  <a:schemeClr val="tx1"/>
                </a:solidFill>
              </a:rPr>
              <a:t>30</a:t>
            </a:r>
            <a:r>
              <a:rPr lang="zh-CN" altLang="en-US" b="1">
                <a:solidFill>
                  <a:schemeClr val="tx1"/>
                </a:solidFill>
              </a:rPr>
              <a:t>家【冰点】</a:t>
            </a:r>
            <a:endParaRPr lang="zh-CN" altLang="en-US" b="1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1030" y="892810"/>
            <a:ext cx="7267575" cy="39808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18790" y="113030"/>
            <a:ext cx="8195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短线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双紫（强者恒强）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745" y="848360"/>
            <a:ext cx="5027930" cy="55410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765" y="3263265"/>
            <a:ext cx="3619500" cy="2019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" y="1501140"/>
            <a:ext cx="3609975" cy="1762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1710" y="1724025"/>
            <a:ext cx="3581400" cy="34099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19350" y="6159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短线逻辑，龙头</a:t>
            </a:r>
            <a:r>
              <a:rPr lang="en-US" altLang="zh-CN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/</a:t>
            </a:r>
            <a:r>
              <a:rPr lang="zh-CN" altLang="en-US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涨停股</a:t>
            </a:r>
            <a:endParaRPr lang="zh-CN" altLang="en-US" sz="3600" spc="-2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167765"/>
            <a:ext cx="11049000" cy="52768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18790" y="113030"/>
            <a:ext cx="8195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中线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底部启动（波段操作）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335" y="1195705"/>
            <a:ext cx="9031605" cy="5146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0" y="2012950"/>
            <a:ext cx="3346450" cy="22726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45995" y="135255"/>
            <a:ext cx="7353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3600" spc="-2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中长逻辑，做好未来的投资</a:t>
            </a:r>
            <a:endParaRPr lang="zh-CN" altLang="en-US" sz="3600" spc="-2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9135" y="1202690"/>
            <a:ext cx="10793730" cy="49872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1219835"/>
            <a:ext cx="12192000" cy="47612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2218055" y="149225"/>
            <a:ext cx="10194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一人单干很累！互相监督提醒，共同提升执行力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56765" y="2926715"/>
            <a:ext cx="84734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80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操作注意事项</a:t>
            </a:r>
            <a:endParaRPr lang="zh-CN" sz="80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5397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炒股心法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1860" y="1275715"/>
            <a:ext cx="10506710" cy="43065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1.锁定政策大方向，尽量专注某几个热点主题做好研究（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一定要坚持看主题分析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）。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2.一旦出现主题行情机会，一定要重视选股机会（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政策、趋势、资金、人气、涨停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等）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3.平时买股不要超过3只，行情再好买股也不超过5只。人的精力是有限，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股票越多，操作越不稳定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，通常越容易亏钱。 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4.散户之所以能赚钱，就是一波行情/一只个股把波段做好了，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敢于上仓位，敢于止盈止损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。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(重点在于选股操作的盈利模式)，时时刻刻要记住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保护本金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最重要，其次是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保护利润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。  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5.选择大于努力，个股选对行业、业绩、热点、资金（</a:t>
            </a:r>
            <a:r>
              <a:rPr lang="zh-CN" altLang="en-US" sz="2000" dirty="0">
                <a:solidFill>
                  <a:srgbClr val="FF0000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只赚能力圈范围内的钱</a:t>
            </a:r>
            <a:r>
              <a:rPr lang="zh-CN" altLang="en-US" sz="2000" dirty="0">
                <a:latin typeface="思源黑体 CN Medium" panose="020B0600000000000000" charset="-122"/>
                <a:ea typeface="思源黑体 CN Medium" panose="020B0600000000000000" charset="-122"/>
              </a:rPr>
              <a:t>）  。</a:t>
            </a:r>
            <a:endParaRPr lang="zh-CN" altLang="en-US" sz="2000" dirty="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9"/>
          <p:cNvSpPr txBox="1"/>
          <p:nvPr>
            <p:custDataLst>
              <p:tags r:id="rId1"/>
            </p:custDataLst>
          </p:nvPr>
        </p:nvSpPr>
        <p:spPr>
          <a:xfrm>
            <a:off x="75565" y="5397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交易小结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sp>
        <p:nvSpPr>
          <p:cNvPr id="7" name="TextBox 6"/>
          <p:cNvSpPr txBox="1"/>
          <p:nvPr>
            <p:custDataLst>
              <p:tags r:id="rId2"/>
            </p:custDataLst>
          </p:nvPr>
        </p:nvSpPr>
        <p:spPr>
          <a:xfrm>
            <a:off x="589280" y="1400810"/>
            <a:ext cx="7404735" cy="44348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买卖点</a:t>
            </a:r>
            <a:r>
              <a:rPr lang="en-US" altLang="zh-CN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---</a:t>
            </a:r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捕捞季节（</a:t>
            </a:r>
            <a:r>
              <a:rPr lang="en-US" altLang="zh-CN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</a:t>
            </a:r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原则）</a:t>
            </a:r>
            <a:endParaRPr lang="en-US" altLang="zh-CN" sz="1600" b="1" smtClean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买股是建立在趋势</a:t>
            </a:r>
            <a:r>
              <a:rPr lang="en-US" altLang="zh-CN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sz="1600" b="1" smtClean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资金都符合的阶段，做大概率的事情才能有好的预期</a:t>
            </a:r>
            <a:endParaRPr lang="en-US" altLang="zh-CN" sz="1600" b="1" smtClean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买股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、买在捕捞季节死叉末端的回档，资金保持（一般死叉数柱子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3-4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根是调整充分）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特别注意：金叉出现之前的埋伏买股，都只能买一次，而且是底仓。金叉形成确认再加仓，利用浮仓操作。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、稳健买点：智能辅助线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蓝线平台附近、金叉刚形成（柱子第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1-2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根合适，如金叉超过</a:t>
            </a:r>
            <a:r>
              <a:rPr lang="en-US" altLang="zh-CN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3-4</a:t>
            </a:r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根柱子之后，注意随时调整，乖离率高，谨慎追买，控制仓位）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告诉自己：回档买永远是更稳健，更省心；追高买需要控制仓位，执行力较高。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（好股票一定会有买点，追求波段，买不到一飞冲天。大阳线是符合预期，涨停是锦上添花）</a:t>
            </a:r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一旦不及预期，预期之外的破位，观察资金和趋势是否都走坏，决定是否坚决离场，卖出保护本金</a:t>
            </a:r>
            <a:endParaRPr lang="zh-CN" altLang="en-US" sz="16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296275" y="864870"/>
            <a:ext cx="3754755" cy="3121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293"/>
          <a:stretch>
            <a:fillRect/>
          </a:stretch>
        </p:blipFill>
        <p:spPr>
          <a:xfrm>
            <a:off x="8763000" y="3724910"/>
            <a:ext cx="3051810" cy="26517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7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94030" y="822325"/>
            <a:ext cx="7490460" cy="56146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本框 9"/>
          <p:cNvSpPr txBox="1"/>
          <p:nvPr>
            <p:custDataLst>
              <p:tags r:id="rId3"/>
            </p:custDataLst>
          </p:nvPr>
        </p:nvSpPr>
        <p:spPr>
          <a:xfrm>
            <a:off x="219710" y="2857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4200" b="1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点关注，不迷路</a:t>
            </a:r>
            <a:endParaRPr lang="zh-CN" sz="4200" b="1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uFillTx/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36280" y="3257550"/>
            <a:ext cx="2820670" cy="31794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36280" y="834390"/>
            <a:ext cx="3596640" cy="24231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75670" y="3257550"/>
            <a:ext cx="837565" cy="317881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1.xml><?xml version="1.0" encoding="utf-8"?>
<p:tagLst xmlns:p="http://schemas.openxmlformats.org/presentationml/2006/main">
  <p:tag name="KSO_WM_UNIT_PLACING_PICTURE_USER_VIEWPORT" val="{&quot;height&quot;:10800,&quot;width&quot;:19200}"/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UNIT_PLACING_PICTURE_USER_VIEWPORT" val="{&quot;height&quot;:10800,&quot;width&quot;:6737}"/>
  <p:tag name="KSO_WM_BEAUTIFY_FLAG" val=""/>
</p:tagLst>
</file>

<file path=ppt/tags/tag42.xml><?xml version="1.0" encoding="utf-8"?>
<p:tagLst xmlns:p="http://schemas.openxmlformats.org/presentationml/2006/main">
  <p:tag name="KSO_WM_UNIT_PLACING_PICTURE_USER_VIEWPORT" val="{&quot;height&quot;:2082,&quot;width&quot;:10544}"/>
  <p:tag name="KSO_WM_BEAUTIFY_FLAG" val="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1.xml><?xml version="1.0" encoding="utf-8"?>
<p:tagLst xmlns:p="http://schemas.openxmlformats.org/presentationml/2006/main">
  <p:tag name="COMMONDATA" val="eyJoZGlkIjoiOWFhYzUwZWNmOTk3M2Y1MTI5MjBiOWM4Y2UyNjJjNzUifQ=="/>
  <p:tag name="KSO_WPP_MARK_KEY" val="257877f6-fe8c-4c47-ab4c-274c99a6a791"/>
  <p:tag name="commondata" val="eyJoZGlkIjoiODkyZjYyMmI5MzU5YjIyMzEwMjc4NWEyNTE0ZDZmMWI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1761</Words>
  <Application>WPS 演示</Application>
  <PresentationFormat>宽屏</PresentationFormat>
  <Paragraphs>166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Wingdings</vt:lpstr>
      <vt:lpstr>思源黑体 CN Medium</vt:lpstr>
      <vt:lpstr>黑体</vt:lpstr>
      <vt:lpstr>思源黑体 CN Normal</vt:lpstr>
      <vt:lpstr>思源黑体 CN Light</vt:lpstr>
      <vt:lpstr>思源黑体 CN Bold</vt:lpstr>
      <vt:lpstr>Noto Sans S Chinese Medium</vt:lpstr>
      <vt:lpstr>DIN Black</vt:lpstr>
      <vt:lpstr>KSOFDDF4E7ED</vt:lpstr>
      <vt:lpstr>Arial Unicode MS</vt:lpstr>
      <vt:lpstr>Calibri</vt:lpstr>
      <vt:lpstr>思源黑体 CN Heavy</vt:lpstr>
      <vt:lpstr>Noto Sans S Chinese Medium</vt:lpstr>
      <vt:lpstr>思源黑体 CN Medium</vt:lpstr>
      <vt:lpstr>思源黑体 CN Normal</vt:lpstr>
      <vt:lpstr>KSOF954951BB</vt:lpstr>
      <vt:lpstr>方正宝黑体 简 Medium</vt:lpstr>
      <vt:lpstr>兰米黑体</vt:lpstr>
      <vt:lpstr>FT Thymes Medium</vt:lpstr>
      <vt:lpstr>DIN Pro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</cp:lastModifiedBy>
  <cp:revision>2546</cp:revision>
  <dcterms:created xsi:type="dcterms:W3CDTF">2019-06-19T02:08:00Z</dcterms:created>
  <dcterms:modified xsi:type="dcterms:W3CDTF">2026-10-13T09:51:37Z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9CFE74C9946A4C69843920DE3B0B819A_13</vt:lpwstr>
  </property>
</Properties>
</file>