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328" r:id="rId3"/>
    <p:sldId id="375" r:id="rId4"/>
    <p:sldId id="321" r:id="rId5"/>
    <p:sldId id="322" r:id="rId6"/>
    <p:sldId id="381" r:id="rId7"/>
    <p:sldId id="378" r:id="rId8"/>
    <p:sldId id="382" r:id="rId9"/>
    <p:sldId id="379" r:id="rId10"/>
    <p:sldId id="383" r:id="rId11"/>
    <p:sldId id="397" r:id="rId12"/>
    <p:sldId id="398" r:id="rId13"/>
    <p:sldId id="380" r:id="rId14"/>
    <p:sldId id="377" r:id="rId15"/>
    <p:sldId id="386" r:id="rId16"/>
    <p:sldId id="395" r:id="rId17"/>
    <p:sldId id="387" r:id="rId18"/>
    <p:sldId id="388" r:id="rId19"/>
    <p:sldId id="389" r:id="rId20"/>
    <p:sldId id="390" r:id="rId21"/>
    <p:sldId id="392" r:id="rId22"/>
    <p:sldId id="396" r:id="rId23"/>
    <p:sldId id="391" r:id="rId24"/>
    <p:sldId id="394" r:id="rId25"/>
    <p:sldId id="327" r:id="rId26"/>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70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1" name="admin" initials="a" lastIdx="1" clrIdx="0"/>
  <p:cmAuthor id="3" name="Mia Vida Villanueva" initials="MVV" lastIdx="0" clrIdx="2"/>
  <p:cmAuthor id="4" name="1206988966@qq.com" initials="1" lastIdx="0" clrIdx="3"/>
  <p:cmAuthor id="5" name="姜伟光" initials="姜" lastIdx="0" clrIdx="4"/>
  <p:cmAuthor id="6" name="lenovo" initials="l" lastIdx="0" clrIdx="5"/>
  <p:cmAuthor id="7" name="Administrator" initials="A" lastIdx="0" clrIdx="6"/>
  <p:cmAuthor id="8" name="ming qiu" initials="m" lastIdx="0" clrIdx="7"/>
  <p:cmAuthor id="9" name="幸全" initials="幸全" lastIdx="0" clrIdx="8"/>
  <p:cmAuthor id="10" name="十二 猪肠" initials="十二" lastIdx="0" clrIdx="9"/>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1B20"/>
    <a:srgbClr val="FA83B2"/>
    <a:srgbClr val="BF0E42"/>
    <a:srgbClr val="4044D3"/>
    <a:srgbClr val="B47BFD"/>
    <a:srgbClr val="4B58ED"/>
    <a:srgbClr val="1E38B8"/>
    <a:srgbClr val="B77DFE"/>
    <a:srgbClr val="171DA6"/>
    <a:srgbClr val="210B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36"/>
        <p:guide pos="3701"/>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gs" Target="tags/tag84.xml"/><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notesMaster" Target="notesMasters/notesMaster1.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tags" Target="../tags/tag5.xml"/><Relationship Id="rId3" Type="http://schemas.openxmlformats.org/officeDocument/2006/relationships/image" Target="../media/image4.png"/><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descr="画板 1 拷贝 3"/>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主"/>
          <p:cNvPicPr>
            <a:picLocks noChangeAspect="1"/>
          </p:cNvPicPr>
          <p:nvPr userDrawn="1"/>
        </p:nvPicPr>
        <p:blipFill>
          <a:blip r:embed="rId3"/>
          <a:stretch>
            <a:fillRect/>
          </a:stretch>
        </p:blipFill>
        <p:spPr>
          <a:xfrm>
            <a:off x="0" y="0"/>
            <a:ext cx="12192000" cy="6858000"/>
          </a:xfrm>
          <a:prstGeom prst="rect">
            <a:avLst/>
          </a:prstGeom>
        </p:spPr>
      </p:pic>
      <p:pic>
        <p:nvPicPr>
          <p:cNvPr id="5" name="图片 4" descr="主"/>
          <p:cNvPicPr>
            <a:picLocks noChangeAspect="1"/>
          </p:cNvPicPr>
          <p:nvPr userDrawn="1"/>
        </p:nvPicPr>
        <p:blipFill>
          <a:blip r:embed="rId4"/>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4" name="图片 3" descr="画板 2 拷贝 7"/>
          <p:cNvPicPr>
            <a:picLocks noChangeAspect="1"/>
          </p:cNvPicPr>
          <p:nvPr userDrawn="1"/>
        </p:nvPicPr>
        <p:blipFill>
          <a:blip r:embed="rId2"/>
          <a:stretch>
            <a:fillRect/>
          </a:stretch>
        </p:blipFill>
        <p:spPr>
          <a:xfrm>
            <a:off x="0" y="0"/>
            <a:ext cx="12192000" cy="6858000"/>
          </a:xfrm>
          <a:prstGeom prst="rect">
            <a:avLst/>
          </a:prstGeom>
        </p:spPr>
      </p:pic>
      <p:cxnSp>
        <p:nvCxnSpPr>
          <p:cNvPr id="15" name="直接连接符 14"/>
          <p:cNvCxnSpPr/>
          <p:nvPr userDrawn="1">
            <p:custDataLst>
              <p:tags r:id="rId3"/>
            </p:custDataLst>
          </p:nvPr>
        </p:nvCxnSpPr>
        <p:spPr>
          <a:xfrm flipV="1">
            <a:off x="1917700" y="766445"/>
            <a:ext cx="8630920" cy="13335"/>
          </a:xfrm>
          <a:prstGeom prst="line">
            <a:avLst/>
          </a:prstGeom>
          <a:ln w="12700" cmpd="sng">
            <a:solidFill>
              <a:srgbClr val="FFFFFF"/>
            </a:solidFill>
            <a:prstDash val="solid"/>
          </a:ln>
        </p:spPr>
        <p:style>
          <a:lnRef idx="3">
            <a:schemeClr val="accent4"/>
          </a:lnRef>
          <a:fillRef idx="0">
            <a:schemeClr val="accent4"/>
          </a:fillRef>
          <a:effectRef idx="2">
            <a:schemeClr val="accent4"/>
          </a:effectRef>
          <a:fontRef idx="minor">
            <a:schemeClr val="tx1"/>
          </a:fontRef>
        </p:style>
      </p:cxnSp>
      <p:pic>
        <p:nvPicPr>
          <p:cNvPr id="7" name="图片 6" descr="矢量智能对象"/>
          <p:cNvPicPr>
            <a:picLocks noChangeAspect="1"/>
          </p:cNvPicPr>
          <p:nvPr userDrawn="1">
            <p:custDataLst>
              <p:tags r:id="rId4"/>
            </p:custDataLst>
          </p:nvPr>
        </p:nvPicPr>
        <p:blipFill>
          <a:blip r:embed="rId5"/>
          <a:stretch>
            <a:fillRect/>
          </a:stretch>
        </p:blipFill>
        <p:spPr>
          <a:xfrm>
            <a:off x="10718165" y="327025"/>
            <a:ext cx="1220470" cy="260350"/>
          </a:xfrm>
          <a:prstGeom prst="rect">
            <a:avLst/>
          </a:prstGeom>
        </p:spPr>
      </p:pic>
      <p:pic>
        <p:nvPicPr>
          <p:cNvPr id="2" name="图片 1" descr="图片11"/>
          <p:cNvPicPr>
            <a:picLocks noChangeAspect="1"/>
          </p:cNvPicPr>
          <p:nvPr userDrawn="1"/>
        </p:nvPicPr>
        <p:blipFill>
          <a:blip r:embed="rId6"/>
          <a:stretch>
            <a:fillRect/>
          </a:stretch>
        </p:blipFill>
        <p:spPr>
          <a:xfrm>
            <a:off x="274320" y="327025"/>
            <a:ext cx="1671320" cy="4356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4" name="图片 3" descr="画板 2 拷贝 7"/>
          <p:cNvPicPr>
            <a:picLocks noChangeAspect="1"/>
          </p:cNvPicPr>
          <p:nvPr userDrawn="1">
            <p:custDataLst>
              <p:tags r:id="rId2"/>
            </p:custDataLst>
          </p:nvPr>
        </p:nvPicPr>
        <p:blipFill>
          <a:blip r:embed="rId3"/>
          <a:stretch>
            <a:fillRect/>
          </a:stretch>
        </p:blipFill>
        <p:spPr>
          <a:xfrm>
            <a:off x="0" y="0"/>
            <a:ext cx="12192000"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节标题">
    <p:spTree>
      <p:nvGrpSpPr>
        <p:cNvPr id="1" name=""/>
        <p:cNvGrpSpPr/>
        <p:nvPr/>
      </p:nvGrpSpPr>
      <p:grpSpPr>
        <a:xfrm>
          <a:off x="0" y="0"/>
          <a:ext cx="0" cy="0"/>
          <a:chOff x="0" y="0"/>
          <a:chExt cx="0" cy="0"/>
        </a:xfrm>
      </p:grpSpPr>
      <p:pic>
        <p:nvPicPr>
          <p:cNvPr id="3" name="图片 2" descr="底板"/>
          <p:cNvPicPr>
            <a:picLocks noChangeAspect="1"/>
          </p:cNvPicPr>
          <p:nvPr userDrawn="1"/>
        </p:nvPicPr>
        <p:blipFill>
          <a:blip r:embed="rId2"/>
          <a:stretch>
            <a:fillRect/>
          </a:stretch>
        </p:blipFill>
        <p:spPr>
          <a:xfrm>
            <a:off x="0" y="0"/>
            <a:ext cx="12192000" cy="6858000"/>
          </a:xfrm>
          <a:prstGeom prst="rect">
            <a:avLst/>
          </a:prstGeom>
        </p:spPr>
      </p:pic>
      <p:pic>
        <p:nvPicPr>
          <p:cNvPr id="10" name="图片 9" descr="矢量智能对象"/>
          <p:cNvPicPr>
            <a:picLocks noChangeAspect="1"/>
          </p:cNvPicPr>
          <p:nvPr userDrawn="1"/>
        </p:nvPicPr>
        <p:blipFill>
          <a:blip r:embed="rId3"/>
          <a:stretch>
            <a:fillRect/>
          </a:stretch>
        </p:blipFill>
        <p:spPr>
          <a:xfrm>
            <a:off x="10718165" y="327025"/>
            <a:ext cx="1220470" cy="260350"/>
          </a:xfrm>
          <a:prstGeom prst="rect">
            <a:avLst/>
          </a:prstGeom>
        </p:spPr>
      </p:pic>
      <p:pic>
        <p:nvPicPr>
          <p:cNvPr id="2" name="图片 1" descr="图片11"/>
          <p:cNvPicPr>
            <a:picLocks noChangeAspect="1"/>
          </p:cNvPicPr>
          <p:nvPr userDrawn="1"/>
        </p:nvPicPr>
        <p:blipFill>
          <a:blip r:embed="rId4"/>
          <a:stretch>
            <a:fillRect/>
          </a:stretch>
        </p:blipFill>
        <p:spPr>
          <a:xfrm>
            <a:off x="274320" y="327025"/>
            <a:ext cx="1671320" cy="43561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descr="画板 2 拷贝 7"/>
          <p:cNvPicPr>
            <a:picLocks noChangeAspect="1"/>
          </p:cNvPicPr>
          <p:nvPr userDrawn="1">
            <p:custDataLst>
              <p:tags r:id="rId2"/>
            </p:custDataLst>
          </p:nvPr>
        </p:nvPicPr>
        <p:blipFill>
          <a:blip r:embed="rId3"/>
          <a:stretch>
            <a:fillRect/>
          </a:stretch>
        </p:blipFill>
        <p:spPr>
          <a:xfrm>
            <a:off x="0" y="0"/>
            <a:ext cx="12192000" cy="6858000"/>
          </a:xfrm>
          <a:prstGeom prst="rect">
            <a:avLst/>
          </a:prstGeom>
        </p:spPr>
      </p:pic>
      <p:sp>
        <p:nvSpPr>
          <p:cNvPr id="8" name="矩形 7"/>
          <p:cNvSpPr/>
          <p:nvPr userDrawn="1"/>
        </p:nvSpPr>
        <p:spPr>
          <a:xfrm>
            <a:off x="-635" y="767080"/>
            <a:ext cx="12188825" cy="609473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 name="图片 6" descr="矢量智能对象"/>
          <p:cNvPicPr>
            <a:picLocks noChangeAspect="1"/>
          </p:cNvPicPr>
          <p:nvPr userDrawn="1">
            <p:custDataLst>
              <p:tags r:id="rId4"/>
            </p:custDataLst>
          </p:nvPr>
        </p:nvPicPr>
        <p:blipFill>
          <a:blip r:embed="rId5"/>
          <a:stretch>
            <a:fillRect/>
          </a:stretch>
        </p:blipFill>
        <p:spPr>
          <a:xfrm>
            <a:off x="10718165" y="327025"/>
            <a:ext cx="1220470" cy="260350"/>
          </a:xfrm>
          <a:prstGeom prst="rect">
            <a:avLst/>
          </a:prstGeom>
        </p:spPr>
      </p:pic>
      <p:pic>
        <p:nvPicPr>
          <p:cNvPr id="3" name="图片 2" descr="图片11"/>
          <p:cNvPicPr>
            <a:picLocks noChangeAspect="1"/>
          </p:cNvPicPr>
          <p:nvPr userDrawn="1"/>
        </p:nvPicPr>
        <p:blipFill>
          <a:blip r:embed="rId6"/>
          <a:stretch>
            <a:fillRect/>
          </a:stretch>
        </p:blipFill>
        <p:spPr>
          <a:xfrm>
            <a:off x="274320" y="189865"/>
            <a:ext cx="1671320" cy="43561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dirty="0"/>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dirty="0"/>
          </a:p>
        </p:txBody>
      </p:sp>
      <p:sp>
        <p:nvSpPr>
          <p:cNvPr id="6" name="标题 5"/>
          <p:cNvSpPr>
            <a:spLocks noGrp="1"/>
          </p:cNvSpPr>
          <p:nvPr>
            <p:ph type="title"/>
            <p:custDataLst>
              <p:tags r:id="rId5"/>
            </p:custDataLst>
          </p:nvPr>
        </p:nvSpPr>
        <p:spPr/>
        <p:txBody>
          <a:bodyPr/>
          <a:lstStyle>
            <a:lvl1pPr algn="l">
              <a:defRPr/>
            </a:lvl1pPr>
          </a:lstStyle>
          <a:p>
            <a:r>
              <a:rPr lang="zh-CN" altLang="en-US"/>
              <a:t>单击此处编辑母版标题样式</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7"/>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8"/>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9"/>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0"/>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1"/>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2"/>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4.xml"/><Relationship Id="rId7" Type="http://schemas.openxmlformats.org/officeDocument/2006/relationships/tags" Target="../tags/tag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4.xml"/><Relationship Id="rId7" Type="http://schemas.openxmlformats.org/officeDocument/2006/relationships/tags" Target="../tags/tag21.xml"/><Relationship Id="rId6" Type="http://schemas.openxmlformats.org/officeDocument/2006/relationships/image" Target="../media/image15.png"/><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image" Target="../media/image14.png"/><Relationship Id="rId1" Type="http://schemas.openxmlformats.org/officeDocument/2006/relationships/tags" Target="../tags/tag17.xml"/></Relationships>
</file>

<file path=ppt/slides/_rels/slide3.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image" Target="../media/image17.png"/><Relationship Id="rId3" Type="http://schemas.openxmlformats.org/officeDocument/2006/relationships/tags" Target="../tags/tag23.xml"/><Relationship Id="rId20" Type="http://schemas.openxmlformats.org/officeDocument/2006/relationships/slideLayout" Target="../slideLayouts/slideLayout4.xml"/><Relationship Id="rId2" Type="http://schemas.openxmlformats.org/officeDocument/2006/relationships/tags" Target="../tags/tag22.xml"/><Relationship Id="rId19" Type="http://schemas.openxmlformats.org/officeDocument/2006/relationships/tags" Target="../tags/tag38.xml"/><Relationship Id="rId18" Type="http://schemas.openxmlformats.org/officeDocument/2006/relationships/tags" Target="../tags/tag37.xml"/><Relationship Id="rId17" Type="http://schemas.openxmlformats.org/officeDocument/2006/relationships/tags" Target="../tags/tag36.xml"/><Relationship Id="rId16" Type="http://schemas.openxmlformats.org/officeDocument/2006/relationships/tags" Target="../tags/tag35.xml"/><Relationship Id="rId15" Type="http://schemas.openxmlformats.org/officeDocument/2006/relationships/tags" Target="../tags/tag34.xml"/><Relationship Id="rId14" Type="http://schemas.openxmlformats.org/officeDocument/2006/relationships/tags" Target="../tags/tag33.xml"/><Relationship Id="rId13" Type="http://schemas.openxmlformats.org/officeDocument/2006/relationships/tags" Target="../tags/tag32.xml"/><Relationship Id="rId12" Type="http://schemas.openxmlformats.org/officeDocument/2006/relationships/tags" Target="../tags/tag31.xml"/><Relationship Id="rId11" Type="http://schemas.openxmlformats.org/officeDocument/2006/relationships/tags" Target="../tags/tag30.xml"/><Relationship Id="rId10" Type="http://schemas.openxmlformats.org/officeDocument/2006/relationships/tags" Target="../tags/tag29.xml"/><Relationship Id="rId1" Type="http://schemas.openxmlformats.org/officeDocument/2006/relationships/image" Target="../media/image16.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43.xml"/><Relationship Id="rId2" Type="http://schemas.openxmlformats.org/officeDocument/2006/relationships/image" Target="../media/image18.png"/><Relationship Id="rId1" Type="http://schemas.openxmlformats.org/officeDocument/2006/relationships/tags" Target="../tags/tag42.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8.xml"/><Relationship Id="rId1" Type="http://schemas.openxmlformats.org/officeDocument/2006/relationships/tags" Target="../tags/tag47.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53.xml"/><Relationship Id="rId1" Type="http://schemas.openxmlformats.org/officeDocument/2006/relationships/tags" Target="../tags/tag52.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55.xml"/><Relationship Id="rId2" Type="http://schemas.openxmlformats.org/officeDocument/2006/relationships/image" Target="../media/image19.png"/><Relationship Id="rId1" Type="http://schemas.openxmlformats.org/officeDocument/2006/relationships/tags" Target="../tags/tag54.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57.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tags" Target="../tags/tag56.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62.xml"/><Relationship Id="rId2" Type="http://schemas.openxmlformats.org/officeDocument/2006/relationships/image" Target="../media/image22.png"/><Relationship Id="rId1" Type="http://schemas.openxmlformats.org/officeDocument/2006/relationships/tags" Target="../tags/tag61.xml"/></Relationships>
</file>

<file path=ppt/slides/_rels/slide14.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6" Type="http://schemas.openxmlformats.org/officeDocument/2006/relationships/slideLayout" Target="../slideLayouts/slideLayout4.xml"/><Relationship Id="rId15" Type="http://schemas.openxmlformats.org/officeDocument/2006/relationships/tags" Target="../tags/tag64.xml"/><Relationship Id="rId14" Type="http://schemas.openxmlformats.org/officeDocument/2006/relationships/image" Target="../media/image35.png"/><Relationship Id="rId13" Type="http://schemas.openxmlformats.org/officeDocument/2006/relationships/image" Target="../media/image34.png"/><Relationship Id="rId12" Type="http://schemas.openxmlformats.org/officeDocument/2006/relationships/image" Target="../media/image33.png"/><Relationship Id="rId11" Type="http://schemas.openxmlformats.org/officeDocument/2006/relationships/image" Target="../media/image32.png"/><Relationship Id="rId10" Type="http://schemas.openxmlformats.org/officeDocument/2006/relationships/image" Target="../media/image31.png"/><Relationship Id="rId1" Type="http://schemas.openxmlformats.org/officeDocument/2006/relationships/tags" Target="../tags/tag63.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66.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tags" Target="../tags/tag65.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68.xml"/><Relationship Id="rId2" Type="http://schemas.openxmlformats.org/officeDocument/2006/relationships/image" Target="../media/image38.png"/><Relationship Id="rId1" Type="http://schemas.openxmlformats.org/officeDocument/2006/relationships/tags" Target="../tags/tag67.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70.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tags" Target="../tags/tag69.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72.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tags" Target="../tags/tag7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74.xml"/><Relationship Id="rId1" Type="http://schemas.openxmlformats.org/officeDocument/2006/relationships/tags" Target="../tags/tag7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76.xml"/><Relationship Id="rId1" Type="http://schemas.openxmlformats.org/officeDocument/2006/relationships/tags" Target="../tags/tag7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78.xml"/><Relationship Id="rId1" Type="http://schemas.openxmlformats.org/officeDocument/2006/relationships/tags" Target="../tags/tag7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80.xml"/><Relationship Id="rId1" Type="http://schemas.openxmlformats.org/officeDocument/2006/relationships/tags" Target="../tags/tag79.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82.xml"/><Relationship Id="rId1" Type="http://schemas.openxmlformats.org/officeDocument/2006/relationships/tags" Target="../tags/tag8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83.xml"/><Relationship Id="rId1"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加地址"/>
          <p:cNvPicPr>
            <a:picLocks noChangeAspect="1"/>
          </p:cNvPicPr>
          <p:nvPr/>
        </p:nvPicPr>
        <p:blipFill>
          <a:blip r:embed="rId1"/>
          <a:stretch>
            <a:fillRect/>
          </a:stretch>
        </p:blipFill>
        <p:spPr>
          <a:xfrm>
            <a:off x="0" y="0"/>
            <a:ext cx="12192000" cy="6858000"/>
          </a:xfrm>
          <a:prstGeom prst="rect">
            <a:avLst/>
          </a:prstGeom>
        </p:spPr>
      </p:pic>
      <p:pic>
        <p:nvPicPr>
          <p:cNvPr id="2" name="图片 1" descr="234"/>
          <p:cNvPicPr>
            <a:picLocks noChangeAspect="1"/>
          </p:cNvPicPr>
          <p:nvPr/>
        </p:nvPicPr>
        <p:blipFill>
          <a:blip r:embed="rId2"/>
          <a:stretch>
            <a:fillRect/>
          </a:stretch>
        </p:blipFill>
        <p:spPr>
          <a:xfrm>
            <a:off x="0" y="0"/>
            <a:ext cx="12192000" cy="6858000"/>
          </a:xfrm>
          <a:prstGeom prst="rect">
            <a:avLst/>
          </a:prstGeom>
        </p:spPr>
      </p:pic>
      <p:pic>
        <p:nvPicPr>
          <p:cNvPr id="4" name="图片 3" descr="234"/>
          <p:cNvPicPr>
            <a:picLocks noChangeAspect="1"/>
          </p:cNvPicPr>
          <p:nvPr/>
        </p:nvPicPr>
        <p:blipFill>
          <a:blip r:embed="rId2"/>
          <a:stretch>
            <a:fillRect/>
          </a:stretch>
        </p:blipFill>
        <p:spPr>
          <a:xfrm>
            <a:off x="0" y="0"/>
            <a:ext cx="12192000" cy="6858000"/>
          </a:xfrm>
          <a:prstGeom prst="rect">
            <a:avLst/>
          </a:prstGeom>
        </p:spPr>
      </p:pic>
      <p:pic>
        <p:nvPicPr>
          <p:cNvPr id="5" name="图片 4" descr="南京加地址"/>
          <p:cNvPicPr>
            <a:picLocks noChangeAspect="1"/>
          </p:cNvPicPr>
          <p:nvPr/>
        </p:nvPicPr>
        <p:blipFill>
          <a:blip r:embed="rId3"/>
          <a:stretch>
            <a:fillRect/>
          </a:stretch>
        </p:blipFill>
        <p:spPr>
          <a:xfrm>
            <a:off x="0" y="0"/>
            <a:ext cx="12192000" cy="6858000"/>
          </a:xfrm>
          <a:prstGeom prst="rect">
            <a:avLst/>
          </a:prstGeom>
        </p:spPr>
      </p:pic>
      <p:pic>
        <p:nvPicPr>
          <p:cNvPr id="6" name="图片 5" descr="杭州加地址"/>
          <p:cNvPicPr>
            <a:picLocks noChangeAspect="1"/>
          </p:cNvPicPr>
          <p:nvPr/>
        </p:nvPicPr>
        <p:blipFill>
          <a:blip r:embed="rId4"/>
          <a:stretch>
            <a:fillRect/>
          </a:stretch>
        </p:blipFill>
        <p:spPr>
          <a:xfrm>
            <a:off x="0" y="0"/>
            <a:ext cx="12192000" cy="6858000"/>
          </a:xfrm>
          <a:prstGeom prst="rect">
            <a:avLst/>
          </a:prstGeom>
        </p:spPr>
      </p:pic>
      <p:pic>
        <p:nvPicPr>
          <p:cNvPr id="7" name="图片 6" descr="南昌加地址"/>
          <p:cNvPicPr>
            <a:picLocks noChangeAspect="1"/>
          </p:cNvPicPr>
          <p:nvPr/>
        </p:nvPicPr>
        <p:blipFill>
          <a:blip r:embed="rId5"/>
          <a:stretch>
            <a:fillRect/>
          </a:stretch>
        </p:blipFill>
        <p:spPr>
          <a:xfrm>
            <a:off x="0" y="0"/>
            <a:ext cx="12192000" cy="6858000"/>
          </a:xfrm>
          <a:prstGeom prst="rect">
            <a:avLst/>
          </a:prstGeom>
        </p:spPr>
      </p:pic>
      <p:pic>
        <p:nvPicPr>
          <p:cNvPr id="8" name="图片 7" descr="武汉加地址"/>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1041400" y="3368040"/>
            <a:ext cx="10093960" cy="260223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圆角矩形 8"/>
          <p:cNvSpPr/>
          <p:nvPr/>
        </p:nvSpPr>
        <p:spPr>
          <a:xfrm>
            <a:off x="5308600" y="3488690"/>
            <a:ext cx="5671820" cy="730885"/>
          </a:xfrm>
          <a:prstGeom prst="roundRect">
            <a:avLst>
              <a:gd name="adj" fmla="val 50000"/>
            </a:avLst>
          </a:prstGeom>
          <a:gradFill>
            <a:gsLst>
              <a:gs pos="0">
                <a:srgbClr val="4044D3"/>
              </a:gs>
              <a:gs pos="100000">
                <a:srgbClr val="FF1B20"/>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矩形 6"/>
          <p:cNvSpPr/>
          <p:nvPr/>
        </p:nvSpPr>
        <p:spPr>
          <a:xfrm>
            <a:off x="1041400" y="5970270"/>
            <a:ext cx="10093960" cy="421005"/>
          </a:xfrm>
          <a:prstGeom prst="rect">
            <a:avLst/>
          </a:prstGeom>
          <a:gradFill>
            <a:gsLst>
              <a:gs pos="0">
                <a:srgbClr val="4044D3"/>
              </a:gs>
              <a:gs pos="100000">
                <a:srgbClr val="FF1B20"/>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文本框 18"/>
          <p:cNvSpPr txBox="1"/>
          <p:nvPr>
            <p:custDataLst>
              <p:tags r:id="rId1"/>
            </p:custDataLst>
          </p:nvPr>
        </p:nvSpPr>
        <p:spPr>
          <a:xfrm>
            <a:off x="5027930" y="788035"/>
            <a:ext cx="5952490" cy="2441575"/>
          </a:xfrm>
          <a:prstGeom prst="rect">
            <a:avLst/>
          </a:prstGeom>
          <a:noFill/>
        </p:spPr>
        <p:txBody>
          <a:bodyPr wrap="square" rtlCol="0">
            <a:noAutofit/>
          </a:bodyPr>
          <a:p>
            <a:pPr fontAlgn="auto">
              <a:lnSpc>
                <a:spcPct val="100000"/>
              </a:lnSpc>
            </a:pPr>
            <a:r>
              <a:rPr lang="zh-CN" altLang="en-US" sz="7500" b="1">
                <a:solidFill>
                  <a:schemeClr val="bg2"/>
                </a:solidFill>
                <a:latin typeface="思源黑体 CN Bold" panose="020B0800000000000000" charset="-122"/>
                <a:ea typeface="思源黑体 CN Bold" panose="020B0800000000000000" charset="-122"/>
                <a:sym typeface="+mn-ea"/>
              </a:rPr>
              <a:t>股市最无情</a:t>
            </a:r>
            <a:endParaRPr lang="zh-CN" altLang="en-US" sz="7500" b="1">
              <a:solidFill>
                <a:schemeClr val="bg2"/>
              </a:solidFill>
              <a:latin typeface="思源黑体 CN Bold" panose="020B0800000000000000" charset="-122"/>
              <a:ea typeface="思源黑体 CN Bold" panose="020B0800000000000000" charset="-122"/>
              <a:sym typeface="+mn-ea"/>
            </a:endParaRPr>
          </a:p>
          <a:p>
            <a:pPr fontAlgn="auto">
              <a:lnSpc>
                <a:spcPct val="100000"/>
              </a:lnSpc>
            </a:pPr>
            <a:r>
              <a:rPr lang="zh-CN" altLang="en-US" sz="7500" b="1">
                <a:solidFill>
                  <a:schemeClr val="bg2"/>
                </a:solidFill>
                <a:latin typeface="思源黑体 CN Bold" panose="020B0800000000000000" charset="-122"/>
                <a:ea typeface="思源黑体 CN Bold" panose="020B0800000000000000" charset="-122"/>
                <a:sym typeface="+mn-ea"/>
              </a:rPr>
              <a:t>规矩救人命</a:t>
            </a:r>
            <a:endParaRPr lang="zh-CN" altLang="en-US" sz="7500" b="1">
              <a:solidFill>
                <a:schemeClr val="bg2"/>
              </a:solidFill>
              <a:latin typeface="思源黑体 CN Bold" panose="020B0800000000000000" charset="-122"/>
              <a:ea typeface="思源黑体 CN Bold" panose="020B0800000000000000" charset="-122"/>
              <a:sym typeface="+mn-ea"/>
            </a:endParaRPr>
          </a:p>
        </p:txBody>
      </p:sp>
      <p:pic>
        <p:nvPicPr>
          <p:cNvPr id="2" name="图片 1" descr="框"/>
          <p:cNvPicPr>
            <a:picLocks noChangeAspect="1"/>
          </p:cNvPicPr>
          <p:nvPr/>
        </p:nvPicPr>
        <p:blipFill>
          <a:blip r:embed="rId2"/>
          <a:stretch>
            <a:fillRect/>
          </a:stretch>
        </p:blipFill>
        <p:spPr>
          <a:xfrm>
            <a:off x="1046480" y="3359785"/>
            <a:ext cx="10088880" cy="2813050"/>
          </a:xfrm>
          <a:prstGeom prst="rect">
            <a:avLst/>
          </a:prstGeom>
        </p:spPr>
      </p:pic>
      <p:sp>
        <p:nvSpPr>
          <p:cNvPr id="3" name="文本框 2"/>
          <p:cNvSpPr txBox="1"/>
          <p:nvPr>
            <p:custDataLst>
              <p:tags r:id="rId3"/>
            </p:custDataLst>
          </p:nvPr>
        </p:nvSpPr>
        <p:spPr>
          <a:xfrm>
            <a:off x="5374640" y="4196715"/>
            <a:ext cx="5269230" cy="368300"/>
          </a:xfrm>
          <a:prstGeom prst="rect">
            <a:avLst/>
          </a:prstGeom>
          <a:noFill/>
        </p:spPr>
        <p:txBody>
          <a:bodyPr wrap="square" rtlCol="0">
            <a:spAutoFit/>
          </a:bodyPr>
          <a:p>
            <a:pPr lvl="0" algn="l">
              <a:lnSpc>
                <a:spcPct val="120000"/>
              </a:lnSpc>
              <a:buClrTx/>
              <a:buSzTx/>
              <a:buFontTx/>
            </a:pPr>
            <a:r>
              <a:rPr lang="zh-CN" altLang="en-US" sz="1500">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rPr>
              <a:t>经传多赢资深投顾</a:t>
            </a:r>
            <a:endParaRPr lang="zh-CN" altLang="en-US" sz="1500">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endParaRPr>
          </a:p>
        </p:txBody>
      </p:sp>
      <p:sp>
        <p:nvSpPr>
          <p:cNvPr id="5" name="文本框 4"/>
          <p:cNvSpPr txBox="1"/>
          <p:nvPr>
            <p:custDataLst>
              <p:tags r:id="rId4"/>
            </p:custDataLst>
          </p:nvPr>
        </p:nvSpPr>
        <p:spPr>
          <a:xfrm>
            <a:off x="5361305" y="4479925"/>
            <a:ext cx="5282565" cy="1198880"/>
          </a:xfrm>
          <a:prstGeom prst="rect">
            <a:avLst/>
          </a:prstGeom>
          <a:noFill/>
        </p:spPr>
        <p:txBody>
          <a:bodyPr wrap="square" rtlCol="0">
            <a:spAutoFit/>
          </a:bodyPr>
          <a:p>
            <a:pPr lvl="0" algn="l">
              <a:lnSpc>
                <a:spcPct val="120000"/>
              </a:lnSpc>
              <a:buClrTx/>
              <a:buSzTx/>
              <a:buFontTx/>
            </a:pPr>
            <a:r>
              <a:rPr lang="zh-CN" altLang="en-US" sz="1500">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rPr>
              <a:t>熟知各类股民投资者的投资问题，擅长把业余投资者通过股术道法的方式锻炼成半专业投资者，盈利体系完善，其【攻守兼备】带来的踏实感，深受广大投资者喜爱。</a:t>
            </a:r>
            <a:endParaRPr lang="zh-CN" altLang="en-US" sz="1500">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endParaRPr>
          </a:p>
          <a:p>
            <a:pPr lvl="0" algn="l">
              <a:lnSpc>
                <a:spcPct val="120000"/>
              </a:lnSpc>
              <a:buClrTx/>
              <a:buSzTx/>
              <a:buFontTx/>
            </a:pPr>
            <a:r>
              <a:rPr lang="zh-CN" altLang="en-US" sz="1500">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rPr>
              <a:t>主要战法【双红双紫】、【游庄混合】、【首板炸板爆量】</a:t>
            </a:r>
            <a:endParaRPr lang="zh-CN" altLang="en-US" sz="1500">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endParaRPr>
          </a:p>
        </p:txBody>
      </p:sp>
      <p:sp>
        <p:nvSpPr>
          <p:cNvPr id="11" name="文本框 10"/>
          <p:cNvSpPr txBox="1"/>
          <p:nvPr/>
        </p:nvSpPr>
        <p:spPr>
          <a:xfrm>
            <a:off x="5166360" y="4163695"/>
            <a:ext cx="398780" cy="445135"/>
          </a:xfrm>
          <a:prstGeom prst="rect">
            <a:avLst/>
          </a:prstGeom>
          <a:noFill/>
        </p:spPr>
        <p:txBody>
          <a:bodyPr wrap="square" rtlCol="0">
            <a:spAutoFit/>
          </a:bodyPr>
          <a:p>
            <a:r>
              <a:rPr lang="en-US" altLang="zh-CN" sz="2300">
                <a:solidFill>
                  <a:srgbClr val="4A4A4A"/>
                </a:solidFill>
                <a:latin typeface="思源黑体 CN Medium" panose="020B0600000000000000" pitchFamily="34" charset="-122"/>
                <a:ea typeface="思源黑体 CN Medium" panose="020B0600000000000000" pitchFamily="34" charset="-122"/>
                <a:sym typeface="+mn-ea"/>
              </a:rPr>
              <a:t>·</a:t>
            </a:r>
            <a:endParaRPr lang="en-US" altLang="zh-CN" sz="2300">
              <a:solidFill>
                <a:srgbClr val="4A4A4A"/>
              </a:solidFill>
              <a:latin typeface="思源黑体 CN Medium" panose="020B0600000000000000" pitchFamily="34" charset="-122"/>
              <a:ea typeface="思源黑体 CN Medium" panose="020B0600000000000000" pitchFamily="34" charset="-122"/>
            </a:endParaRPr>
          </a:p>
        </p:txBody>
      </p:sp>
      <p:sp>
        <p:nvSpPr>
          <p:cNvPr id="12" name="文本框 11"/>
          <p:cNvSpPr txBox="1"/>
          <p:nvPr>
            <p:custDataLst>
              <p:tags r:id="rId5"/>
            </p:custDataLst>
          </p:nvPr>
        </p:nvSpPr>
        <p:spPr>
          <a:xfrm>
            <a:off x="5166360" y="4478020"/>
            <a:ext cx="398780" cy="445135"/>
          </a:xfrm>
          <a:prstGeom prst="rect">
            <a:avLst/>
          </a:prstGeom>
          <a:noFill/>
        </p:spPr>
        <p:txBody>
          <a:bodyPr wrap="square" rtlCol="0">
            <a:spAutoFit/>
          </a:bodyPr>
          <a:p>
            <a:r>
              <a:rPr lang="en-US" altLang="zh-CN" sz="2300">
                <a:solidFill>
                  <a:srgbClr val="4A4A4A"/>
                </a:solidFill>
                <a:latin typeface="思源黑体 CN Medium" panose="020B0600000000000000" pitchFamily="34" charset="-122"/>
                <a:ea typeface="思源黑体 CN Medium" panose="020B0600000000000000" pitchFamily="34" charset="-122"/>
                <a:sym typeface="+mn-ea"/>
              </a:rPr>
              <a:t>·</a:t>
            </a:r>
            <a:endParaRPr lang="en-US" altLang="zh-CN" sz="2300">
              <a:solidFill>
                <a:srgbClr val="4A4A4A"/>
              </a:solidFill>
              <a:latin typeface="思源黑体 CN Medium" panose="020B0600000000000000" pitchFamily="34" charset="-122"/>
              <a:ea typeface="思源黑体 CN Medium" panose="020B0600000000000000" pitchFamily="34" charset="-122"/>
            </a:endParaRPr>
          </a:p>
        </p:txBody>
      </p:sp>
      <p:sp>
        <p:nvSpPr>
          <p:cNvPr id="14" name="圆角矩形 13"/>
          <p:cNvSpPr/>
          <p:nvPr/>
        </p:nvSpPr>
        <p:spPr>
          <a:xfrm>
            <a:off x="5308600" y="3583940"/>
            <a:ext cx="5574665" cy="680720"/>
          </a:xfrm>
          <a:prstGeom prst="roundRect">
            <a:avLst>
              <a:gd name="adj" fmla="val 50000"/>
            </a:avLst>
          </a:prstGeom>
          <a:gradFill>
            <a:gsLst>
              <a:gs pos="0">
                <a:srgbClr val="4B58ED"/>
              </a:gs>
              <a:gs pos="100000">
                <a:srgbClr val="B47BFD"/>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5875020" y="3639185"/>
            <a:ext cx="5260340" cy="968375"/>
          </a:xfrm>
          <a:prstGeom prst="rect">
            <a:avLst/>
          </a:prstGeom>
          <a:noFill/>
        </p:spPr>
        <p:txBody>
          <a:bodyPr wrap="square" rtlCol="0">
            <a:spAutoFit/>
          </a:bodyPr>
          <a:p>
            <a:r>
              <a:rPr lang="zh-CN" altLang="en-US" sz="1900">
                <a:solidFill>
                  <a:schemeClr val="bg1"/>
                </a:solidFill>
                <a:latin typeface="思源黑体 Medium" panose="020B0600000000000000" charset="-122"/>
                <a:ea typeface="思源黑体 Medium" panose="020B0600000000000000" charset="-122"/>
                <a:cs typeface="思源黑体 Medium" panose="020B0600000000000000" charset="-122"/>
              </a:rPr>
              <a:t>宋旭先</a:t>
            </a:r>
            <a:r>
              <a:rPr lang="en-US" altLang="zh-CN" sz="1900">
                <a:solidFill>
                  <a:schemeClr val="bg1"/>
                </a:solidFill>
                <a:latin typeface="思源黑体 Medium" panose="020B0600000000000000" charset="-122"/>
                <a:ea typeface="思源黑体 Medium" panose="020B0600000000000000" charset="-122"/>
                <a:cs typeface="思源黑体 Medium" panose="020B0600000000000000" charset="-122"/>
              </a:rPr>
              <a:t>  |  </a:t>
            </a:r>
            <a:r>
              <a:rPr lang="zh-CN" altLang="en-US" sz="1900">
                <a:solidFill>
                  <a:schemeClr val="bg1"/>
                </a:solidFill>
                <a:latin typeface="思源黑体 Medium" panose="020B0600000000000000" charset="-122"/>
                <a:ea typeface="思源黑体 Medium" panose="020B0600000000000000" charset="-122"/>
                <a:cs typeface="思源黑体 Medium" panose="020B0600000000000000" charset="-122"/>
              </a:rPr>
              <a:t>投顾</a:t>
            </a:r>
            <a:r>
              <a:rPr lang="en-US" altLang="zh-CN" sz="1900">
                <a:solidFill>
                  <a:schemeClr val="bg1"/>
                </a:solidFill>
                <a:latin typeface="思源黑体 Medium" panose="020B0600000000000000" charset="-122"/>
                <a:ea typeface="思源黑体 Medium" panose="020B0600000000000000" charset="-122"/>
                <a:cs typeface="思源黑体 Medium" panose="020B0600000000000000" charset="-122"/>
              </a:rPr>
              <a:t>执业编号:</a:t>
            </a:r>
            <a:r>
              <a:rPr lang="en-US" altLang="zh-CN" sz="1900">
                <a:solidFill>
                  <a:schemeClr val="bg1"/>
                </a:solidFill>
                <a:latin typeface="思源黑体 Medium" panose="020B0600000000000000" charset="-122"/>
                <a:ea typeface="思源黑体 Medium" panose="020B0600000000000000" charset="-122"/>
                <a:cs typeface="思源黑体 Medium" panose="020B0600000000000000" charset="-122"/>
                <a:sym typeface="+mn-ea"/>
              </a:rPr>
              <a:t>A11206240600005</a:t>
            </a:r>
            <a:endParaRPr lang="en-US" altLang="zh-CN" sz="1900">
              <a:solidFill>
                <a:schemeClr val="bg1"/>
              </a:solidFill>
              <a:latin typeface="思源黑体 Medium" panose="020B0600000000000000" charset="-122"/>
              <a:ea typeface="思源黑体 Medium" panose="020B0600000000000000" charset="-122"/>
              <a:cs typeface="思源黑体 Medium" panose="020B0600000000000000" charset="-122"/>
              <a:sym typeface="+mn-ea"/>
            </a:endParaRPr>
          </a:p>
          <a:p>
            <a:r>
              <a:rPr lang="en-US" altLang="zh-CN" sz="1900">
                <a:solidFill>
                  <a:schemeClr val="bg1"/>
                </a:solidFill>
                <a:latin typeface="思源黑体 Medium" panose="020B0600000000000000" charset="-122"/>
                <a:ea typeface="思源黑体 Medium" panose="020B0600000000000000" charset="-122"/>
                <a:cs typeface="思源黑体 Medium" panose="020B0600000000000000" charset="-122"/>
                <a:sym typeface="+mn-ea"/>
              </a:rPr>
              <a:t>           </a:t>
            </a:r>
            <a:r>
              <a:rPr lang="zh-CN" altLang="en-US" sz="19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a:t>
            </a:r>
            <a:r>
              <a:rPr lang="en-US" altLang="zh-CN" sz="1900">
                <a:solidFill>
                  <a:schemeClr val="bg1"/>
                </a:solidFill>
                <a:latin typeface="思源黑体 Medium" panose="020B0600000000000000" charset="-122"/>
                <a:ea typeface="思源黑体 Medium" panose="020B0600000000000000" charset="-122"/>
                <a:cs typeface="思源黑体 Medium" panose="020B0600000000000000" charset="-122"/>
                <a:sym typeface="+mn-ea"/>
              </a:rPr>
              <a:t>编号:</a:t>
            </a:r>
            <a:r>
              <a:rPr lang="en-US" altLang="zh-CN" sz="1900">
                <a:solidFill>
                  <a:schemeClr val="bg1"/>
                </a:solidFill>
                <a:latin typeface="思源黑体 Medium" panose="020B0600000000000000" charset="-122"/>
                <a:ea typeface="思源黑体 Medium" panose="020B0600000000000000" charset="-122"/>
                <a:cs typeface="思源黑体 Medium" panose="020B0600000000000000" charset="-122"/>
              </a:rPr>
              <a:t>A20250618004787</a:t>
            </a:r>
            <a:endParaRPr lang="en-US" altLang="zh-CN" sz="1900">
              <a:solidFill>
                <a:srgbClr val="210BB8"/>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a:p>
            <a:endParaRPr lang="en-US" altLang="zh-CN" sz="1900">
              <a:solidFill>
                <a:schemeClr val="bg1"/>
              </a:solidFill>
              <a:latin typeface="思源黑体 Medium" panose="020B0600000000000000" charset="-122"/>
              <a:ea typeface="思源黑体 Medium" panose="020B0600000000000000" charset="-122"/>
              <a:cs typeface="思源黑体 Medium" panose="020B0600000000000000" charset="-122"/>
            </a:endParaRPr>
          </a:p>
        </p:txBody>
      </p:sp>
      <p:pic>
        <p:nvPicPr>
          <p:cNvPr id="16" name="图片 15"/>
          <p:cNvPicPr>
            <a:picLocks noChangeAspect="1"/>
          </p:cNvPicPr>
          <p:nvPr/>
        </p:nvPicPr>
        <p:blipFill>
          <a:blip r:embed="rId6"/>
          <a:stretch>
            <a:fillRect/>
          </a:stretch>
        </p:blipFill>
        <p:spPr>
          <a:xfrm>
            <a:off x="1046480" y="697865"/>
            <a:ext cx="4416425" cy="5229225"/>
          </a:xfrm>
          <a:prstGeom prst="rect">
            <a:avLst/>
          </a:prstGeom>
        </p:spPr>
      </p:pic>
    </p:spTree>
    <p:custDataLst>
      <p:tags r:id="rId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目录"/>
          <p:cNvPicPr>
            <a:picLocks noChangeAspect="1"/>
          </p:cNvPicPr>
          <p:nvPr/>
        </p:nvPicPr>
        <p:blipFill>
          <a:blip r:embed="rId1"/>
          <a:stretch>
            <a:fillRect/>
          </a:stretch>
        </p:blipFill>
        <p:spPr>
          <a:xfrm>
            <a:off x="1392555" y="1383030"/>
            <a:ext cx="1457325" cy="3444240"/>
          </a:xfrm>
          <a:prstGeom prst="rect">
            <a:avLst/>
          </a:prstGeom>
        </p:spPr>
      </p:pic>
      <p:grpSp>
        <p:nvGrpSpPr>
          <p:cNvPr id="4" name="组合 3"/>
          <p:cNvGrpSpPr/>
          <p:nvPr>
            <p:custDataLst>
              <p:tags r:id="rId2"/>
            </p:custDataLst>
          </p:nvPr>
        </p:nvGrpSpPr>
        <p:grpSpPr>
          <a:xfrm>
            <a:off x="4187825" y="1383030"/>
            <a:ext cx="6595745" cy="808355"/>
            <a:chOff x="6595" y="2178"/>
            <a:chExt cx="10387" cy="1273"/>
          </a:xfrm>
        </p:grpSpPr>
        <p:pic>
          <p:nvPicPr>
            <p:cNvPr id="5" name="图片 4" descr="第一章"/>
            <p:cNvPicPr>
              <a:picLocks noChangeAspect="1"/>
            </p:cNvPicPr>
            <p:nvPr>
              <p:custDataLst>
                <p:tags r:id="rId3"/>
              </p:custDataLst>
            </p:nvPr>
          </p:nvPicPr>
          <p:blipFill>
            <a:blip r:embed="rId4"/>
            <a:stretch>
              <a:fillRect/>
            </a:stretch>
          </p:blipFill>
          <p:spPr>
            <a:xfrm>
              <a:off x="6595" y="2178"/>
              <a:ext cx="10387" cy="1273"/>
            </a:xfrm>
            <a:prstGeom prst="rect">
              <a:avLst/>
            </a:prstGeom>
          </p:spPr>
        </p:pic>
        <p:sp>
          <p:nvSpPr>
            <p:cNvPr id="7" name="文本框 6"/>
            <p:cNvSpPr txBox="1"/>
            <p:nvPr>
              <p:custDataLst>
                <p:tags r:id="rId5"/>
              </p:custDataLst>
            </p:nvPr>
          </p:nvSpPr>
          <p:spPr>
            <a:xfrm>
              <a:off x="7216" y="2404"/>
              <a:ext cx="2344" cy="822"/>
            </a:xfrm>
            <a:prstGeom prst="rect">
              <a:avLst/>
            </a:prstGeom>
            <a:noFill/>
          </p:spPr>
          <p:txBody>
            <a:bodyPr wrap="square" rtlCol="0">
              <a:spAutoFit/>
            </a:bodyPr>
            <a:p>
              <a:r>
                <a:rPr lang="zh-CN" altLang="en-US" sz="2800">
                  <a:solidFill>
                    <a:srgbClr val="FF0000"/>
                  </a:solidFill>
                  <a:latin typeface="思源黑体 CN Bold" panose="020B0800000000000000" charset="-122"/>
                  <a:ea typeface="思源黑体 CN Bold" panose="020B0800000000000000" charset="-122"/>
                </a:rPr>
                <a:t>第一章</a:t>
              </a:r>
              <a:endParaRPr lang="zh-CN" altLang="en-US" sz="2800">
                <a:solidFill>
                  <a:srgbClr val="FF0000"/>
                </a:solidFill>
                <a:latin typeface="思源黑体 CN Bold" panose="020B0800000000000000" charset="-122"/>
                <a:ea typeface="思源黑体 CN Bold" panose="020B0800000000000000" charset="-122"/>
              </a:endParaRPr>
            </a:p>
          </p:txBody>
        </p:sp>
        <p:sp>
          <p:nvSpPr>
            <p:cNvPr id="8" name="文本框 7"/>
            <p:cNvSpPr txBox="1"/>
            <p:nvPr>
              <p:custDataLst>
                <p:tags r:id="rId6"/>
              </p:custDataLst>
            </p:nvPr>
          </p:nvSpPr>
          <p:spPr>
            <a:xfrm>
              <a:off x="10006" y="2474"/>
              <a:ext cx="6253" cy="822"/>
            </a:xfrm>
            <a:prstGeom prst="rect">
              <a:avLst/>
            </a:prstGeom>
            <a:noFill/>
          </p:spPr>
          <p:txBody>
            <a:bodyPr wrap="square" rtlCol="0">
              <a:spAutoFit/>
            </a:bodyPr>
            <a:p>
              <a:r>
                <a:rPr lang="zh-CN" altLang="en-US" sz="2800">
                  <a:solidFill>
                    <a:schemeClr val="bg1"/>
                  </a:solidFill>
                  <a:latin typeface="思源黑体 CN Bold" panose="020B0800000000000000" charset="-122"/>
                  <a:ea typeface="思源黑体 CN Bold" panose="020B0800000000000000" charset="-122"/>
                </a:rPr>
                <a:t>股市无情</a:t>
              </a:r>
              <a:r>
                <a:rPr lang="en-US" altLang="zh-CN" sz="2800">
                  <a:solidFill>
                    <a:schemeClr val="bg1"/>
                  </a:solidFill>
                  <a:latin typeface="思源黑体 CN Bold" panose="020B0800000000000000" charset="-122"/>
                  <a:ea typeface="思源黑体 CN Bold" panose="020B0800000000000000" charset="-122"/>
                </a:rPr>
                <a:t>-</a:t>
              </a:r>
              <a:r>
                <a:rPr lang="zh-CN" altLang="en-US" sz="2800">
                  <a:solidFill>
                    <a:schemeClr val="bg1"/>
                  </a:solidFill>
                  <a:latin typeface="思源黑体 CN Bold" panose="020B0800000000000000" charset="-122"/>
                  <a:ea typeface="思源黑体 CN Bold" panose="020B0800000000000000" charset="-122"/>
                </a:rPr>
                <a:t>涨跌只认钱</a:t>
              </a:r>
              <a:endParaRPr lang="zh-CN" altLang="en-US" sz="2800">
                <a:solidFill>
                  <a:schemeClr val="bg1"/>
                </a:solidFill>
                <a:latin typeface="思源黑体 CN Bold" panose="020B0800000000000000" charset="-122"/>
                <a:ea typeface="思源黑体 CN Bold" panose="020B0800000000000000" charset="-122"/>
              </a:endParaRPr>
            </a:p>
          </p:txBody>
        </p:sp>
      </p:grpSp>
      <p:grpSp>
        <p:nvGrpSpPr>
          <p:cNvPr id="9" name="组合 8"/>
          <p:cNvGrpSpPr/>
          <p:nvPr>
            <p:custDataLst>
              <p:tags r:id="rId7"/>
            </p:custDataLst>
          </p:nvPr>
        </p:nvGrpSpPr>
        <p:grpSpPr>
          <a:xfrm>
            <a:off x="4187825" y="2487930"/>
            <a:ext cx="6595745" cy="808355"/>
            <a:chOff x="6595" y="2178"/>
            <a:chExt cx="10387" cy="1273"/>
          </a:xfrm>
        </p:grpSpPr>
        <p:pic>
          <p:nvPicPr>
            <p:cNvPr id="10" name="图片 9" descr="第一章"/>
            <p:cNvPicPr>
              <a:picLocks noChangeAspect="1"/>
            </p:cNvPicPr>
            <p:nvPr>
              <p:custDataLst>
                <p:tags r:id="rId8"/>
              </p:custDataLst>
            </p:nvPr>
          </p:nvPicPr>
          <p:blipFill>
            <a:blip r:embed="rId4"/>
            <a:stretch>
              <a:fillRect/>
            </a:stretch>
          </p:blipFill>
          <p:spPr>
            <a:xfrm>
              <a:off x="6595" y="2178"/>
              <a:ext cx="10387" cy="1273"/>
            </a:xfrm>
            <a:prstGeom prst="rect">
              <a:avLst/>
            </a:prstGeom>
          </p:spPr>
        </p:pic>
        <p:sp>
          <p:nvSpPr>
            <p:cNvPr id="13" name="文本框 12"/>
            <p:cNvSpPr txBox="1"/>
            <p:nvPr>
              <p:custDataLst>
                <p:tags r:id="rId9"/>
              </p:custDataLst>
            </p:nvPr>
          </p:nvSpPr>
          <p:spPr>
            <a:xfrm>
              <a:off x="7216" y="2404"/>
              <a:ext cx="2344" cy="822"/>
            </a:xfrm>
            <a:prstGeom prst="rect">
              <a:avLst/>
            </a:prstGeom>
            <a:noFill/>
          </p:spPr>
          <p:txBody>
            <a:bodyPr wrap="square" rtlCol="0">
              <a:spAutoFit/>
            </a:bodyPr>
            <a:p>
              <a:r>
                <a:rPr lang="zh-CN" altLang="en-US" sz="2800">
                  <a:solidFill>
                    <a:srgbClr val="FF0000"/>
                  </a:solidFill>
                  <a:latin typeface="思源黑体 CN Bold" panose="020B0800000000000000" charset="-122"/>
                  <a:ea typeface="思源黑体 CN Bold" panose="020B0800000000000000" charset="-122"/>
                </a:rPr>
                <a:t>第二章</a:t>
              </a:r>
              <a:endParaRPr lang="zh-CN" altLang="en-US" sz="2800">
                <a:solidFill>
                  <a:srgbClr val="FF0000"/>
                </a:solidFill>
                <a:latin typeface="思源黑体 CN Bold" panose="020B0800000000000000" charset="-122"/>
                <a:ea typeface="思源黑体 CN Bold" panose="020B0800000000000000" charset="-122"/>
              </a:endParaRPr>
            </a:p>
          </p:txBody>
        </p:sp>
        <p:sp>
          <p:nvSpPr>
            <p:cNvPr id="14" name="文本框 13"/>
            <p:cNvSpPr txBox="1"/>
            <p:nvPr>
              <p:custDataLst>
                <p:tags r:id="rId10"/>
              </p:custDataLst>
            </p:nvPr>
          </p:nvSpPr>
          <p:spPr>
            <a:xfrm>
              <a:off x="10006" y="2474"/>
              <a:ext cx="6253" cy="822"/>
            </a:xfrm>
            <a:prstGeom prst="rect">
              <a:avLst/>
            </a:prstGeom>
            <a:noFill/>
          </p:spPr>
          <p:txBody>
            <a:bodyPr wrap="square" rtlCol="0">
              <a:spAutoFit/>
            </a:bodyPr>
            <a:p>
              <a:r>
                <a:rPr lang="zh-CN" altLang="en-US" sz="2800">
                  <a:solidFill>
                    <a:schemeClr val="bg1"/>
                  </a:solidFill>
                  <a:latin typeface="思源黑体 CN Bold" panose="020B0800000000000000" charset="-122"/>
                  <a:ea typeface="思源黑体 CN Bold" panose="020B0800000000000000" charset="-122"/>
                </a:rPr>
                <a:t>规矩最痛</a:t>
              </a:r>
              <a:r>
                <a:rPr lang="en-US" altLang="zh-CN" sz="2800">
                  <a:solidFill>
                    <a:schemeClr val="bg1"/>
                  </a:solidFill>
                  <a:latin typeface="思源黑体 CN Bold" panose="020B0800000000000000" charset="-122"/>
                  <a:ea typeface="思源黑体 CN Bold" panose="020B0800000000000000" charset="-122"/>
                </a:rPr>
                <a:t>-</a:t>
              </a:r>
              <a:r>
                <a:rPr lang="zh-CN" altLang="en-US" sz="2800">
                  <a:solidFill>
                    <a:schemeClr val="bg1"/>
                  </a:solidFill>
                  <a:latin typeface="思源黑体 CN Bold" panose="020B0800000000000000" charset="-122"/>
                  <a:ea typeface="思源黑体 CN Bold" panose="020B0800000000000000" charset="-122"/>
                </a:rPr>
                <a:t>总是反人性</a:t>
              </a:r>
              <a:endParaRPr lang="zh-CN" altLang="en-US" sz="2800">
                <a:solidFill>
                  <a:schemeClr val="bg1"/>
                </a:solidFill>
                <a:latin typeface="思源黑体 CN Bold" panose="020B0800000000000000" charset="-122"/>
                <a:ea typeface="思源黑体 CN Bold" panose="020B0800000000000000" charset="-122"/>
              </a:endParaRPr>
            </a:p>
          </p:txBody>
        </p:sp>
      </p:grpSp>
      <p:grpSp>
        <p:nvGrpSpPr>
          <p:cNvPr id="18" name="组合 17"/>
          <p:cNvGrpSpPr/>
          <p:nvPr>
            <p:custDataLst>
              <p:tags r:id="rId11"/>
            </p:custDataLst>
          </p:nvPr>
        </p:nvGrpSpPr>
        <p:grpSpPr>
          <a:xfrm>
            <a:off x="4187825" y="3592830"/>
            <a:ext cx="6595745" cy="808355"/>
            <a:chOff x="6595" y="2178"/>
            <a:chExt cx="10387" cy="1273"/>
          </a:xfrm>
        </p:grpSpPr>
        <p:pic>
          <p:nvPicPr>
            <p:cNvPr id="19" name="图片 18" descr="第一章"/>
            <p:cNvPicPr>
              <a:picLocks noChangeAspect="1"/>
            </p:cNvPicPr>
            <p:nvPr>
              <p:custDataLst>
                <p:tags r:id="rId12"/>
              </p:custDataLst>
            </p:nvPr>
          </p:nvPicPr>
          <p:blipFill>
            <a:blip r:embed="rId4"/>
            <a:stretch>
              <a:fillRect/>
            </a:stretch>
          </p:blipFill>
          <p:spPr>
            <a:xfrm>
              <a:off x="6595" y="2178"/>
              <a:ext cx="10387" cy="1273"/>
            </a:xfrm>
            <a:prstGeom prst="rect">
              <a:avLst/>
            </a:prstGeom>
          </p:spPr>
        </p:pic>
        <p:sp>
          <p:nvSpPr>
            <p:cNvPr id="20" name="文本框 19"/>
            <p:cNvSpPr txBox="1"/>
            <p:nvPr>
              <p:custDataLst>
                <p:tags r:id="rId13"/>
              </p:custDataLst>
            </p:nvPr>
          </p:nvSpPr>
          <p:spPr>
            <a:xfrm>
              <a:off x="7216" y="2404"/>
              <a:ext cx="2344" cy="822"/>
            </a:xfrm>
            <a:prstGeom prst="rect">
              <a:avLst/>
            </a:prstGeom>
            <a:noFill/>
          </p:spPr>
          <p:txBody>
            <a:bodyPr wrap="square" rtlCol="0">
              <a:spAutoFit/>
            </a:bodyPr>
            <a:p>
              <a:r>
                <a:rPr lang="zh-CN" altLang="en-US" sz="2800">
                  <a:solidFill>
                    <a:srgbClr val="FF0000"/>
                  </a:solidFill>
                  <a:latin typeface="思源黑体 CN Bold" panose="020B0800000000000000" charset="-122"/>
                  <a:ea typeface="思源黑体 CN Bold" panose="020B0800000000000000" charset="-122"/>
                </a:rPr>
                <a:t>第三章</a:t>
              </a:r>
              <a:endParaRPr lang="zh-CN" altLang="en-US" sz="2800">
                <a:solidFill>
                  <a:srgbClr val="FF0000"/>
                </a:solidFill>
                <a:latin typeface="思源黑体 CN Bold" panose="020B0800000000000000" charset="-122"/>
                <a:ea typeface="思源黑体 CN Bold" panose="020B0800000000000000" charset="-122"/>
              </a:endParaRPr>
            </a:p>
          </p:txBody>
        </p:sp>
        <p:sp>
          <p:nvSpPr>
            <p:cNvPr id="21" name="文本框 20"/>
            <p:cNvSpPr txBox="1"/>
            <p:nvPr>
              <p:custDataLst>
                <p:tags r:id="rId14"/>
              </p:custDataLst>
            </p:nvPr>
          </p:nvSpPr>
          <p:spPr>
            <a:xfrm>
              <a:off x="10006" y="2474"/>
              <a:ext cx="6659" cy="822"/>
            </a:xfrm>
            <a:prstGeom prst="rect">
              <a:avLst/>
            </a:prstGeom>
            <a:noFill/>
          </p:spPr>
          <p:txBody>
            <a:bodyPr wrap="square" rtlCol="0">
              <a:spAutoFit/>
            </a:bodyPr>
            <a:p>
              <a:r>
                <a:rPr lang="zh-CN" altLang="en-US" sz="2800">
                  <a:solidFill>
                    <a:schemeClr val="bg1"/>
                  </a:solidFill>
                  <a:latin typeface="思源黑体 CN Bold" panose="020B0800000000000000" charset="-122"/>
                  <a:ea typeface="思源黑体 CN Bold" panose="020B0800000000000000" charset="-122"/>
                </a:rPr>
                <a:t>道不轻传</a:t>
              </a:r>
              <a:r>
                <a:rPr lang="en-US" altLang="zh-CN" sz="2800">
                  <a:solidFill>
                    <a:schemeClr val="bg1"/>
                  </a:solidFill>
                  <a:latin typeface="思源黑体 CN Bold" panose="020B0800000000000000" charset="-122"/>
                  <a:ea typeface="思源黑体 CN Bold" panose="020B0800000000000000" charset="-122"/>
                </a:rPr>
                <a:t>-</a:t>
              </a:r>
              <a:r>
                <a:rPr lang="zh-CN" altLang="en-US" sz="2800">
                  <a:solidFill>
                    <a:schemeClr val="bg1"/>
                  </a:solidFill>
                  <a:latin typeface="思源黑体 CN Bold" panose="020B0800000000000000" charset="-122"/>
                  <a:ea typeface="思源黑体 CN Bold" panose="020B0800000000000000" charset="-122"/>
                </a:rPr>
                <a:t>轻传不重视</a:t>
              </a:r>
              <a:endParaRPr lang="zh-CN" altLang="en-US" sz="2800">
                <a:solidFill>
                  <a:schemeClr val="bg1"/>
                </a:solidFill>
                <a:latin typeface="思源黑体 CN Bold" panose="020B0800000000000000" charset="-122"/>
                <a:ea typeface="思源黑体 CN Bold" panose="020B0800000000000000" charset="-122"/>
              </a:endParaRPr>
            </a:p>
          </p:txBody>
        </p:sp>
      </p:grpSp>
      <p:grpSp>
        <p:nvGrpSpPr>
          <p:cNvPr id="23" name="组合 22"/>
          <p:cNvGrpSpPr/>
          <p:nvPr>
            <p:custDataLst>
              <p:tags r:id="rId15"/>
            </p:custDataLst>
          </p:nvPr>
        </p:nvGrpSpPr>
        <p:grpSpPr>
          <a:xfrm>
            <a:off x="4187825" y="4697730"/>
            <a:ext cx="6595745" cy="808355"/>
            <a:chOff x="6595" y="2178"/>
            <a:chExt cx="10387" cy="1273"/>
          </a:xfrm>
        </p:grpSpPr>
        <p:pic>
          <p:nvPicPr>
            <p:cNvPr id="32" name="图片 31" descr="第一章"/>
            <p:cNvPicPr>
              <a:picLocks noChangeAspect="1"/>
            </p:cNvPicPr>
            <p:nvPr>
              <p:custDataLst>
                <p:tags r:id="rId16"/>
              </p:custDataLst>
            </p:nvPr>
          </p:nvPicPr>
          <p:blipFill>
            <a:blip r:embed="rId4"/>
            <a:stretch>
              <a:fillRect/>
            </a:stretch>
          </p:blipFill>
          <p:spPr>
            <a:xfrm>
              <a:off x="6595" y="2178"/>
              <a:ext cx="10387" cy="1273"/>
            </a:xfrm>
            <a:prstGeom prst="rect">
              <a:avLst/>
            </a:prstGeom>
          </p:spPr>
        </p:pic>
        <p:sp>
          <p:nvSpPr>
            <p:cNvPr id="33" name="文本框 32"/>
            <p:cNvSpPr txBox="1"/>
            <p:nvPr>
              <p:custDataLst>
                <p:tags r:id="rId17"/>
              </p:custDataLst>
            </p:nvPr>
          </p:nvSpPr>
          <p:spPr>
            <a:xfrm>
              <a:off x="7216" y="2404"/>
              <a:ext cx="2344" cy="822"/>
            </a:xfrm>
            <a:prstGeom prst="rect">
              <a:avLst/>
            </a:prstGeom>
            <a:noFill/>
          </p:spPr>
          <p:txBody>
            <a:bodyPr wrap="square" rtlCol="0">
              <a:spAutoFit/>
            </a:bodyPr>
            <a:p>
              <a:r>
                <a:rPr lang="zh-CN" altLang="en-US" sz="2800">
                  <a:solidFill>
                    <a:srgbClr val="FF0000"/>
                  </a:solidFill>
                  <a:latin typeface="思源黑体 CN Bold" panose="020B0800000000000000" charset="-122"/>
                  <a:ea typeface="思源黑体 CN Bold" panose="020B0800000000000000" charset="-122"/>
                </a:rPr>
                <a:t>第四章</a:t>
              </a:r>
              <a:endParaRPr lang="zh-CN" altLang="en-US" sz="2800">
                <a:solidFill>
                  <a:srgbClr val="FF0000"/>
                </a:solidFill>
                <a:latin typeface="思源黑体 CN Bold" panose="020B0800000000000000" charset="-122"/>
                <a:ea typeface="思源黑体 CN Bold" panose="020B0800000000000000" charset="-122"/>
              </a:endParaRPr>
            </a:p>
          </p:txBody>
        </p:sp>
        <p:sp>
          <p:nvSpPr>
            <p:cNvPr id="34" name="文本框 33"/>
            <p:cNvSpPr txBox="1"/>
            <p:nvPr>
              <p:custDataLst>
                <p:tags r:id="rId18"/>
              </p:custDataLst>
            </p:nvPr>
          </p:nvSpPr>
          <p:spPr>
            <a:xfrm>
              <a:off x="10006" y="2474"/>
              <a:ext cx="6253" cy="822"/>
            </a:xfrm>
            <a:prstGeom prst="rect">
              <a:avLst/>
            </a:prstGeom>
            <a:noFill/>
          </p:spPr>
          <p:txBody>
            <a:bodyPr wrap="square" rtlCol="0">
              <a:spAutoFit/>
            </a:bodyPr>
            <a:p>
              <a:r>
                <a:rPr lang="zh-CN" altLang="en-US" sz="2800">
                  <a:solidFill>
                    <a:schemeClr val="bg1"/>
                  </a:solidFill>
                  <a:latin typeface="思源黑体 CN Bold" panose="020B0800000000000000" charset="-122"/>
                  <a:ea typeface="思源黑体 CN Bold" panose="020B0800000000000000" charset="-122"/>
                </a:rPr>
                <a:t>相见恨晚</a:t>
              </a:r>
              <a:r>
                <a:rPr lang="en-US" altLang="zh-CN" sz="2800">
                  <a:solidFill>
                    <a:schemeClr val="bg1"/>
                  </a:solidFill>
                  <a:latin typeface="思源黑体 CN Bold" panose="020B0800000000000000" charset="-122"/>
                  <a:ea typeface="思源黑体 CN Bold" panose="020B0800000000000000" charset="-122"/>
                </a:rPr>
                <a:t>-</a:t>
              </a:r>
              <a:r>
                <a:rPr lang="zh-CN" altLang="en-US" sz="2800">
                  <a:solidFill>
                    <a:schemeClr val="bg1"/>
                  </a:solidFill>
                  <a:latin typeface="思源黑体 CN Bold" panose="020B0800000000000000" charset="-122"/>
                  <a:ea typeface="思源黑体 CN Bold" panose="020B0800000000000000" charset="-122"/>
                </a:rPr>
                <a:t>缘分自然来</a:t>
              </a:r>
              <a:endParaRPr lang="zh-CN" altLang="en-US" sz="2800">
                <a:solidFill>
                  <a:schemeClr val="bg1"/>
                </a:solidFill>
                <a:latin typeface="思源黑体 CN Bold" panose="020B0800000000000000" charset="-122"/>
                <a:ea typeface="思源黑体 CN Bold" panose="020B0800000000000000" charset="-122"/>
              </a:endParaRPr>
            </a:p>
          </p:txBody>
        </p:sp>
      </p:grpSp>
    </p:spTree>
    <p:custDataLst>
      <p:tags r:id="rId19"/>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1"/>
            </p:custDataLst>
          </p:nvPr>
        </p:nvSpPr>
        <p:spPr>
          <a:xfrm>
            <a:off x="4226560" y="171608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思源黑体 CN Normal" panose="020B0400000000000000" charset="-122"/>
              </a:rPr>
              <a:t>PART 01</a:t>
            </a:r>
            <a:endParaRPr kumimoji="0" lang="zh-CN" altLang="en-US" sz="60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思源黑体 CN Normal" panose="020B0400000000000000" charset="-122"/>
            </a:endParaRPr>
          </a:p>
        </p:txBody>
      </p:sp>
      <p:sp>
        <p:nvSpPr>
          <p:cNvPr id="11" name="文本框 10"/>
          <p:cNvSpPr txBox="1"/>
          <p:nvPr>
            <p:custDataLst>
              <p:tags r:id="rId2"/>
            </p:custDataLst>
          </p:nvPr>
        </p:nvSpPr>
        <p:spPr>
          <a:xfrm>
            <a:off x="1715135" y="3064510"/>
            <a:ext cx="8949055" cy="1260475"/>
          </a:xfrm>
          <a:prstGeom prst="rect">
            <a:avLst/>
          </a:prstGeom>
          <a:noFill/>
        </p:spPr>
        <p:txBody>
          <a:bodyPr wrap="square" rtlCol="0">
            <a:spAutoFit/>
          </a:bodyPr>
          <a:p>
            <a:pPr algn="ctr" fontAlgn="auto"/>
            <a:r>
              <a:rPr lang="zh-CN" altLang="en-US" sz="7600">
                <a:solidFill>
                  <a:schemeClr val="bg2"/>
                </a:solidFill>
                <a:latin typeface="思源黑体 CN Bold" panose="020B0800000000000000" charset="-122"/>
                <a:ea typeface="思源黑体 CN Bold" panose="020B0800000000000000" charset="-122"/>
                <a:sym typeface="+mn-ea"/>
              </a:rPr>
              <a:t>股市无情</a:t>
            </a:r>
            <a:r>
              <a:rPr lang="en-US" altLang="zh-CN" sz="7600">
                <a:solidFill>
                  <a:schemeClr val="bg2"/>
                </a:solidFill>
                <a:latin typeface="思源黑体 CN Bold" panose="020B0800000000000000" charset="-122"/>
                <a:ea typeface="思源黑体 CN Bold" panose="020B0800000000000000" charset="-122"/>
                <a:sym typeface="+mn-ea"/>
              </a:rPr>
              <a:t>-</a:t>
            </a:r>
            <a:r>
              <a:rPr lang="zh-CN" altLang="en-US" sz="7600">
                <a:solidFill>
                  <a:schemeClr val="bg2"/>
                </a:solidFill>
                <a:latin typeface="思源黑体 CN Bold" panose="020B0800000000000000" charset="-122"/>
                <a:ea typeface="思源黑体 CN Bold" panose="020B0800000000000000" charset="-122"/>
                <a:sym typeface="+mn-ea"/>
              </a:rPr>
              <a:t>只认钱</a:t>
            </a:r>
            <a:endParaRPr lang="zh-CN" altLang="en-US" sz="7600">
              <a:solidFill>
                <a:schemeClr val="bg2"/>
              </a:solidFill>
              <a:latin typeface="思源黑体 CN Bold" panose="020B0800000000000000" charset="-122"/>
              <a:ea typeface="思源黑体 CN Bold" panose="020B0800000000000000" charset="-122"/>
              <a:sym typeface="+mn-ea"/>
            </a:endParaRPr>
          </a:p>
        </p:txBody>
      </p:sp>
      <p:cxnSp>
        <p:nvCxnSpPr>
          <p:cNvPr id="12" name="直接连接符 11"/>
          <p:cNvCxnSpPr/>
          <p:nvPr/>
        </p:nvCxnSpPr>
        <p:spPr>
          <a:xfrm>
            <a:off x="2279015" y="2635250"/>
            <a:ext cx="7641590" cy="0"/>
          </a:xfrm>
          <a:prstGeom prst="line">
            <a:avLst/>
          </a:prstGeom>
          <a:ln>
            <a:gradFill>
              <a:gsLst>
                <a:gs pos="0">
                  <a:srgbClr val="1E38B8"/>
                </a:gs>
                <a:gs pos="50000">
                  <a:srgbClr val="B77DFE"/>
                </a:gs>
                <a:gs pos="100000">
                  <a:srgbClr val="1E38B8"/>
                </a:gs>
              </a:gsLst>
              <a:lin ang="0" scaled="0"/>
            </a:gradFill>
          </a:ln>
        </p:spPr>
        <p:style>
          <a:lnRef idx="3">
            <a:schemeClr val="accent1"/>
          </a:lnRef>
          <a:fillRef idx="0">
            <a:srgbClr val="FFFFFF"/>
          </a:fillRef>
          <a:effectRef idx="0">
            <a:srgbClr val="FFFFFF"/>
          </a:effectRef>
          <a:fontRef idx="minor">
            <a:schemeClr val="tx1"/>
          </a:fontRef>
        </p:style>
      </p:cxn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pic>
        <p:nvPicPr>
          <p:cNvPr id="2" name="图片 1"/>
          <p:cNvPicPr>
            <a:picLocks noChangeAspect="1"/>
          </p:cNvPicPr>
          <p:nvPr/>
        </p:nvPicPr>
        <p:blipFill>
          <a:blip r:embed="rId2"/>
          <a:stretch>
            <a:fillRect/>
          </a:stretch>
        </p:blipFill>
        <p:spPr>
          <a:xfrm>
            <a:off x="499745" y="756285"/>
            <a:ext cx="7081520" cy="5066665"/>
          </a:xfrm>
          <a:prstGeom prst="rect">
            <a:avLst/>
          </a:prstGeom>
        </p:spPr>
      </p:pic>
      <p:sp>
        <p:nvSpPr>
          <p:cNvPr id="4" name="文本框 3"/>
          <p:cNvSpPr txBox="1"/>
          <p:nvPr/>
        </p:nvSpPr>
        <p:spPr>
          <a:xfrm>
            <a:off x="1261745" y="5768340"/>
            <a:ext cx="9667875" cy="398780"/>
          </a:xfrm>
          <a:prstGeom prst="rect">
            <a:avLst/>
          </a:prstGeom>
          <a:noFill/>
        </p:spPr>
        <p:txBody>
          <a:bodyPr wrap="square" rtlCol="0">
            <a:spAutoFit/>
          </a:bodyPr>
          <a:p>
            <a:r>
              <a:rPr lang="zh-CN" altLang="en-US" sz="2000">
                <a:solidFill>
                  <a:schemeClr val="bg1"/>
                </a:solidFill>
              </a:rPr>
              <a:t>成交量没有明显扭转之前，咱们都要以小仓超短为主，缩量不可怕，股市无情是常态</a:t>
            </a:r>
            <a:endParaRPr lang="zh-CN" altLang="en-US" sz="2000">
              <a:solidFill>
                <a:schemeClr val="bg1"/>
              </a:solidFill>
            </a:endParaRPr>
          </a:p>
        </p:txBody>
      </p:sp>
      <p:sp>
        <p:nvSpPr>
          <p:cNvPr id="5" name="文本框 4"/>
          <p:cNvSpPr txBox="1"/>
          <p:nvPr/>
        </p:nvSpPr>
        <p:spPr>
          <a:xfrm>
            <a:off x="7769225" y="1060450"/>
            <a:ext cx="4064000" cy="1753235"/>
          </a:xfrm>
          <a:prstGeom prst="rect">
            <a:avLst/>
          </a:prstGeom>
          <a:noFill/>
        </p:spPr>
        <p:txBody>
          <a:bodyPr wrap="square" rtlCol="0">
            <a:spAutoFit/>
          </a:bodyPr>
          <a:p>
            <a:r>
              <a:rPr lang="zh-CN" altLang="en-US">
                <a:solidFill>
                  <a:schemeClr val="bg1"/>
                </a:solidFill>
              </a:rPr>
              <a:t>①行情不好的时候，近期教的冷门突围可以用，适合行情不好的时候</a:t>
            </a:r>
            <a:endParaRPr lang="zh-CN" altLang="en-US">
              <a:solidFill>
                <a:schemeClr val="bg1"/>
              </a:solidFill>
            </a:endParaRPr>
          </a:p>
          <a:p>
            <a:r>
              <a:rPr lang="zh-CN" altLang="en-US">
                <a:solidFill>
                  <a:schemeClr val="bg1"/>
                </a:solidFill>
              </a:rPr>
              <a:t>②行情会继续跌2个月3个月吗，如果不会，现在应该怎么看待怎么准备应对后面的反弹，超跌完反弹完之后，行情企稳时，怎么抓主升的机会</a:t>
            </a:r>
            <a:endParaRPr lang="zh-CN" altLang="en-US">
              <a:solidFill>
                <a:schemeClr val="bg1"/>
              </a:solidFill>
            </a:endParaRPr>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1"/>
            </p:custDataLst>
          </p:nvPr>
        </p:nvSpPr>
        <p:spPr>
          <a:xfrm>
            <a:off x="4226560" y="171608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思源黑体 CN Normal" panose="020B0400000000000000" charset="-122"/>
              </a:rPr>
              <a:t>PART 0</a:t>
            </a:r>
            <a:r>
              <a:rPr kumimoji="0" lang="en-US" altLang="zh-CN" sz="60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思源黑体 CN Normal" panose="020B0400000000000000" charset="-122"/>
              </a:rPr>
              <a:t>2</a:t>
            </a:r>
            <a:endParaRPr kumimoji="0" lang="zh-CN" altLang="en-US" sz="60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思源黑体 CN Normal" panose="020B0400000000000000" charset="-122"/>
            </a:endParaRPr>
          </a:p>
        </p:txBody>
      </p:sp>
      <p:sp>
        <p:nvSpPr>
          <p:cNvPr id="11" name="文本框 10"/>
          <p:cNvSpPr txBox="1"/>
          <p:nvPr>
            <p:custDataLst>
              <p:tags r:id="rId2"/>
            </p:custDataLst>
          </p:nvPr>
        </p:nvSpPr>
        <p:spPr>
          <a:xfrm>
            <a:off x="1715135" y="3064510"/>
            <a:ext cx="8949055" cy="1260475"/>
          </a:xfrm>
          <a:prstGeom prst="rect">
            <a:avLst/>
          </a:prstGeom>
          <a:noFill/>
        </p:spPr>
        <p:txBody>
          <a:bodyPr wrap="square" rtlCol="0">
            <a:spAutoFit/>
          </a:bodyPr>
          <a:p>
            <a:pPr algn="ctr" fontAlgn="auto"/>
            <a:r>
              <a:rPr lang="zh-CN" altLang="en-US" sz="7600">
                <a:solidFill>
                  <a:schemeClr val="bg2"/>
                </a:solidFill>
                <a:latin typeface="思源黑体 CN Bold" panose="020B0800000000000000" charset="-122"/>
                <a:ea typeface="思源黑体 CN Bold" panose="020B0800000000000000" charset="-122"/>
                <a:sym typeface="+mn-ea"/>
              </a:rPr>
              <a:t>规矩最痛</a:t>
            </a:r>
            <a:r>
              <a:rPr lang="en-US" altLang="zh-CN" sz="7600">
                <a:solidFill>
                  <a:schemeClr val="bg2"/>
                </a:solidFill>
                <a:latin typeface="思源黑体 CN Bold" panose="020B0800000000000000" charset="-122"/>
                <a:ea typeface="思源黑体 CN Bold" panose="020B0800000000000000" charset="-122"/>
                <a:sym typeface="+mn-ea"/>
              </a:rPr>
              <a:t>-</a:t>
            </a:r>
            <a:r>
              <a:rPr lang="zh-CN" altLang="en-US" sz="7600">
                <a:solidFill>
                  <a:schemeClr val="bg2"/>
                </a:solidFill>
                <a:latin typeface="思源黑体 CN Bold" panose="020B0800000000000000" charset="-122"/>
                <a:ea typeface="思源黑体 CN Bold" panose="020B0800000000000000" charset="-122"/>
                <a:sym typeface="+mn-ea"/>
              </a:rPr>
              <a:t>反人性</a:t>
            </a:r>
            <a:endParaRPr lang="zh-CN" altLang="en-US" sz="7600">
              <a:solidFill>
                <a:schemeClr val="bg2"/>
              </a:solidFill>
              <a:latin typeface="思源黑体 CN Bold" panose="020B0800000000000000" charset="-122"/>
              <a:ea typeface="思源黑体 CN Bold" panose="020B0800000000000000" charset="-122"/>
              <a:sym typeface="+mn-ea"/>
            </a:endParaRPr>
          </a:p>
        </p:txBody>
      </p:sp>
      <p:cxnSp>
        <p:nvCxnSpPr>
          <p:cNvPr id="12" name="直接连接符 11"/>
          <p:cNvCxnSpPr/>
          <p:nvPr/>
        </p:nvCxnSpPr>
        <p:spPr>
          <a:xfrm>
            <a:off x="2279015" y="2635250"/>
            <a:ext cx="7641590" cy="0"/>
          </a:xfrm>
          <a:prstGeom prst="line">
            <a:avLst/>
          </a:prstGeom>
          <a:ln>
            <a:gradFill>
              <a:gsLst>
                <a:gs pos="0">
                  <a:srgbClr val="1E38B8"/>
                </a:gs>
                <a:gs pos="50000">
                  <a:srgbClr val="B77DFE"/>
                </a:gs>
                <a:gs pos="100000">
                  <a:srgbClr val="1E38B8"/>
                </a:gs>
              </a:gsLst>
              <a:lin ang="0" scaled="0"/>
            </a:gradFill>
          </a:ln>
        </p:spPr>
        <p:style>
          <a:lnRef idx="3">
            <a:schemeClr val="accent1"/>
          </a:lnRef>
          <a:fillRef idx="0">
            <a:srgbClr val="FFFFFF"/>
          </a:fillRef>
          <a:effectRef idx="0">
            <a:srgbClr val="FFFFFF"/>
          </a:effectRef>
          <a:fontRef idx="minor">
            <a:schemeClr val="tx1"/>
          </a:fontRef>
        </p:style>
      </p:cxn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sp>
        <p:nvSpPr>
          <p:cNvPr id="4" name="文本框 3"/>
          <p:cNvSpPr txBox="1"/>
          <p:nvPr/>
        </p:nvSpPr>
        <p:spPr>
          <a:xfrm>
            <a:off x="5328920" y="289560"/>
            <a:ext cx="6155055" cy="1630045"/>
          </a:xfrm>
          <a:prstGeom prst="rect">
            <a:avLst/>
          </a:prstGeom>
          <a:noFill/>
        </p:spPr>
        <p:txBody>
          <a:bodyPr wrap="square" rtlCol="0">
            <a:spAutoFit/>
          </a:bodyPr>
          <a:p>
            <a:r>
              <a:rPr lang="zh-CN" altLang="en-US" sz="2000">
                <a:solidFill>
                  <a:schemeClr val="bg1"/>
                </a:solidFill>
              </a:rPr>
              <a:t>知行不合一，</a:t>
            </a:r>
            <a:endParaRPr lang="zh-CN" altLang="en-US" sz="2000">
              <a:solidFill>
                <a:schemeClr val="bg1"/>
              </a:solidFill>
            </a:endParaRPr>
          </a:p>
          <a:p>
            <a:r>
              <a:rPr lang="zh-CN" altLang="en-US" sz="2000">
                <a:solidFill>
                  <a:schemeClr val="bg1"/>
                </a:solidFill>
              </a:rPr>
              <a:t>有两种</a:t>
            </a:r>
            <a:endParaRPr lang="zh-CN" altLang="en-US" sz="2000">
              <a:solidFill>
                <a:schemeClr val="bg1"/>
              </a:solidFill>
            </a:endParaRPr>
          </a:p>
          <a:p>
            <a:r>
              <a:rPr lang="en-US" altLang="zh-CN" sz="2000">
                <a:solidFill>
                  <a:schemeClr val="bg1"/>
                </a:solidFill>
              </a:rPr>
              <a:t>1</a:t>
            </a:r>
            <a:r>
              <a:rPr lang="zh-CN" altLang="en-US" sz="2000">
                <a:solidFill>
                  <a:schemeClr val="bg1"/>
                </a:solidFill>
              </a:rPr>
              <a:t>、高估了自己的风险承受能力，</a:t>
            </a:r>
            <a:endParaRPr lang="zh-CN" altLang="en-US" sz="2000">
              <a:solidFill>
                <a:schemeClr val="bg1"/>
              </a:solidFill>
            </a:endParaRPr>
          </a:p>
          <a:p>
            <a:r>
              <a:rPr lang="zh-CN" altLang="en-US" sz="2000">
                <a:solidFill>
                  <a:schemeClr val="bg1"/>
                </a:solidFill>
              </a:rPr>
              <a:t>如果一切都在承受范围内，何来后悔一说</a:t>
            </a:r>
            <a:endParaRPr lang="zh-CN" altLang="en-US" sz="2000">
              <a:solidFill>
                <a:schemeClr val="bg1"/>
              </a:solidFill>
            </a:endParaRPr>
          </a:p>
          <a:p>
            <a:r>
              <a:rPr lang="en-US" altLang="zh-CN" sz="2000">
                <a:solidFill>
                  <a:schemeClr val="bg1"/>
                </a:solidFill>
              </a:rPr>
              <a:t>2</a:t>
            </a:r>
            <a:r>
              <a:rPr lang="zh-CN" altLang="en-US" sz="2000">
                <a:solidFill>
                  <a:schemeClr val="bg1"/>
                </a:solidFill>
              </a:rPr>
              <a:t>、真的无知，但无知就不会说是知行不合一了</a:t>
            </a:r>
            <a:endParaRPr lang="zh-CN" altLang="en-US" sz="2000">
              <a:solidFill>
                <a:schemeClr val="bg1"/>
              </a:solidFill>
            </a:endParaRPr>
          </a:p>
        </p:txBody>
      </p:sp>
      <p:sp>
        <p:nvSpPr>
          <p:cNvPr id="2" name="文本框 1"/>
          <p:cNvSpPr txBox="1"/>
          <p:nvPr/>
        </p:nvSpPr>
        <p:spPr>
          <a:xfrm>
            <a:off x="518795" y="1919605"/>
            <a:ext cx="10592435" cy="3784600"/>
          </a:xfrm>
          <a:prstGeom prst="rect">
            <a:avLst/>
          </a:prstGeom>
          <a:noFill/>
        </p:spPr>
        <p:txBody>
          <a:bodyPr wrap="square" rtlCol="0">
            <a:spAutoFit/>
          </a:bodyPr>
          <a:p>
            <a:r>
              <a:rPr lang="zh-CN" altLang="en-US" sz="2000">
                <a:solidFill>
                  <a:schemeClr val="bg1"/>
                </a:solidFill>
              </a:rPr>
              <a:t>规矩</a:t>
            </a:r>
            <a:r>
              <a:rPr lang="en-US" altLang="zh-CN" sz="2000">
                <a:solidFill>
                  <a:schemeClr val="bg1"/>
                </a:solidFill>
              </a:rPr>
              <a:t>1</a:t>
            </a:r>
            <a:r>
              <a:rPr lang="zh-CN" altLang="en-US" sz="2000">
                <a:solidFill>
                  <a:schemeClr val="bg1"/>
                </a:solidFill>
              </a:rPr>
              <a:t>、只选上升通道</a:t>
            </a:r>
            <a:endParaRPr lang="zh-CN" altLang="en-US" sz="2000">
              <a:solidFill>
                <a:schemeClr val="bg1"/>
              </a:solidFill>
            </a:endParaRPr>
          </a:p>
          <a:p>
            <a:r>
              <a:rPr lang="zh-CN" altLang="en-US" sz="2000">
                <a:solidFill>
                  <a:schemeClr val="bg1"/>
                </a:solidFill>
              </a:rPr>
              <a:t>规矩</a:t>
            </a:r>
            <a:r>
              <a:rPr lang="en-US" altLang="zh-CN" sz="2000">
                <a:solidFill>
                  <a:schemeClr val="bg1"/>
                </a:solidFill>
              </a:rPr>
              <a:t>2</a:t>
            </a:r>
            <a:r>
              <a:rPr lang="zh-CN" altLang="en-US" sz="2000">
                <a:solidFill>
                  <a:schemeClr val="bg1"/>
                </a:solidFill>
              </a:rPr>
              <a:t>、只选资金流入的</a:t>
            </a:r>
            <a:endParaRPr lang="zh-CN" altLang="en-US" sz="2000">
              <a:solidFill>
                <a:schemeClr val="bg1"/>
              </a:solidFill>
            </a:endParaRPr>
          </a:p>
          <a:p>
            <a:r>
              <a:rPr lang="zh-CN" altLang="en-US" sz="2000">
                <a:solidFill>
                  <a:schemeClr val="bg1"/>
                </a:solidFill>
              </a:rPr>
              <a:t>规矩</a:t>
            </a:r>
            <a:r>
              <a:rPr lang="en-US" altLang="zh-CN" sz="2000">
                <a:solidFill>
                  <a:schemeClr val="bg1"/>
                </a:solidFill>
              </a:rPr>
              <a:t>3</a:t>
            </a:r>
            <a:r>
              <a:rPr lang="zh-CN" altLang="en-US" sz="2000">
                <a:solidFill>
                  <a:schemeClr val="bg1"/>
                </a:solidFill>
              </a:rPr>
              <a:t>、不做临时决定</a:t>
            </a:r>
            <a:endParaRPr lang="zh-CN" altLang="en-US" sz="2000">
              <a:solidFill>
                <a:schemeClr val="bg1"/>
              </a:solidFill>
            </a:endParaRPr>
          </a:p>
          <a:p>
            <a:r>
              <a:rPr lang="zh-CN" altLang="en-US" sz="2000">
                <a:solidFill>
                  <a:schemeClr val="bg1"/>
                </a:solidFill>
              </a:rPr>
              <a:t>规矩</a:t>
            </a:r>
            <a:r>
              <a:rPr lang="en-US" altLang="zh-CN" sz="2000">
                <a:solidFill>
                  <a:schemeClr val="bg1"/>
                </a:solidFill>
              </a:rPr>
              <a:t>4</a:t>
            </a:r>
            <a:r>
              <a:rPr lang="zh-CN" altLang="en-US" sz="2000">
                <a:solidFill>
                  <a:schemeClr val="bg1"/>
                </a:solidFill>
              </a:rPr>
              <a:t>、没有计划不开仓</a:t>
            </a:r>
            <a:endParaRPr lang="zh-CN" altLang="en-US" sz="2000">
              <a:solidFill>
                <a:schemeClr val="bg1"/>
              </a:solidFill>
            </a:endParaRPr>
          </a:p>
          <a:p>
            <a:r>
              <a:rPr lang="zh-CN" altLang="en-US" sz="2000">
                <a:solidFill>
                  <a:schemeClr val="bg1"/>
                </a:solidFill>
              </a:rPr>
              <a:t>规矩</a:t>
            </a:r>
            <a:r>
              <a:rPr lang="en-US" altLang="zh-CN" sz="2000">
                <a:solidFill>
                  <a:schemeClr val="bg1"/>
                </a:solidFill>
              </a:rPr>
              <a:t>5</a:t>
            </a:r>
            <a:r>
              <a:rPr lang="zh-CN" altLang="en-US" sz="2000">
                <a:solidFill>
                  <a:schemeClr val="bg1"/>
                </a:solidFill>
              </a:rPr>
              <a:t>、必须接受亏损且亏损必须在自己接受范围内</a:t>
            </a:r>
            <a:endParaRPr lang="zh-CN" altLang="en-US" sz="2000">
              <a:solidFill>
                <a:schemeClr val="bg1"/>
              </a:solidFill>
            </a:endParaRPr>
          </a:p>
          <a:p>
            <a:r>
              <a:rPr lang="zh-CN" altLang="en-US" sz="2000">
                <a:solidFill>
                  <a:schemeClr val="bg1"/>
                </a:solidFill>
              </a:rPr>
              <a:t>规矩</a:t>
            </a:r>
            <a:r>
              <a:rPr lang="en-US" altLang="zh-CN" sz="2000">
                <a:solidFill>
                  <a:schemeClr val="bg1"/>
                </a:solidFill>
              </a:rPr>
              <a:t>6</a:t>
            </a:r>
            <a:r>
              <a:rPr lang="zh-CN" altLang="en-US" sz="2000">
                <a:solidFill>
                  <a:schemeClr val="bg1"/>
                </a:solidFill>
              </a:rPr>
              <a:t>、只做自己认可的认知范围内的符合规矩的股票</a:t>
            </a:r>
            <a:endParaRPr lang="zh-CN" altLang="en-US" sz="2000">
              <a:solidFill>
                <a:schemeClr val="bg1"/>
              </a:solidFill>
            </a:endParaRPr>
          </a:p>
          <a:p>
            <a:r>
              <a:rPr lang="zh-CN" altLang="en-US" sz="2000">
                <a:solidFill>
                  <a:schemeClr val="bg1"/>
                </a:solidFill>
              </a:rPr>
              <a:t>规矩</a:t>
            </a:r>
            <a:r>
              <a:rPr lang="en-US" altLang="zh-CN" sz="2000">
                <a:solidFill>
                  <a:schemeClr val="bg1"/>
                </a:solidFill>
              </a:rPr>
              <a:t>7</a:t>
            </a:r>
            <a:r>
              <a:rPr lang="zh-CN" altLang="en-US" sz="2000">
                <a:solidFill>
                  <a:schemeClr val="bg1"/>
                </a:solidFill>
              </a:rPr>
              <a:t>、行动不凭感觉和经验</a:t>
            </a:r>
            <a:endParaRPr lang="zh-CN" altLang="en-US" sz="2000">
              <a:solidFill>
                <a:schemeClr val="bg1"/>
              </a:solidFill>
            </a:endParaRPr>
          </a:p>
          <a:p>
            <a:r>
              <a:rPr lang="zh-CN" altLang="en-US" sz="2000">
                <a:solidFill>
                  <a:schemeClr val="bg1"/>
                </a:solidFill>
              </a:rPr>
              <a:t>规矩</a:t>
            </a:r>
            <a:r>
              <a:rPr lang="en-US" altLang="zh-CN" sz="2000">
                <a:solidFill>
                  <a:schemeClr val="bg1"/>
                </a:solidFill>
              </a:rPr>
              <a:t>8</a:t>
            </a:r>
            <a:r>
              <a:rPr lang="zh-CN" altLang="en-US" sz="2000">
                <a:solidFill>
                  <a:schemeClr val="bg1"/>
                </a:solidFill>
              </a:rPr>
              <a:t>、任何一次行动都要先忘掉以前的成功和失败</a:t>
            </a:r>
            <a:endParaRPr lang="zh-CN" altLang="en-US" sz="2000">
              <a:solidFill>
                <a:schemeClr val="bg1"/>
              </a:solidFill>
            </a:endParaRPr>
          </a:p>
          <a:p>
            <a:r>
              <a:rPr lang="zh-CN" altLang="en-US" sz="2000">
                <a:solidFill>
                  <a:schemeClr val="bg1"/>
                </a:solidFill>
              </a:rPr>
              <a:t>规矩</a:t>
            </a:r>
            <a:r>
              <a:rPr lang="en-US" altLang="zh-CN" sz="2000">
                <a:solidFill>
                  <a:schemeClr val="bg1"/>
                </a:solidFill>
              </a:rPr>
              <a:t>9</a:t>
            </a:r>
            <a:r>
              <a:rPr lang="zh-CN" altLang="en-US" sz="2000">
                <a:solidFill>
                  <a:schemeClr val="bg1"/>
                </a:solidFill>
              </a:rPr>
              <a:t>、先从靠近自己兴趣且符合道理的方向开始学习</a:t>
            </a:r>
            <a:endParaRPr lang="zh-CN" altLang="en-US" sz="2000">
              <a:solidFill>
                <a:schemeClr val="bg1"/>
              </a:solidFill>
            </a:endParaRPr>
          </a:p>
          <a:p>
            <a:r>
              <a:rPr lang="zh-CN" altLang="en-US" sz="2000">
                <a:solidFill>
                  <a:schemeClr val="bg1"/>
                </a:solidFill>
              </a:rPr>
              <a:t>规矩</a:t>
            </a:r>
            <a:r>
              <a:rPr lang="en-US" altLang="zh-CN" sz="2000">
                <a:solidFill>
                  <a:schemeClr val="bg1"/>
                </a:solidFill>
              </a:rPr>
              <a:t>10</a:t>
            </a:r>
            <a:r>
              <a:rPr lang="zh-CN" altLang="en-US" sz="2000">
                <a:solidFill>
                  <a:schemeClr val="bg1"/>
                </a:solidFill>
              </a:rPr>
              <a:t>、学习期间的任何成功和失败都只能用来作为复盘的数据，而不是情绪的筹码</a:t>
            </a:r>
            <a:endParaRPr lang="zh-CN" altLang="en-US" sz="2000">
              <a:solidFill>
                <a:schemeClr val="bg1"/>
              </a:solidFill>
            </a:endParaRPr>
          </a:p>
          <a:p>
            <a:r>
              <a:rPr lang="zh-CN" altLang="en-US" sz="2000">
                <a:solidFill>
                  <a:schemeClr val="bg1"/>
                </a:solidFill>
              </a:rPr>
              <a:t>规矩</a:t>
            </a:r>
            <a:r>
              <a:rPr lang="en-US" altLang="zh-CN" sz="2000">
                <a:solidFill>
                  <a:schemeClr val="bg1"/>
                </a:solidFill>
              </a:rPr>
              <a:t>11</a:t>
            </a:r>
            <a:r>
              <a:rPr lang="zh-CN" altLang="en-US" sz="2000">
                <a:solidFill>
                  <a:schemeClr val="bg1"/>
                </a:solidFill>
              </a:rPr>
              <a:t>、身体＞学习＞挣钱＞面子</a:t>
            </a:r>
            <a:endParaRPr lang="zh-CN" altLang="en-US" sz="2000">
              <a:solidFill>
                <a:schemeClr val="bg1"/>
              </a:solidFill>
            </a:endParaRPr>
          </a:p>
          <a:p>
            <a:r>
              <a:rPr lang="zh-CN" altLang="en-US" sz="2000">
                <a:solidFill>
                  <a:schemeClr val="bg1"/>
                </a:solidFill>
              </a:rPr>
              <a:t>规矩</a:t>
            </a:r>
            <a:r>
              <a:rPr lang="en-US" altLang="zh-CN" sz="2000">
                <a:solidFill>
                  <a:schemeClr val="bg1"/>
                </a:solidFill>
              </a:rPr>
              <a:t>12</a:t>
            </a:r>
            <a:r>
              <a:rPr lang="zh-CN" altLang="en-US" sz="2000">
                <a:solidFill>
                  <a:schemeClr val="bg1"/>
                </a:solidFill>
              </a:rPr>
              <a:t>、大盘定仓位，板块定方向，个股定计划、风格定战法、战法定个股、计划定执行</a:t>
            </a:r>
            <a:endParaRPr lang="zh-CN" altLang="en-US" sz="2000">
              <a:solidFill>
                <a:schemeClr val="bg1"/>
              </a:solidFill>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1"/>
            </p:custDataLst>
          </p:nvPr>
        </p:nvSpPr>
        <p:spPr>
          <a:xfrm>
            <a:off x="4226560" y="171608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思源黑体 CN Normal" panose="020B0400000000000000" charset="-122"/>
              </a:rPr>
              <a:t>PART 0</a:t>
            </a:r>
            <a:r>
              <a:rPr kumimoji="0" lang="en-US" altLang="zh-CN" sz="60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思源黑体 CN Normal" panose="020B0400000000000000" charset="-122"/>
              </a:rPr>
              <a:t>3</a:t>
            </a:r>
            <a:endParaRPr kumimoji="0" lang="zh-CN" altLang="en-US" sz="60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思源黑体 CN Normal" panose="020B0400000000000000" charset="-122"/>
            </a:endParaRPr>
          </a:p>
        </p:txBody>
      </p:sp>
      <p:sp>
        <p:nvSpPr>
          <p:cNvPr id="11" name="文本框 10"/>
          <p:cNvSpPr txBox="1"/>
          <p:nvPr>
            <p:custDataLst>
              <p:tags r:id="rId2"/>
            </p:custDataLst>
          </p:nvPr>
        </p:nvSpPr>
        <p:spPr>
          <a:xfrm>
            <a:off x="1715135" y="3064510"/>
            <a:ext cx="8949055" cy="1260475"/>
          </a:xfrm>
          <a:prstGeom prst="rect">
            <a:avLst/>
          </a:prstGeom>
          <a:noFill/>
        </p:spPr>
        <p:txBody>
          <a:bodyPr wrap="square" rtlCol="0">
            <a:spAutoFit/>
          </a:bodyPr>
          <a:p>
            <a:pPr algn="ctr" fontAlgn="auto"/>
            <a:r>
              <a:rPr lang="zh-CN" altLang="en-US" sz="7600">
                <a:solidFill>
                  <a:schemeClr val="bg2"/>
                </a:solidFill>
                <a:latin typeface="思源黑体 CN Bold" panose="020B0800000000000000" charset="-122"/>
                <a:ea typeface="思源黑体 CN Bold" panose="020B0800000000000000" charset="-122"/>
                <a:sym typeface="+mn-ea"/>
              </a:rPr>
              <a:t>道不轻传</a:t>
            </a:r>
            <a:r>
              <a:rPr lang="en-US" altLang="zh-CN" sz="7600">
                <a:solidFill>
                  <a:schemeClr val="bg2"/>
                </a:solidFill>
                <a:latin typeface="思源黑体 CN Bold" panose="020B0800000000000000" charset="-122"/>
                <a:ea typeface="思源黑体 CN Bold" panose="020B0800000000000000" charset="-122"/>
                <a:sym typeface="+mn-ea"/>
              </a:rPr>
              <a:t>-</a:t>
            </a:r>
            <a:r>
              <a:rPr lang="zh-CN" altLang="en-US" sz="7600">
                <a:solidFill>
                  <a:schemeClr val="bg2"/>
                </a:solidFill>
                <a:latin typeface="思源黑体 CN Bold" panose="020B0800000000000000" charset="-122"/>
                <a:ea typeface="思源黑体 CN Bold" panose="020B0800000000000000" charset="-122"/>
                <a:sym typeface="+mn-ea"/>
              </a:rPr>
              <a:t>不重视</a:t>
            </a:r>
            <a:endParaRPr lang="en-US" altLang="zh-CN" sz="7600">
              <a:solidFill>
                <a:schemeClr val="bg2"/>
              </a:solidFill>
              <a:latin typeface="思源黑体 CN Bold" panose="020B0800000000000000" charset="-122"/>
              <a:ea typeface="思源黑体 CN Bold" panose="020B0800000000000000" charset="-122"/>
              <a:sym typeface="+mn-ea"/>
            </a:endParaRPr>
          </a:p>
        </p:txBody>
      </p:sp>
      <p:cxnSp>
        <p:nvCxnSpPr>
          <p:cNvPr id="12" name="直接连接符 11"/>
          <p:cNvCxnSpPr/>
          <p:nvPr/>
        </p:nvCxnSpPr>
        <p:spPr>
          <a:xfrm>
            <a:off x="2279015" y="2635250"/>
            <a:ext cx="7641590" cy="0"/>
          </a:xfrm>
          <a:prstGeom prst="line">
            <a:avLst/>
          </a:prstGeom>
          <a:ln>
            <a:gradFill>
              <a:gsLst>
                <a:gs pos="0">
                  <a:srgbClr val="1E38B8"/>
                </a:gs>
                <a:gs pos="50000">
                  <a:srgbClr val="B77DFE"/>
                </a:gs>
                <a:gs pos="100000">
                  <a:srgbClr val="1E38B8"/>
                </a:gs>
              </a:gsLst>
              <a:lin ang="0" scaled="0"/>
            </a:gradFill>
          </a:ln>
        </p:spPr>
        <p:style>
          <a:lnRef idx="3">
            <a:schemeClr val="accent1"/>
          </a:lnRef>
          <a:fillRef idx="0">
            <a:srgbClr val="FFFFFF"/>
          </a:fillRef>
          <a:effectRef idx="0">
            <a:srgbClr val="FFFFFF"/>
          </a:effectRef>
          <a:fontRef idx="minor">
            <a:schemeClr val="tx1"/>
          </a:fontRef>
        </p:style>
      </p:cxn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nvSpPr>
        <p:spPr>
          <a:xfrm>
            <a:off x="1702435" y="836930"/>
            <a:ext cx="9203690" cy="3784600"/>
          </a:xfrm>
          <a:prstGeom prst="rect">
            <a:avLst/>
          </a:prstGeom>
          <a:noFill/>
        </p:spPr>
        <p:txBody>
          <a:bodyPr wrap="square" rtlCol="0">
            <a:spAutoFit/>
          </a:bodyPr>
          <a:p>
            <a:r>
              <a:rPr lang="en-US" altLang="zh-CN" sz="2400">
                <a:solidFill>
                  <a:schemeClr val="bg1"/>
                </a:solidFill>
              </a:rPr>
              <a:t>25</a:t>
            </a:r>
            <a:r>
              <a:rPr lang="zh-CN" altLang="en-US" sz="2400">
                <a:solidFill>
                  <a:schemeClr val="bg1"/>
                </a:solidFill>
              </a:rPr>
              <a:t>年</a:t>
            </a:r>
            <a:r>
              <a:rPr lang="en-US" altLang="zh-CN" sz="2400">
                <a:solidFill>
                  <a:schemeClr val="bg1"/>
                </a:solidFill>
              </a:rPr>
              <a:t>3</a:t>
            </a:r>
            <a:r>
              <a:rPr lang="zh-CN" altLang="en-US" sz="2400">
                <a:solidFill>
                  <a:schemeClr val="bg1"/>
                </a:solidFill>
              </a:rPr>
              <a:t>月</a:t>
            </a:r>
            <a:r>
              <a:rPr lang="zh-CN" sz="2400">
                <a:solidFill>
                  <a:schemeClr val="bg1"/>
                </a:solidFill>
              </a:rPr>
              <a:t>下</a:t>
            </a:r>
            <a:r>
              <a:rPr lang="zh-CN" altLang="en-US" sz="2400">
                <a:solidFill>
                  <a:schemeClr val="bg1"/>
                </a:solidFill>
              </a:rPr>
              <a:t>，除了我学员，谁相信我说的连续绿框</a:t>
            </a:r>
            <a:endParaRPr lang="zh-CN" altLang="en-US" sz="2400">
              <a:solidFill>
                <a:schemeClr val="bg1"/>
              </a:solidFill>
            </a:endParaRPr>
          </a:p>
          <a:p>
            <a:r>
              <a:rPr lang="en-US" altLang="zh-CN" sz="2400">
                <a:solidFill>
                  <a:schemeClr val="bg1"/>
                </a:solidFill>
              </a:rPr>
              <a:t>25</a:t>
            </a:r>
            <a:r>
              <a:rPr lang="zh-CN" altLang="en-US" sz="2400">
                <a:solidFill>
                  <a:schemeClr val="bg1"/>
                </a:solidFill>
              </a:rPr>
              <a:t>年</a:t>
            </a:r>
            <a:r>
              <a:rPr lang="en-US" altLang="zh-CN" sz="2400">
                <a:solidFill>
                  <a:schemeClr val="bg1"/>
                </a:solidFill>
              </a:rPr>
              <a:t>6</a:t>
            </a:r>
            <a:r>
              <a:rPr lang="zh-CN" altLang="en-US" sz="2400">
                <a:solidFill>
                  <a:schemeClr val="bg1"/>
                </a:solidFill>
              </a:rPr>
              <a:t>月底，</a:t>
            </a:r>
            <a:r>
              <a:rPr lang="zh-CN" altLang="en-US" sz="2400">
                <a:solidFill>
                  <a:schemeClr val="bg1"/>
                </a:solidFill>
                <a:sym typeface="+mn-ea"/>
              </a:rPr>
              <a:t>除了我学员，谁</a:t>
            </a:r>
            <a:r>
              <a:rPr lang="zh-CN" altLang="en-US" sz="2400">
                <a:solidFill>
                  <a:schemeClr val="bg1"/>
                </a:solidFill>
              </a:rPr>
              <a:t>相信我说的行情有一个主升浪</a:t>
            </a:r>
            <a:endParaRPr lang="zh-CN" altLang="en-US" sz="2400">
              <a:solidFill>
                <a:schemeClr val="bg1"/>
              </a:solidFill>
            </a:endParaRPr>
          </a:p>
          <a:p>
            <a:r>
              <a:rPr lang="en-US" altLang="zh-CN" sz="2400">
                <a:solidFill>
                  <a:schemeClr val="bg1"/>
                </a:solidFill>
              </a:rPr>
              <a:t>26</a:t>
            </a:r>
            <a:r>
              <a:rPr lang="zh-CN" altLang="en-US" sz="2400">
                <a:solidFill>
                  <a:schemeClr val="bg1"/>
                </a:solidFill>
              </a:rPr>
              <a:t>年</a:t>
            </a:r>
            <a:r>
              <a:rPr lang="en-US" altLang="zh-CN" sz="2400">
                <a:solidFill>
                  <a:schemeClr val="bg1"/>
                </a:solidFill>
              </a:rPr>
              <a:t>3</a:t>
            </a:r>
            <a:r>
              <a:rPr lang="zh-CN" altLang="en-US" sz="2400">
                <a:solidFill>
                  <a:schemeClr val="bg1"/>
                </a:solidFill>
              </a:rPr>
              <a:t>月中，</a:t>
            </a:r>
            <a:r>
              <a:rPr lang="zh-CN" altLang="en-US" sz="2400">
                <a:solidFill>
                  <a:schemeClr val="bg1"/>
                </a:solidFill>
                <a:sym typeface="+mn-ea"/>
              </a:rPr>
              <a:t>除了我学员，谁</a:t>
            </a:r>
            <a:r>
              <a:rPr lang="zh-CN" altLang="en-US" sz="2400">
                <a:solidFill>
                  <a:schemeClr val="bg1"/>
                </a:solidFill>
              </a:rPr>
              <a:t>相信我说的要等超跌拐头</a:t>
            </a:r>
            <a:endParaRPr lang="zh-CN" altLang="en-US" sz="2400">
              <a:solidFill>
                <a:schemeClr val="bg1"/>
              </a:solidFill>
            </a:endParaRPr>
          </a:p>
          <a:p>
            <a:r>
              <a:rPr lang="en-US" altLang="zh-CN" sz="2400">
                <a:solidFill>
                  <a:schemeClr val="bg1"/>
                </a:solidFill>
              </a:rPr>
              <a:t>26</a:t>
            </a:r>
            <a:r>
              <a:rPr lang="zh-CN" altLang="en-US" sz="2400">
                <a:solidFill>
                  <a:schemeClr val="bg1"/>
                </a:solidFill>
              </a:rPr>
              <a:t>年</a:t>
            </a:r>
            <a:r>
              <a:rPr lang="en-US" altLang="zh-CN" sz="2400">
                <a:solidFill>
                  <a:schemeClr val="bg1"/>
                </a:solidFill>
              </a:rPr>
              <a:t>6</a:t>
            </a:r>
            <a:r>
              <a:rPr lang="zh-CN" altLang="en-US" sz="2400">
                <a:solidFill>
                  <a:schemeClr val="bg1"/>
                </a:solidFill>
              </a:rPr>
              <a:t>月底，</a:t>
            </a:r>
            <a:r>
              <a:rPr lang="zh-CN" altLang="en-US" sz="2400">
                <a:solidFill>
                  <a:schemeClr val="bg1"/>
                </a:solidFill>
                <a:sym typeface="+mn-ea"/>
              </a:rPr>
              <a:t>除了我学员，谁</a:t>
            </a:r>
            <a:r>
              <a:rPr lang="zh-CN" altLang="en-US" sz="2400">
                <a:solidFill>
                  <a:schemeClr val="bg1"/>
                </a:solidFill>
              </a:rPr>
              <a:t>相信我说的科技歇脚</a:t>
            </a:r>
            <a:endParaRPr lang="zh-CN" altLang="en-US" sz="2400">
              <a:solidFill>
                <a:schemeClr val="bg1"/>
              </a:solidFill>
            </a:endParaRPr>
          </a:p>
          <a:p>
            <a:r>
              <a:rPr lang="en-US" altLang="zh-CN" sz="2400">
                <a:solidFill>
                  <a:schemeClr val="bg1"/>
                </a:solidFill>
              </a:rPr>
              <a:t>26</a:t>
            </a:r>
            <a:r>
              <a:rPr lang="zh-CN" altLang="en-US" sz="2400">
                <a:solidFill>
                  <a:schemeClr val="bg1"/>
                </a:solidFill>
              </a:rPr>
              <a:t>年</a:t>
            </a:r>
            <a:r>
              <a:rPr lang="en-US" altLang="zh-CN" sz="2400">
                <a:solidFill>
                  <a:schemeClr val="bg1"/>
                </a:solidFill>
              </a:rPr>
              <a:t>9</a:t>
            </a:r>
            <a:r>
              <a:rPr lang="zh-CN" altLang="en-US" sz="2400">
                <a:solidFill>
                  <a:schemeClr val="bg1"/>
                </a:solidFill>
              </a:rPr>
              <a:t>月下，</a:t>
            </a:r>
            <a:r>
              <a:rPr lang="zh-CN" altLang="en-US" sz="2400">
                <a:solidFill>
                  <a:schemeClr val="bg1"/>
                </a:solidFill>
                <a:sym typeface="+mn-ea"/>
              </a:rPr>
              <a:t>除了我学员，谁</a:t>
            </a:r>
            <a:r>
              <a:rPr lang="zh-CN" altLang="en-US" sz="2400">
                <a:solidFill>
                  <a:schemeClr val="bg1"/>
                </a:solidFill>
              </a:rPr>
              <a:t>相信我说的小心</a:t>
            </a:r>
            <a:r>
              <a:rPr lang="en-US" altLang="zh-CN" sz="2400">
                <a:solidFill>
                  <a:schemeClr val="bg1"/>
                </a:solidFill>
              </a:rPr>
              <a:t>B</a:t>
            </a:r>
            <a:r>
              <a:rPr lang="zh-CN" altLang="en-US" sz="2400">
                <a:solidFill>
                  <a:schemeClr val="bg1"/>
                </a:solidFill>
              </a:rPr>
              <a:t>点后的第一个死叉</a:t>
            </a:r>
            <a:endParaRPr lang="zh-CN" altLang="en-US" sz="2400">
              <a:solidFill>
                <a:schemeClr val="bg1"/>
              </a:solidFill>
            </a:endParaRPr>
          </a:p>
          <a:p>
            <a:r>
              <a:rPr lang="en-US" altLang="zh-CN" sz="2400">
                <a:solidFill>
                  <a:schemeClr val="bg1"/>
                </a:solidFill>
              </a:rPr>
              <a:t>26</a:t>
            </a:r>
            <a:r>
              <a:rPr lang="zh-CN" altLang="en-US" sz="2400">
                <a:solidFill>
                  <a:schemeClr val="bg1"/>
                </a:solidFill>
              </a:rPr>
              <a:t>年</a:t>
            </a:r>
            <a:r>
              <a:rPr lang="en-US" altLang="zh-CN" sz="2400">
                <a:solidFill>
                  <a:schemeClr val="bg1"/>
                </a:solidFill>
              </a:rPr>
              <a:t>10</a:t>
            </a:r>
            <a:r>
              <a:rPr lang="zh-CN" altLang="en-US" sz="2400">
                <a:solidFill>
                  <a:schemeClr val="bg1"/>
                </a:solidFill>
              </a:rPr>
              <a:t>月下，</a:t>
            </a:r>
            <a:r>
              <a:rPr lang="zh-CN" altLang="en-US" sz="2400">
                <a:solidFill>
                  <a:schemeClr val="bg1"/>
                </a:solidFill>
                <a:sym typeface="+mn-ea"/>
              </a:rPr>
              <a:t>除了我学员，谁相信我说的国家队并没有发力</a:t>
            </a:r>
            <a:endParaRPr lang="zh-CN" altLang="en-US" sz="2400">
              <a:solidFill>
                <a:schemeClr val="bg1"/>
              </a:solidFill>
              <a:sym typeface="+mn-ea"/>
            </a:endParaRPr>
          </a:p>
          <a:p>
            <a:endParaRPr lang="zh-CN" altLang="en-US" sz="2400">
              <a:solidFill>
                <a:schemeClr val="bg1"/>
              </a:solidFill>
              <a:sym typeface="+mn-ea"/>
            </a:endParaRPr>
          </a:p>
          <a:p>
            <a:endParaRPr lang="zh-CN" altLang="en-US" sz="2400">
              <a:solidFill>
                <a:schemeClr val="bg1"/>
              </a:solidFill>
              <a:sym typeface="+mn-ea"/>
            </a:endParaRPr>
          </a:p>
          <a:p>
            <a:endParaRPr lang="zh-CN" altLang="en-US" sz="2400">
              <a:solidFill>
                <a:schemeClr val="bg1"/>
              </a:solidFill>
              <a:sym typeface="+mn-ea"/>
            </a:endParaRPr>
          </a:p>
          <a:p>
            <a:r>
              <a:rPr lang="zh-CN" altLang="en-US" sz="2400">
                <a:solidFill>
                  <a:schemeClr val="bg1"/>
                </a:solidFill>
                <a:sym typeface="+mn-ea"/>
              </a:rPr>
              <a:t>只要不是顺应股民意思的好心提醒，基本上都会被不以为然</a:t>
            </a:r>
            <a:endParaRPr lang="zh-CN" altLang="en-US" sz="2400">
              <a:solidFill>
                <a:schemeClr val="bg1"/>
              </a:solidFill>
              <a:sym typeface="+mn-ea"/>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sp>
        <p:nvSpPr>
          <p:cNvPr id="4" name="文本框 3"/>
          <p:cNvSpPr txBox="1"/>
          <p:nvPr/>
        </p:nvSpPr>
        <p:spPr>
          <a:xfrm>
            <a:off x="3586480" y="229235"/>
            <a:ext cx="4064000" cy="368300"/>
          </a:xfrm>
          <a:prstGeom prst="rect">
            <a:avLst/>
          </a:prstGeom>
          <a:noFill/>
        </p:spPr>
        <p:txBody>
          <a:bodyPr wrap="square" rtlCol="0">
            <a:spAutoFit/>
          </a:bodyPr>
          <a:p>
            <a:r>
              <a:rPr lang="zh-CN" altLang="en-US"/>
              <a:t>事情和道理都简单，</a:t>
            </a:r>
            <a:r>
              <a:rPr lang="en-US" altLang="zh-CN"/>
              <a:t>“</a:t>
            </a:r>
            <a:r>
              <a:rPr lang="zh-CN" altLang="en-US"/>
              <a:t>坚持做到</a:t>
            </a:r>
            <a:r>
              <a:rPr lang="en-US" altLang="zh-CN"/>
              <a:t>”</a:t>
            </a:r>
            <a:r>
              <a:rPr lang="zh-CN" altLang="en-US"/>
              <a:t>不简单</a:t>
            </a:r>
            <a:endParaRPr lang="zh-CN" altLang="en-US"/>
          </a:p>
        </p:txBody>
      </p:sp>
      <p:sp>
        <p:nvSpPr>
          <p:cNvPr id="5" name="文本框 4"/>
          <p:cNvSpPr txBox="1"/>
          <p:nvPr/>
        </p:nvSpPr>
        <p:spPr>
          <a:xfrm>
            <a:off x="225425" y="946467"/>
            <a:ext cx="5080000" cy="1568450"/>
          </a:xfrm>
          <a:prstGeom prst="rect">
            <a:avLst/>
          </a:prstGeom>
        </p:spPr>
        <p:txBody>
          <a:bodyPr>
            <a:spAutoFit/>
          </a:bodyPr>
          <a:p>
            <a:pPr marL="0" indent="0">
              <a:spcBef>
                <a:spcPct val="0"/>
              </a:spcBef>
              <a:spcAft>
                <a:spcPct val="0"/>
              </a:spcAft>
            </a:pPr>
            <a:r>
              <a:rPr lang="zh-CN" altLang="en-US" sz="1600" b="0" i="0">
                <a:solidFill>
                  <a:srgbClr val="00C8C8"/>
                </a:solidFill>
                <a:latin typeface="unset"/>
                <a:ea typeface="unset"/>
              </a:rPr>
              <a:t>标题：2026年3/4月培训班用户总结</a:t>
            </a:r>
            <a:endParaRPr lang="zh-CN" altLang="en-US" sz="1600" b="0" i="0">
              <a:solidFill>
                <a:srgbClr val="00C8C8"/>
              </a:solidFill>
              <a:latin typeface="unset"/>
              <a:ea typeface="unset"/>
            </a:endParaRPr>
          </a:p>
          <a:p>
            <a:pPr marL="0" indent="0">
              <a:spcBef>
                <a:spcPct val="0"/>
              </a:spcBef>
              <a:spcAft>
                <a:spcPct val="0"/>
              </a:spcAft>
            </a:pPr>
            <a:r>
              <a:rPr lang="zh-CN" altLang="en-US" sz="1600" b="0" i="0">
                <a:solidFill>
                  <a:srgbClr val="00C8C8"/>
                </a:solidFill>
                <a:latin typeface="unset"/>
                <a:ea typeface="unset"/>
              </a:rPr>
              <a:t>类型：观点</a:t>
            </a:r>
            <a:endParaRPr lang="zh-CN" altLang="en-US" sz="1600" b="0" i="0">
              <a:solidFill>
                <a:srgbClr val="00C8C8"/>
              </a:solidFill>
              <a:latin typeface="unset"/>
              <a:ea typeface="unset"/>
            </a:endParaRPr>
          </a:p>
          <a:p>
            <a:pPr marL="0" indent="0">
              <a:spcBef>
                <a:spcPct val="0"/>
              </a:spcBef>
              <a:spcAft>
                <a:spcPct val="0"/>
              </a:spcAft>
            </a:pPr>
            <a:r>
              <a:rPr lang="zh-CN" altLang="en-US" sz="1600" b="0" i="0">
                <a:solidFill>
                  <a:srgbClr val="00C8C8"/>
                </a:solidFill>
                <a:latin typeface="unset"/>
                <a:ea typeface="unset"/>
              </a:rPr>
              <a:t>作者：宋旭先（执业编号:</a:t>
            </a:r>
            <a:r>
              <a:rPr lang="en-US" altLang="zh-CN" sz="1600" b="0" i="0">
                <a:solidFill>
                  <a:srgbClr val="00C8C8"/>
                </a:solidFill>
                <a:latin typeface="unset"/>
                <a:ea typeface="unset"/>
              </a:rPr>
              <a:t>A1120624060005）</a:t>
            </a:r>
            <a:endParaRPr lang="en-US" altLang="zh-CN" sz="1600" b="0" i="0">
              <a:solidFill>
                <a:srgbClr val="00C8C8"/>
              </a:solidFill>
              <a:latin typeface="unset"/>
              <a:ea typeface="unset"/>
            </a:endParaRPr>
          </a:p>
          <a:p>
            <a:pPr marL="0" indent="0">
              <a:spcBef>
                <a:spcPct val="0"/>
              </a:spcBef>
              <a:spcAft>
                <a:spcPct val="0"/>
              </a:spcAft>
            </a:pPr>
            <a:r>
              <a:rPr lang="zh-CN" altLang="en-US" sz="1600" b="0" i="0">
                <a:solidFill>
                  <a:srgbClr val="00C8C8"/>
                </a:solidFill>
                <a:latin typeface="unset"/>
                <a:ea typeface="unset"/>
              </a:rPr>
              <a:t>链接：</a:t>
            </a:r>
            <a:r>
              <a:rPr lang="en-US" altLang="zh-CN" sz="1600" b="0" i="0">
                <a:solidFill>
                  <a:srgbClr val="00C8C8"/>
                </a:solidFill>
                <a:latin typeface="unset"/>
                <a:ea typeface="unset"/>
              </a:rPr>
              <a:t>https://gsh.n8n8.cn/viewpoint/81596?share=1&amp;cps_id=2946900</a:t>
            </a:r>
            <a:endParaRPr lang="en-US" altLang="zh-CN" sz="1600" b="0" i="0">
              <a:solidFill>
                <a:srgbClr val="00C8C8"/>
              </a:solidFill>
              <a:latin typeface="unset"/>
              <a:ea typeface="unset"/>
            </a:endParaRPr>
          </a:p>
        </p:txBody>
      </p:sp>
      <p:pic>
        <p:nvPicPr>
          <p:cNvPr id="6" name="图片 5"/>
          <p:cNvPicPr>
            <a:picLocks noChangeAspect="1"/>
          </p:cNvPicPr>
          <p:nvPr/>
        </p:nvPicPr>
        <p:blipFill>
          <a:blip r:embed="rId2"/>
          <a:stretch>
            <a:fillRect/>
          </a:stretch>
        </p:blipFill>
        <p:spPr>
          <a:xfrm>
            <a:off x="4342765" y="2640965"/>
            <a:ext cx="7223125" cy="3625215"/>
          </a:xfrm>
          <a:prstGeom prst="rect">
            <a:avLst/>
          </a:prstGeom>
        </p:spPr>
      </p:pic>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sp>
        <p:nvSpPr>
          <p:cNvPr id="4" name="文本框 3"/>
          <p:cNvSpPr txBox="1"/>
          <p:nvPr/>
        </p:nvSpPr>
        <p:spPr>
          <a:xfrm>
            <a:off x="3586480" y="229235"/>
            <a:ext cx="4064000" cy="368300"/>
          </a:xfrm>
          <a:prstGeom prst="rect">
            <a:avLst/>
          </a:prstGeom>
          <a:noFill/>
        </p:spPr>
        <p:txBody>
          <a:bodyPr wrap="square" rtlCol="0">
            <a:spAutoFit/>
          </a:bodyPr>
          <a:p>
            <a:r>
              <a:rPr lang="zh-CN" altLang="en-US"/>
              <a:t>事情和道理都简单，</a:t>
            </a:r>
            <a:r>
              <a:rPr lang="en-US" altLang="zh-CN"/>
              <a:t>“</a:t>
            </a:r>
            <a:r>
              <a:rPr lang="zh-CN" altLang="en-US"/>
              <a:t>坚持做到</a:t>
            </a:r>
            <a:r>
              <a:rPr lang="en-US" altLang="zh-CN"/>
              <a:t>”</a:t>
            </a:r>
            <a:r>
              <a:rPr lang="zh-CN" altLang="en-US"/>
              <a:t>不简单</a:t>
            </a:r>
            <a:endParaRPr lang="zh-CN" altLang="en-US"/>
          </a:p>
        </p:txBody>
      </p:sp>
      <p:pic>
        <p:nvPicPr>
          <p:cNvPr id="7" name="图片 6"/>
          <p:cNvPicPr>
            <a:picLocks noChangeAspect="1"/>
          </p:cNvPicPr>
          <p:nvPr/>
        </p:nvPicPr>
        <p:blipFill>
          <a:blip r:embed="rId2"/>
          <a:stretch>
            <a:fillRect/>
          </a:stretch>
        </p:blipFill>
        <p:spPr>
          <a:xfrm>
            <a:off x="1413510" y="597535"/>
            <a:ext cx="8529955" cy="3112770"/>
          </a:xfrm>
          <a:prstGeom prst="rect">
            <a:avLst/>
          </a:prstGeom>
        </p:spPr>
      </p:pic>
      <p:pic>
        <p:nvPicPr>
          <p:cNvPr id="8" name="图片 7"/>
          <p:cNvPicPr>
            <a:picLocks noChangeAspect="1"/>
          </p:cNvPicPr>
          <p:nvPr/>
        </p:nvPicPr>
        <p:blipFill>
          <a:blip r:embed="rId3"/>
          <a:stretch>
            <a:fillRect/>
          </a:stretch>
        </p:blipFill>
        <p:spPr>
          <a:xfrm>
            <a:off x="1413510" y="3552825"/>
            <a:ext cx="8530590" cy="2839085"/>
          </a:xfrm>
          <a:prstGeom prst="rect">
            <a:avLst/>
          </a:prstGeom>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1"/>
            </p:custDataLst>
          </p:nvPr>
        </p:nvSpPr>
        <p:spPr>
          <a:xfrm>
            <a:off x="4226560" y="171608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思源黑体 CN Normal" panose="020B0400000000000000" charset="-122"/>
              </a:rPr>
              <a:t>PART 0</a:t>
            </a:r>
            <a:r>
              <a:rPr kumimoji="0" lang="en-US" altLang="zh-CN" sz="60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思源黑体 CN Normal" panose="020B0400000000000000" charset="-122"/>
              </a:rPr>
              <a:t>4</a:t>
            </a:r>
            <a:endParaRPr kumimoji="0" lang="zh-CN" altLang="en-US" sz="6000" b="0" i="0" u="none" strike="noStrike" kern="1200" cap="none" spc="0" normalizeH="0" baseline="0" noProof="0" dirty="0">
              <a:ln>
                <a:noFill/>
              </a:ln>
              <a:solidFill>
                <a:srgbClr val="FFFFFF"/>
              </a:solidFill>
              <a:effectLst/>
              <a:uLnTx/>
              <a:uFillTx/>
              <a:latin typeface="思源黑体 Medium" panose="020B0600000000000000" charset="-122"/>
              <a:ea typeface="思源黑体 Medium" panose="020B0600000000000000" charset="-122"/>
              <a:cs typeface="思源黑体 CN Normal" panose="020B0400000000000000" charset="-122"/>
            </a:endParaRPr>
          </a:p>
        </p:txBody>
      </p:sp>
      <p:sp>
        <p:nvSpPr>
          <p:cNvPr id="11" name="文本框 10"/>
          <p:cNvSpPr txBox="1"/>
          <p:nvPr>
            <p:custDataLst>
              <p:tags r:id="rId2"/>
            </p:custDataLst>
          </p:nvPr>
        </p:nvSpPr>
        <p:spPr>
          <a:xfrm>
            <a:off x="1715135" y="3064510"/>
            <a:ext cx="8949055" cy="1260475"/>
          </a:xfrm>
          <a:prstGeom prst="rect">
            <a:avLst/>
          </a:prstGeom>
          <a:noFill/>
        </p:spPr>
        <p:txBody>
          <a:bodyPr wrap="square" rtlCol="0">
            <a:spAutoFit/>
          </a:bodyPr>
          <a:p>
            <a:pPr algn="ctr" fontAlgn="auto"/>
            <a:r>
              <a:rPr lang="zh-CN" altLang="en-US" sz="7600">
                <a:solidFill>
                  <a:schemeClr val="bg2"/>
                </a:solidFill>
                <a:latin typeface="思源黑体 CN Bold" panose="020B0800000000000000" charset="-122"/>
                <a:ea typeface="思源黑体 CN Bold" panose="020B0800000000000000" charset="-122"/>
                <a:sym typeface="+mn-ea"/>
              </a:rPr>
              <a:t>相见恨晚</a:t>
            </a:r>
            <a:r>
              <a:rPr lang="en-US" altLang="zh-CN" sz="7600">
                <a:solidFill>
                  <a:schemeClr val="bg2"/>
                </a:solidFill>
                <a:latin typeface="思源黑体 CN Bold" panose="020B0800000000000000" charset="-122"/>
                <a:ea typeface="思源黑体 CN Bold" panose="020B0800000000000000" charset="-122"/>
                <a:sym typeface="+mn-ea"/>
              </a:rPr>
              <a:t>-</a:t>
            </a:r>
            <a:r>
              <a:rPr lang="zh-CN" altLang="en-US" sz="7600">
                <a:solidFill>
                  <a:schemeClr val="bg2"/>
                </a:solidFill>
                <a:latin typeface="思源黑体 CN Bold" panose="020B0800000000000000" charset="-122"/>
                <a:ea typeface="思源黑体 CN Bold" panose="020B0800000000000000" charset="-122"/>
                <a:sym typeface="+mn-ea"/>
              </a:rPr>
              <a:t>是缘分</a:t>
            </a:r>
            <a:endParaRPr lang="en-US" altLang="zh-CN" sz="7600">
              <a:solidFill>
                <a:schemeClr val="bg2"/>
              </a:solidFill>
              <a:latin typeface="思源黑体 CN Bold" panose="020B0800000000000000" charset="-122"/>
              <a:ea typeface="思源黑体 CN Bold" panose="020B0800000000000000" charset="-122"/>
              <a:sym typeface="+mn-ea"/>
            </a:endParaRPr>
          </a:p>
        </p:txBody>
      </p:sp>
      <p:cxnSp>
        <p:nvCxnSpPr>
          <p:cNvPr id="12" name="直接连接符 11"/>
          <p:cNvCxnSpPr/>
          <p:nvPr/>
        </p:nvCxnSpPr>
        <p:spPr>
          <a:xfrm>
            <a:off x="2279015" y="2635250"/>
            <a:ext cx="7641590" cy="0"/>
          </a:xfrm>
          <a:prstGeom prst="line">
            <a:avLst/>
          </a:prstGeom>
          <a:ln>
            <a:gradFill>
              <a:gsLst>
                <a:gs pos="0">
                  <a:srgbClr val="1E38B8"/>
                </a:gs>
                <a:gs pos="50000">
                  <a:srgbClr val="B77DFE"/>
                </a:gs>
                <a:gs pos="100000">
                  <a:srgbClr val="1E38B8"/>
                </a:gs>
              </a:gsLst>
              <a:lin ang="0" scaled="0"/>
            </a:gradFill>
          </a:ln>
        </p:spPr>
        <p:style>
          <a:lnRef idx="3">
            <a:schemeClr val="accent1"/>
          </a:lnRef>
          <a:fillRef idx="0">
            <a:srgbClr val="FFFFFF"/>
          </a:fillRef>
          <a:effectRef idx="0">
            <a:srgbClr val="FFFFFF"/>
          </a:effectRef>
          <a:fontRef idx="minor">
            <a:schemeClr val="tx1"/>
          </a:fontRef>
        </p:style>
      </p:cxn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pic>
        <p:nvPicPr>
          <p:cNvPr id="2" name="图片 1"/>
          <p:cNvPicPr>
            <a:picLocks noChangeAspect="1"/>
          </p:cNvPicPr>
          <p:nvPr/>
        </p:nvPicPr>
        <p:blipFill>
          <a:blip r:embed="rId2"/>
          <a:stretch>
            <a:fillRect/>
          </a:stretch>
        </p:blipFill>
        <p:spPr>
          <a:xfrm>
            <a:off x="2443480" y="699770"/>
            <a:ext cx="7105650" cy="5457825"/>
          </a:xfrm>
          <a:prstGeom prst="rect">
            <a:avLst/>
          </a:prstGeom>
        </p:spPr>
      </p:pic>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pic>
        <p:nvPicPr>
          <p:cNvPr id="4" name="图片 3"/>
          <p:cNvPicPr/>
          <p:nvPr/>
        </p:nvPicPr>
        <p:blipFill>
          <a:blip r:embed="rId2"/>
          <a:stretch>
            <a:fillRect/>
          </a:stretch>
        </p:blipFill>
        <p:spPr>
          <a:xfrm>
            <a:off x="1801495" y="59373"/>
            <a:ext cx="3943350" cy="904875"/>
          </a:xfrm>
          <a:prstGeom prst="rect">
            <a:avLst/>
          </a:prstGeom>
        </p:spPr>
      </p:pic>
      <p:pic>
        <p:nvPicPr>
          <p:cNvPr id="5" name="图片 4"/>
          <p:cNvPicPr>
            <a:picLocks noChangeAspect="1"/>
          </p:cNvPicPr>
          <p:nvPr/>
        </p:nvPicPr>
        <p:blipFill>
          <a:blip r:embed="rId3"/>
          <a:stretch>
            <a:fillRect/>
          </a:stretch>
        </p:blipFill>
        <p:spPr>
          <a:xfrm>
            <a:off x="68580" y="933450"/>
            <a:ext cx="2152650" cy="1009650"/>
          </a:xfrm>
          <a:prstGeom prst="rect">
            <a:avLst/>
          </a:prstGeom>
        </p:spPr>
      </p:pic>
      <p:pic>
        <p:nvPicPr>
          <p:cNvPr id="8" name="图片 7"/>
          <p:cNvPicPr>
            <a:picLocks noChangeAspect="1"/>
          </p:cNvPicPr>
          <p:nvPr/>
        </p:nvPicPr>
        <p:blipFill>
          <a:blip r:embed="rId4"/>
          <a:stretch>
            <a:fillRect/>
          </a:stretch>
        </p:blipFill>
        <p:spPr>
          <a:xfrm>
            <a:off x="9190355" y="685800"/>
            <a:ext cx="2898775" cy="2667635"/>
          </a:xfrm>
          <a:prstGeom prst="rect">
            <a:avLst/>
          </a:prstGeom>
        </p:spPr>
      </p:pic>
      <p:pic>
        <p:nvPicPr>
          <p:cNvPr id="10" name="图片 9"/>
          <p:cNvPicPr>
            <a:picLocks noChangeAspect="1"/>
          </p:cNvPicPr>
          <p:nvPr/>
        </p:nvPicPr>
        <p:blipFill>
          <a:blip r:embed="rId5"/>
          <a:stretch>
            <a:fillRect/>
          </a:stretch>
        </p:blipFill>
        <p:spPr>
          <a:xfrm>
            <a:off x="207645" y="2011680"/>
            <a:ext cx="4972050" cy="790575"/>
          </a:xfrm>
          <a:prstGeom prst="rect">
            <a:avLst/>
          </a:prstGeom>
        </p:spPr>
      </p:pic>
      <p:pic>
        <p:nvPicPr>
          <p:cNvPr id="11" name="图片 10"/>
          <p:cNvPicPr>
            <a:picLocks noChangeAspect="1"/>
          </p:cNvPicPr>
          <p:nvPr/>
        </p:nvPicPr>
        <p:blipFill>
          <a:blip r:embed="rId6"/>
          <a:stretch>
            <a:fillRect/>
          </a:stretch>
        </p:blipFill>
        <p:spPr>
          <a:xfrm>
            <a:off x="68580" y="2872105"/>
            <a:ext cx="4114800" cy="1476375"/>
          </a:xfrm>
          <a:prstGeom prst="rect">
            <a:avLst/>
          </a:prstGeom>
        </p:spPr>
      </p:pic>
      <p:pic>
        <p:nvPicPr>
          <p:cNvPr id="12" name="图片 11"/>
          <p:cNvPicPr>
            <a:picLocks noChangeAspect="1"/>
          </p:cNvPicPr>
          <p:nvPr/>
        </p:nvPicPr>
        <p:blipFill>
          <a:blip r:embed="rId7"/>
          <a:stretch>
            <a:fillRect/>
          </a:stretch>
        </p:blipFill>
        <p:spPr>
          <a:xfrm>
            <a:off x="2527300" y="1121410"/>
            <a:ext cx="3400425" cy="733425"/>
          </a:xfrm>
          <a:prstGeom prst="rect">
            <a:avLst/>
          </a:prstGeom>
        </p:spPr>
      </p:pic>
      <p:pic>
        <p:nvPicPr>
          <p:cNvPr id="13" name="图片 12"/>
          <p:cNvPicPr>
            <a:picLocks noChangeAspect="1"/>
          </p:cNvPicPr>
          <p:nvPr/>
        </p:nvPicPr>
        <p:blipFill>
          <a:blip r:embed="rId8"/>
          <a:stretch>
            <a:fillRect/>
          </a:stretch>
        </p:blipFill>
        <p:spPr>
          <a:xfrm>
            <a:off x="6118225" y="175260"/>
            <a:ext cx="2987675" cy="1679575"/>
          </a:xfrm>
          <a:prstGeom prst="rect">
            <a:avLst/>
          </a:prstGeom>
        </p:spPr>
      </p:pic>
      <p:pic>
        <p:nvPicPr>
          <p:cNvPr id="14" name="图片 13"/>
          <p:cNvPicPr>
            <a:picLocks noChangeAspect="1"/>
          </p:cNvPicPr>
          <p:nvPr/>
        </p:nvPicPr>
        <p:blipFill>
          <a:blip r:embed="rId9"/>
          <a:stretch>
            <a:fillRect/>
          </a:stretch>
        </p:blipFill>
        <p:spPr>
          <a:xfrm>
            <a:off x="787400" y="4348480"/>
            <a:ext cx="4076700" cy="2105025"/>
          </a:xfrm>
          <a:prstGeom prst="rect">
            <a:avLst/>
          </a:prstGeom>
        </p:spPr>
      </p:pic>
      <p:pic>
        <p:nvPicPr>
          <p:cNvPr id="15" name="图片 14"/>
          <p:cNvPicPr>
            <a:picLocks noChangeAspect="1"/>
          </p:cNvPicPr>
          <p:nvPr/>
        </p:nvPicPr>
        <p:blipFill>
          <a:blip r:embed="rId10"/>
          <a:stretch>
            <a:fillRect/>
          </a:stretch>
        </p:blipFill>
        <p:spPr>
          <a:xfrm>
            <a:off x="5375275" y="1943100"/>
            <a:ext cx="3619500" cy="1570990"/>
          </a:xfrm>
          <a:prstGeom prst="rect">
            <a:avLst/>
          </a:prstGeom>
        </p:spPr>
      </p:pic>
      <p:pic>
        <p:nvPicPr>
          <p:cNvPr id="16" name="图片 15"/>
          <p:cNvPicPr>
            <a:picLocks noChangeAspect="1"/>
          </p:cNvPicPr>
          <p:nvPr/>
        </p:nvPicPr>
        <p:blipFill>
          <a:blip r:embed="rId11"/>
          <a:stretch>
            <a:fillRect/>
          </a:stretch>
        </p:blipFill>
        <p:spPr>
          <a:xfrm>
            <a:off x="5179695" y="3689985"/>
            <a:ext cx="5895975" cy="866775"/>
          </a:xfrm>
          <a:prstGeom prst="rect">
            <a:avLst/>
          </a:prstGeom>
        </p:spPr>
      </p:pic>
      <p:pic>
        <p:nvPicPr>
          <p:cNvPr id="17" name="图片 16"/>
          <p:cNvPicPr>
            <a:picLocks noChangeAspect="1"/>
          </p:cNvPicPr>
          <p:nvPr/>
        </p:nvPicPr>
        <p:blipFill>
          <a:blip r:embed="rId12"/>
          <a:stretch>
            <a:fillRect/>
          </a:stretch>
        </p:blipFill>
        <p:spPr>
          <a:xfrm>
            <a:off x="5179695" y="4583430"/>
            <a:ext cx="3629025" cy="1781175"/>
          </a:xfrm>
          <a:prstGeom prst="rect">
            <a:avLst/>
          </a:prstGeom>
        </p:spPr>
      </p:pic>
      <p:pic>
        <p:nvPicPr>
          <p:cNvPr id="18" name="图片 17"/>
          <p:cNvPicPr>
            <a:picLocks noChangeAspect="1"/>
          </p:cNvPicPr>
          <p:nvPr/>
        </p:nvPicPr>
        <p:blipFill>
          <a:blip r:embed="rId13"/>
          <a:stretch>
            <a:fillRect/>
          </a:stretch>
        </p:blipFill>
        <p:spPr>
          <a:xfrm>
            <a:off x="4248150" y="3075940"/>
            <a:ext cx="3248025" cy="523875"/>
          </a:xfrm>
          <a:prstGeom prst="rect">
            <a:avLst/>
          </a:prstGeom>
        </p:spPr>
      </p:pic>
      <p:pic>
        <p:nvPicPr>
          <p:cNvPr id="19" name="图片 18"/>
          <p:cNvPicPr>
            <a:picLocks noChangeAspect="1"/>
          </p:cNvPicPr>
          <p:nvPr/>
        </p:nvPicPr>
        <p:blipFill>
          <a:blip r:embed="rId14"/>
          <a:stretch>
            <a:fillRect/>
          </a:stretch>
        </p:blipFill>
        <p:spPr>
          <a:xfrm>
            <a:off x="9190355" y="4583430"/>
            <a:ext cx="2590800" cy="1828800"/>
          </a:xfrm>
          <a:prstGeom prst="rect">
            <a:avLst/>
          </a:prstGeom>
        </p:spPr>
      </p:pic>
    </p:spTree>
    <p:custDataLst>
      <p:tags r:id="rId15"/>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pic>
        <p:nvPicPr>
          <p:cNvPr id="2" name="图片 1"/>
          <p:cNvPicPr>
            <a:picLocks noChangeAspect="1"/>
          </p:cNvPicPr>
          <p:nvPr/>
        </p:nvPicPr>
        <p:blipFill>
          <a:blip r:embed="rId2"/>
          <a:stretch>
            <a:fillRect/>
          </a:stretch>
        </p:blipFill>
        <p:spPr>
          <a:xfrm>
            <a:off x="2947670" y="1695450"/>
            <a:ext cx="6296025" cy="3467100"/>
          </a:xfrm>
          <a:prstGeom prst="rect">
            <a:avLst/>
          </a:prstGeom>
        </p:spPr>
      </p:pic>
      <p:pic>
        <p:nvPicPr>
          <p:cNvPr id="5" name="图片 4"/>
          <p:cNvPicPr>
            <a:picLocks noChangeAspect="1"/>
          </p:cNvPicPr>
          <p:nvPr/>
        </p:nvPicPr>
        <p:blipFill>
          <a:blip r:embed="rId3"/>
          <a:stretch>
            <a:fillRect/>
          </a:stretch>
        </p:blipFill>
        <p:spPr>
          <a:xfrm>
            <a:off x="4493895" y="5306695"/>
            <a:ext cx="2790825" cy="723900"/>
          </a:xfrm>
          <a:prstGeom prst="rect">
            <a:avLst/>
          </a:prstGeom>
        </p:spPr>
      </p:pic>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pic>
        <p:nvPicPr>
          <p:cNvPr id="2" name="图片 1"/>
          <p:cNvPicPr>
            <a:picLocks noChangeAspect="1"/>
          </p:cNvPicPr>
          <p:nvPr/>
        </p:nvPicPr>
        <p:blipFill>
          <a:blip r:embed="rId2"/>
          <a:stretch>
            <a:fillRect/>
          </a:stretch>
        </p:blipFill>
        <p:spPr>
          <a:xfrm>
            <a:off x="1761490" y="690880"/>
            <a:ext cx="8551545" cy="5701030"/>
          </a:xfrm>
          <a:prstGeom prst="rect">
            <a:avLst/>
          </a:prstGeom>
        </p:spPr>
      </p:pic>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pic>
        <p:nvPicPr>
          <p:cNvPr id="5" name="图片 4"/>
          <p:cNvPicPr/>
          <p:nvPr/>
        </p:nvPicPr>
        <p:blipFill>
          <a:blip r:embed="rId2"/>
          <a:stretch>
            <a:fillRect/>
          </a:stretch>
        </p:blipFill>
        <p:spPr>
          <a:xfrm>
            <a:off x="757555" y="758190"/>
            <a:ext cx="5130165" cy="5441315"/>
          </a:xfrm>
          <a:prstGeom prst="rect">
            <a:avLst/>
          </a:prstGeom>
        </p:spPr>
      </p:pic>
      <p:pic>
        <p:nvPicPr>
          <p:cNvPr id="6" name="图片 5"/>
          <p:cNvPicPr/>
          <p:nvPr/>
        </p:nvPicPr>
        <p:blipFill>
          <a:blip r:embed="rId3"/>
          <a:stretch>
            <a:fillRect/>
          </a:stretch>
        </p:blipFill>
        <p:spPr>
          <a:xfrm>
            <a:off x="6454140" y="605790"/>
            <a:ext cx="3498850" cy="5593715"/>
          </a:xfrm>
          <a:prstGeom prst="rect">
            <a:avLst/>
          </a:prstGeom>
        </p:spPr>
      </p:pic>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pic>
        <p:nvPicPr>
          <p:cNvPr id="4" name="图片 3"/>
          <p:cNvPicPr>
            <a:picLocks noChangeAspect="1"/>
          </p:cNvPicPr>
          <p:nvPr/>
        </p:nvPicPr>
        <p:blipFill>
          <a:blip r:embed="rId2"/>
          <a:stretch>
            <a:fillRect/>
          </a:stretch>
        </p:blipFill>
        <p:spPr>
          <a:xfrm>
            <a:off x="4970145" y="873760"/>
            <a:ext cx="6909435" cy="5236210"/>
          </a:xfrm>
          <a:prstGeom prst="rect">
            <a:avLst/>
          </a:prstGeom>
        </p:spPr>
      </p:pic>
      <p:pic>
        <p:nvPicPr>
          <p:cNvPr id="8" name="图片 7"/>
          <p:cNvPicPr>
            <a:picLocks noChangeAspect="1"/>
          </p:cNvPicPr>
          <p:nvPr/>
        </p:nvPicPr>
        <p:blipFill>
          <a:blip r:embed="rId3"/>
          <a:stretch>
            <a:fillRect/>
          </a:stretch>
        </p:blipFill>
        <p:spPr>
          <a:xfrm>
            <a:off x="112395" y="756285"/>
            <a:ext cx="4544060" cy="5635625"/>
          </a:xfrm>
          <a:prstGeom prst="rect">
            <a:avLst/>
          </a:prstGeom>
        </p:spPr>
      </p:pic>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nvSpPr>
        <p:spPr>
          <a:xfrm>
            <a:off x="1768475" y="1403350"/>
            <a:ext cx="9337675" cy="3138170"/>
          </a:xfrm>
          <a:prstGeom prst="rect">
            <a:avLst/>
          </a:prstGeom>
          <a:noFill/>
        </p:spPr>
        <p:txBody>
          <a:bodyPr wrap="square" rtlCol="0">
            <a:spAutoFit/>
          </a:bodyPr>
          <a:p>
            <a:r>
              <a:rPr lang="zh-CN" altLang="en-US">
                <a:solidFill>
                  <a:schemeClr val="bg1"/>
                </a:solidFill>
              </a:rPr>
              <a:t>大家觉得规矩重不重要？</a:t>
            </a:r>
            <a:endParaRPr lang="zh-CN" altLang="en-US">
              <a:solidFill>
                <a:schemeClr val="bg1"/>
              </a:solidFill>
            </a:endParaRPr>
          </a:p>
          <a:p>
            <a:endParaRPr lang="zh-CN" altLang="en-US">
              <a:solidFill>
                <a:schemeClr val="bg1"/>
              </a:solidFill>
            </a:endParaRPr>
          </a:p>
          <a:p>
            <a:r>
              <a:rPr lang="zh-CN" altLang="en-US">
                <a:solidFill>
                  <a:schemeClr val="bg1"/>
                </a:solidFill>
              </a:rPr>
              <a:t>觉得宋老师的教学值不值钱？</a:t>
            </a:r>
            <a:endParaRPr lang="zh-CN" altLang="en-US">
              <a:solidFill>
                <a:schemeClr val="bg1"/>
              </a:solidFill>
            </a:endParaRPr>
          </a:p>
          <a:p>
            <a:endParaRPr lang="zh-CN" altLang="en-US">
              <a:solidFill>
                <a:schemeClr val="bg1"/>
              </a:solidFill>
            </a:endParaRPr>
          </a:p>
          <a:p>
            <a:r>
              <a:rPr lang="zh-CN" altLang="en-US">
                <a:solidFill>
                  <a:schemeClr val="bg1"/>
                </a:solidFill>
              </a:rPr>
              <a:t>规矩能不能解决预测问题？是预测重要还是落到规矩重要？</a:t>
            </a:r>
            <a:endParaRPr lang="zh-CN" altLang="en-US">
              <a:solidFill>
                <a:schemeClr val="bg1"/>
              </a:solidFill>
            </a:endParaRPr>
          </a:p>
          <a:p>
            <a:endParaRPr lang="zh-CN" altLang="en-US">
              <a:solidFill>
                <a:schemeClr val="bg1"/>
              </a:solidFill>
            </a:endParaRPr>
          </a:p>
          <a:p>
            <a:r>
              <a:rPr lang="zh-CN" altLang="en-US">
                <a:solidFill>
                  <a:schemeClr val="bg1"/>
                </a:solidFill>
              </a:rPr>
              <a:t>费劲心力找消息，找政策，最后是不是还要看主力还要看真正的市场股票强弱？</a:t>
            </a:r>
            <a:endParaRPr lang="zh-CN" altLang="en-US">
              <a:solidFill>
                <a:schemeClr val="bg1"/>
              </a:solidFill>
            </a:endParaRPr>
          </a:p>
          <a:p>
            <a:endParaRPr lang="zh-CN" altLang="en-US">
              <a:solidFill>
                <a:schemeClr val="bg1"/>
              </a:solidFill>
            </a:endParaRPr>
          </a:p>
          <a:p>
            <a:r>
              <a:rPr lang="zh-CN" altLang="en-US">
                <a:solidFill>
                  <a:schemeClr val="bg1"/>
                </a:solidFill>
              </a:rPr>
              <a:t>破位到底跌多久，拉升到底涨多久，是支撑压力在起作用，还是资金在起作用？</a:t>
            </a:r>
            <a:endParaRPr lang="zh-CN" altLang="en-US">
              <a:solidFill>
                <a:schemeClr val="bg1"/>
              </a:solidFill>
            </a:endParaRPr>
          </a:p>
          <a:p>
            <a:endParaRPr lang="zh-CN" altLang="en-US">
              <a:solidFill>
                <a:schemeClr val="bg1"/>
              </a:solidFill>
            </a:endParaRPr>
          </a:p>
          <a:p>
            <a:r>
              <a:rPr lang="zh-CN" altLang="en-US">
                <a:solidFill>
                  <a:schemeClr val="bg1"/>
                </a:solidFill>
              </a:rPr>
              <a:t>帮你兜底的，是对未来的预测，还是严格的规矩训练？</a:t>
            </a:r>
            <a:endParaRPr lang="zh-CN" altLang="en-US">
              <a:solidFill>
                <a:schemeClr val="bg1"/>
              </a:solidFill>
            </a:endParaRPr>
          </a:p>
        </p:txBody>
      </p:sp>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nvSpPr>
        <p:spPr>
          <a:xfrm>
            <a:off x="1355090" y="1163955"/>
            <a:ext cx="9337675" cy="3692525"/>
          </a:xfrm>
          <a:prstGeom prst="rect">
            <a:avLst/>
          </a:prstGeom>
          <a:noFill/>
        </p:spPr>
        <p:txBody>
          <a:bodyPr wrap="square" rtlCol="0">
            <a:spAutoFit/>
          </a:bodyPr>
          <a:p>
            <a:r>
              <a:rPr lang="zh-CN" altLang="en-US">
                <a:solidFill>
                  <a:schemeClr val="bg1"/>
                </a:solidFill>
              </a:rPr>
              <a:t>当下行情匹配的最佳出路和方法-----适配的战法-----冷门突围-----超跌抄底-----双红双紫</a:t>
            </a:r>
            <a:endParaRPr lang="zh-CN" altLang="en-US">
              <a:solidFill>
                <a:schemeClr val="bg1"/>
              </a:solidFill>
            </a:endParaRPr>
          </a:p>
          <a:p>
            <a:endParaRPr lang="zh-CN" altLang="en-US">
              <a:solidFill>
                <a:schemeClr val="bg1"/>
              </a:solidFill>
            </a:endParaRPr>
          </a:p>
          <a:p>
            <a:r>
              <a:rPr lang="zh-CN" altLang="en-US">
                <a:solidFill>
                  <a:schemeClr val="bg1"/>
                </a:solidFill>
              </a:rPr>
              <a:t>为什么？</a:t>
            </a:r>
            <a:endParaRPr lang="zh-CN" altLang="en-US">
              <a:solidFill>
                <a:schemeClr val="bg1"/>
              </a:solidFill>
            </a:endParaRPr>
          </a:p>
          <a:p>
            <a:r>
              <a:rPr lang="zh-CN" altLang="en-US">
                <a:solidFill>
                  <a:srgbClr val="FF0000"/>
                </a:solidFill>
                <a:highlight>
                  <a:srgbClr val="FFFF00"/>
                </a:highlight>
              </a:rPr>
              <a:t>演示一下</a:t>
            </a:r>
            <a:endParaRPr lang="zh-CN" altLang="en-US">
              <a:solidFill>
                <a:schemeClr val="bg1"/>
              </a:solidFill>
            </a:endParaRPr>
          </a:p>
          <a:p>
            <a:endParaRPr lang="zh-CN" altLang="en-US">
              <a:solidFill>
                <a:schemeClr val="bg1"/>
              </a:solidFill>
            </a:endParaRPr>
          </a:p>
          <a:p>
            <a:r>
              <a:rPr lang="zh-CN" altLang="en-US">
                <a:solidFill>
                  <a:schemeClr val="bg1"/>
                </a:solidFill>
              </a:rPr>
              <a:t>很多人可能已经忘了去年我给大家发的那个横向样本统计对应风格的分辨图了吧</a:t>
            </a:r>
            <a:endParaRPr lang="zh-CN" altLang="en-US">
              <a:solidFill>
                <a:schemeClr val="bg1"/>
              </a:solidFill>
            </a:endParaRPr>
          </a:p>
          <a:p>
            <a:endParaRPr lang="zh-CN" altLang="en-US">
              <a:solidFill>
                <a:schemeClr val="bg1"/>
              </a:solidFill>
            </a:endParaRPr>
          </a:p>
          <a:p>
            <a:r>
              <a:rPr lang="zh-CN" altLang="en-US">
                <a:solidFill>
                  <a:schemeClr val="bg1"/>
                </a:solidFill>
              </a:rPr>
              <a:t>考考大家</a:t>
            </a:r>
            <a:endParaRPr lang="zh-CN" altLang="en-US">
              <a:solidFill>
                <a:schemeClr val="bg1"/>
              </a:solidFill>
            </a:endParaRPr>
          </a:p>
          <a:p>
            <a:endParaRPr lang="zh-CN" altLang="en-US">
              <a:solidFill>
                <a:schemeClr val="bg1"/>
              </a:solidFill>
            </a:endParaRPr>
          </a:p>
          <a:p>
            <a:r>
              <a:rPr lang="zh-CN" altLang="en-US">
                <a:solidFill>
                  <a:schemeClr val="bg1"/>
                </a:solidFill>
              </a:rPr>
              <a:t>中线上攻和短线上攻都高于</a:t>
            </a:r>
            <a:r>
              <a:rPr lang="en-US" altLang="zh-CN">
                <a:solidFill>
                  <a:schemeClr val="bg1"/>
                </a:solidFill>
              </a:rPr>
              <a:t>20</a:t>
            </a:r>
            <a:r>
              <a:rPr lang="zh-CN" altLang="en-US">
                <a:solidFill>
                  <a:schemeClr val="bg1"/>
                </a:solidFill>
              </a:rPr>
              <a:t>的时候，适合用什么战法？</a:t>
            </a:r>
            <a:endParaRPr lang="zh-CN" altLang="en-US">
              <a:solidFill>
                <a:schemeClr val="bg1"/>
              </a:solidFill>
            </a:endParaRPr>
          </a:p>
          <a:p>
            <a:endParaRPr lang="zh-CN" altLang="en-US">
              <a:solidFill>
                <a:schemeClr val="bg1"/>
              </a:solidFill>
            </a:endParaRPr>
          </a:p>
          <a:p>
            <a:r>
              <a:rPr lang="zh-CN" altLang="en-US">
                <a:solidFill>
                  <a:schemeClr val="bg1"/>
                </a:solidFill>
              </a:rPr>
              <a:t>从中线上攻和短线上攻都低于</a:t>
            </a:r>
            <a:r>
              <a:rPr lang="en-US" altLang="zh-CN">
                <a:solidFill>
                  <a:schemeClr val="bg1"/>
                </a:solidFill>
              </a:rPr>
              <a:t>10</a:t>
            </a:r>
            <a:r>
              <a:rPr lang="zh-CN" altLang="en-US">
                <a:solidFill>
                  <a:schemeClr val="bg1"/>
                </a:solidFill>
              </a:rPr>
              <a:t>开始，一路到双数据高于</a:t>
            </a:r>
            <a:r>
              <a:rPr lang="en-US" altLang="zh-CN">
                <a:solidFill>
                  <a:schemeClr val="bg1"/>
                </a:solidFill>
              </a:rPr>
              <a:t>20</a:t>
            </a:r>
            <a:r>
              <a:rPr lang="zh-CN" altLang="en-US">
                <a:solidFill>
                  <a:schemeClr val="bg1"/>
                </a:solidFill>
              </a:rPr>
              <a:t>，演变的过程中分别对应了哪些战法？</a:t>
            </a:r>
            <a:endParaRPr lang="zh-CN" altLang="en-US">
              <a:solidFill>
                <a:schemeClr val="bg1"/>
              </a:solidFill>
            </a:endParaRPr>
          </a:p>
        </p:txBody>
      </p:sp>
      <p:sp>
        <p:nvSpPr>
          <p:cNvPr id="4" name="文本框 3"/>
          <p:cNvSpPr txBox="1"/>
          <p:nvPr/>
        </p:nvSpPr>
        <p:spPr>
          <a:xfrm>
            <a:off x="3314065" y="5441315"/>
            <a:ext cx="4064000" cy="368300"/>
          </a:xfrm>
          <a:prstGeom prst="rect">
            <a:avLst/>
          </a:prstGeom>
          <a:noFill/>
        </p:spPr>
        <p:txBody>
          <a:bodyPr wrap="square" rtlCol="0">
            <a:spAutoFit/>
          </a:bodyPr>
          <a:p>
            <a:r>
              <a:rPr lang="zh-CN" altLang="en-US"/>
              <a:t>要不要担心接下来不会再有牛市？</a:t>
            </a:r>
            <a:endParaRPr lang="zh-CN" altLang="en-US"/>
          </a:p>
        </p:txBody>
      </p:sp>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nvSpPr>
        <p:spPr>
          <a:xfrm>
            <a:off x="1355090" y="1163955"/>
            <a:ext cx="9337675" cy="368300"/>
          </a:xfrm>
          <a:prstGeom prst="rect">
            <a:avLst/>
          </a:prstGeom>
          <a:noFill/>
        </p:spPr>
        <p:txBody>
          <a:bodyPr wrap="square" rtlCol="0">
            <a:spAutoFit/>
          </a:bodyPr>
          <a:p>
            <a:r>
              <a:rPr lang="zh-CN" altLang="en-US">
                <a:solidFill>
                  <a:schemeClr val="bg1"/>
                </a:solidFill>
              </a:rPr>
              <a:t>双数据低于</a:t>
            </a:r>
            <a:r>
              <a:rPr lang="en-US" altLang="zh-CN">
                <a:solidFill>
                  <a:schemeClr val="bg1"/>
                </a:solidFill>
              </a:rPr>
              <a:t>10-</a:t>
            </a:r>
            <a:r>
              <a:rPr lang="zh-CN" altLang="en-US">
                <a:solidFill>
                  <a:schemeClr val="bg1"/>
                </a:solidFill>
              </a:rPr>
              <a:t>超短</a:t>
            </a:r>
            <a:endParaRPr lang="zh-CN" altLang="en-US">
              <a:solidFill>
                <a:schemeClr val="bg1"/>
              </a:solidFill>
            </a:endParaRPr>
          </a:p>
        </p:txBody>
      </p:sp>
      <p:sp>
        <p:nvSpPr>
          <p:cNvPr id="4" name="文本框 3"/>
          <p:cNvSpPr txBox="1"/>
          <p:nvPr/>
        </p:nvSpPr>
        <p:spPr>
          <a:xfrm>
            <a:off x="3314065" y="5441315"/>
            <a:ext cx="4064000" cy="368300"/>
          </a:xfrm>
          <a:prstGeom prst="rect">
            <a:avLst/>
          </a:prstGeom>
          <a:noFill/>
        </p:spPr>
        <p:txBody>
          <a:bodyPr wrap="square" rtlCol="0">
            <a:spAutoFit/>
          </a:bodyPr>
          <a:p>
            <a:r>
              <a:rPr lang="zh-CN" altLang="en-US"/>
              <a:t>要不要担心接下来不会再有牛市？</a:t>
            </a:r>
            <a:endParaRPr lang="zh-CN" altLang="en-US"/>
          </a:p>
        </p:txBody>
      </p:sp>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nvSpPr>
        <p:spPr>
          <a:xfrm>
            <a:off x="1768475" y="356870"/>
            <a:ext cx="9337675" cy="5908040"/>
          </a:xfrm>
          <a:prstGeom prst="rect">
            <a:avLst/>
          </a:prstGeom>
          <a:noFill/>
        </p:spPr>
        <p:txBody>
          <a:bodyPr wrap="square" rtlCol="0">
            <a:spAutoFit/>
          </a:bodyPr>
          <a:p>
            <a:r>
              <a:rPr lang="zh-CN" altLang="en-US">
                <a:solidFill>
                  <a:schemeClr val="bg1"/>
                </a:solidFill>
              </a:rPr>
              <a:t>股市</a:t>
            </a:r>
            <a:r>
              <a:rPr lang="en-US" altLang="zh-CN">
                <a:solidFill>
                  <a:schemeClr val="bg1"/>
                </a:solidFill>
              </a:rPr>
              <a:t>30</a:t>
            </a:r>
            <a:r>
              <a:rPr lang="zh-CN" altLang="en-US">
                <a:solidFill>
                  <a:schemeClr val="bg1"/>
                </a:solidFill>
              </a:rPr>
              <a:t>多年了</a:t>
            </a:r>
            <a:endParaRPr lang="zh-CN" altLang="en-US">
              <a:solidFill>
                <a:schemeClr val="bg1"/>
              </a:solidFill>
            </a:endParaRPr>
          </a:p>
          <a:p>
            <a:endParaRPr lang="zh-CN" altLang="en-US">
              <a:solidFill>
                <a:schemeClr val="bg1"/>
              </a:solidFill>
            </a:endParaRPr>
          </a:p>
          <a:p>
            <a:r>
              <a:rPr lang="zh-CN" altLang="en-US">
                <a:solidFill>
                  <a:schemeClr val="bg1"/>
                </a:solidFill>
              </a:rPr>
              <a:t>根本不用担心有没有牛市</a:t>
            </a:r>
            <a:endParaRPr lang="zh-CN" altLang="en-US">
              <a:solidFill>
                <a:schemeClr val="bg1"/>
              </a:solidFill>
            </a:endParaRPr>
          </a:p>
          <a:p>
            <a:endParaRPr lang="zh-CN" altLang="en-US">
              <a:solidFill>
                <a:schemeClr val="bg1"/>
              </a:solidFill>
            </a:endParaRPr>
          </a:p>
          <a:p>
            <a:r>
              <a:rPr lang="zh-CN" altLang="en-US">
                <a:solidFill>
                  <a:schemeClr val="bg1"/>
                </a:solidFill>
              </a:rPr>
              <a:t>因为每年都会有人担心，每年都有挣钱有亏钱的时候</a:t>
            </a:r>
            <a:endParaRPr lang="zh-CN" altLang="en-US">
              <a:solidFill>
                <a:schemeClr val="bg1"/>
              </a:solidFill>
            </a:endParaRPr>
          </a:p>
          <a:p>
            <a:endParaRPr lang="zh-CN" altLang="en-US">
              <a:solidFill>
                <a:schemeClr val="bg1"/>
              </a:solidFill>
            </a:endParaRPr>
          </a:p>
          <a:p>
            <a:r>
              <a:rPr lang="zh-CN" altLang="en-US">
                <a:solidFill>
                  <a:schemeClr val="bg1"/>
                </a:solidFill>
              </a:rPr>
              <a:t>问题是咱们作为投资者，有自己的完善的盈利体系了吗？</a:t>
            </a:r>
            <a:endParaRPr lang="zh-CN" altLang="en-US">
              <a:solidFill>
                <a:schemeClr val="bg1"/>
              </a:solidFill>
            </a:endParaRPr>
          </a:p>
          <a:p>
            <a:r>
              <a:rPr lang="zh-CN" altLang="en-US">
                <a:solidFill>
                  <a:schemeClr val="bg1"/>
                </a:solidFill>
              </a:rPr>
              <a:t>牛市有没有多挣，熊市有没有少亏？</a:t>
            </a:r>
            <a:endParaRPr lang="zh-CN" altLang="en-US">
              <a:solidFill>
                <a:schemeClr val="bg1"/>
              </a:solidFill>
            </a:endParaRPr>
          </a:p>
          <a:p>
            <a:endParaRPr lang="zh-CN" altLang="en-US">
              <a:solidFill>
                <a:schemeClr val="bg1"/>
              </a:solidFill>
            </a:endParaRPr>
          </a:p>
          <a:p>
            <a:r>
              <a:rPr lang="zh-CN" altLang="en-US">
                <a:solidFill>
                  <a:schemeClr val="bg1"/>
                </a:solidFill>
              </a:rPr>
              <a:t>如果没有</a:t>
            </a:r>
            <a:endParaRPr lang="zh-CN" altLang="en-US">
              <a:solidFill>
                <a:schemeClr val="bg1"/>
              </a:solidFill>
            </a:endParaRPr>
          </a:p>
          <a:p>
            <a:endParaRPr lang="zh-CN" altLang="en-US">
              <a:solidFill>
                <a:schemeClr val="bg1"/>
              </a:solidFill>
            </a:endParaRPr>
          </a:p>
          <a:p>
            <a:r>
              <a:rPr lang="zh-CN" altLang="en-US">
                <a:solidFill>
                  <a:schemeClr val="bg1"/>
                </a:solidFill>
              </a:rPr>
              <a:t>那咱们东一榔头西一棒槌学的那些所谓的技巧，</a:t>
            </a:r>
            <a:endParaRPr lang="zh-CN" altLang="en-US">
              <a:solidFill>
                <a:schemeClr val="bg1"/>
              </a:solidFill>
            </a:endParaRPr>
          </a:p>
          <a:p>
            <a:r>
              <a:rPr lang="zh-CN" altLang="en-US">
                <a:solidFill>
                  <a:schemeClr val="bg1"/>
                </a:solidFill>
              </a:rPr>
              <a:t>在成熟的盈利体系面前，一比较，</a:t>
            </a:r>
            <a:endParaRPr lang="zh-CN" altLang="en-US">
              <a:solidFill>
                <a:schemeClr val="bg1"/>
              </a:solidFill>
            </a:endParaRPr>
          </a:p>
          <a:p>
            <a:r>
              <a:rPr lang="zh-CN" altLang="en-US">
                <a:solidFill>
                  <a:schemeClr val="bg1"/>
                </a:solidFill>
              </a:rPr>
              <a:t>我们真的不知道真正该投资的是</a:t>
            </a:r>
            <a:r>
              <a:rPr lang="zh-CN" altLang="en-US">
                <a:solidFill>
                  <a:srgbClr val="FF0000"/>
                </a:solidFill>
                <a:highlight>
                  <a:srgbClr val="FFFF00"/>
                </a:highlight>
              </a:rPr>
              <a:t>咱们自己的能力</a:t>
            </a:r>
            <a:r>
              <a:rPr lang="zh-CN" altLang="en-US">
                <a:solidFill>
                  <a:schemeClr val="bg1"/>
                </a:solidFill>
              </a:rPr>
              <a:t>吗？</a:t>
            </a:r>
            <a:endParaRPr lang="zh-CN" altLang="en-US">
              <a:solidFill>
                <a:schemeClr val="bg1"/>
              </a:solidFill>
            </a:endParaRPr>
          </a:p>
          <a:p>
            <a:endParaRPr lang="zh-CN" altLang="en-US">
              <a:solidFill>
                <a:schemeClr val="bg1"/>
              </a:solidFill>
            </a:endParaRPr>
          </a:p>
          <a:p>
            <a:r>
              <a:rPr lang="zh-CN" altLang="en-US">
                <a:solidFill>
                  <a:schemeClr val="accent5">
                    <a:lumMod val="75000"/>
                  </a:schemeClr>
                </a:solidFill>
                <a:highlight>
                  <a:srgbClr val="FFFF00"/>
                </a:highlight>
              </a:rPr>
              <a:t>用完整的制度去管理投资才是正途，而不是这两天我又抓了一个涨停板、、、</a:t>
            </a:r>
            <a:endParaRPr lang="zh-CN" altLang="en-US">
              <a:solidFill>
                <a:schemeClr val="bg1"/>
              </a:solidFill>
              <a:highlight>
                <a:srgbClr val="FFFF00"/>
              </a:highlight>
            </a:endParaRPr>
          </a:p>
          <a:p>
            <a:endParaRPr lang="zh-CN" altLang="en-US">
              <a:solidFill>
                <a:schemeClr val="bg1"/>
              </a:solidFill>
              <a:highlight>
                <a:srgbClr val="FFFF00"/>
              </a:highlight>
            </a:endParaRPr>
          </a:p>
          <a:p>
            <a:r>
              <a:rPr lang="zh-CN" altLang="en-US">
                <a:solidFill>
                  <a:schemeClr val="bg1"/>
                </a:solidFill>
              </a:rPr>
              <a:t>大家可以深思熟虑一下，我培训出来的那些学员，行情来了他们知不知道该干什么？</a:t>
            </a:r>
            <a:endParaRPr lang="zh-CN" altLang="en-US">
              <a:solidFill>
                <a:schemeClr val="bg1"/>
              </a:solidFill>
            </a:endParaRPr>
          </a:p>
          <a:p>
            <a:r>
              <a:rPr lang="zh-CN" altLang="en-US">
                <a:solidFill>
                  <a:schemeClr val="bg1"/>
                </a:solidFill>
              </a:rPr>
              <a:t>而那时，您是在盯着以前亏钱的票等着回本，还是在忙着用制度挣钱？</a:t>
            </a:r>
            <a:endParaRPr lang="zh-CN" altLang="en-US">
              <a:solidFill>
                <a:schemeClr val="bg1"/>
              </a:solidFill>
            </a:endParaRPr>
          </a:p>
          <a:p>
            <a:endParaRPr lang="zh-CN" altLang="en-US">
              <a:solidFill>
                <a:schemeClr val="bg1"/>
              </a:solidFill>
            </a:endParaRPr>
          </a:p>
          <a:p>
            <a:r>
              <a:rPr lang="zh-CN" altLang="en-US">
                <a:solidFill>
                  <a:schemeClr val="bg1"/>
                </a:solidFill>
              </a:rPr>
              <a:t>觉得宋老师讲得对的，可以来不耻下问！</a:t>
            </a:r>
            <a:endParaRPr lang="zh-CN" altLang="en-US">
              <a:solidFill>
                <a:schemeClr val="bg1"/>
              </a:solidFill>
            </a:endParaRPr>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626110" y="6391910"/>
            <a:ext cx="10939780" cy="460375"/>
          </a:xfrm>
          <a:prstGeom prst="rect">
            <a:avLst/>
          </a:prstGeom>
          <a:noFill/>
        </p:spPr>
        <p:txBody>
          <a:bodyPr wrap="square" rtlCol="0" anchor="t">
            <a:spAutoFit/>
          </a:bodyPr>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经传多赢资深投顾：宋旭先，投顾执业编号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:A1120624060005;</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基金从业编号</a:t>
            </a:r>
            <a:r>
              <a:rPr lang="en-US" altLang="zh-CN"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:A20250618004787</a:t>
            </a: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；风险提示：观点基于软件数据和理论模型分析</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a:p>
            <a:pPr algn="ctr">
              <a:buClrTx/>
              <a:buSzTx/>
              <a:buFontTx/>
            </a:pPr>
            <a:r>
              <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rPr>
              <a:t>仅供参考，不构成买卖建议，市场有风险，投资需谨慎。基金的过往业绩并不预示其未来表现，基金管理人管理的其他基金的业绩并不构成基金业绩表现的保证</a:t>
            </a:r>
            <a:endParaRPr lang="zh-CN" altLang="en-US" sz="1200">
              <a:ln>
                <a:noFill/>
              </a:ln>
              <a:solidFill>
                <a:schemeClr val="bg1">
                  <a:lumMod val="95000"/>
                </a:schemeClr>
              </a:solidFill>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nvSpPr>
        <p:spPr>
          <a:xfrm>
            <a:off x="2677795" y="1403350"/>
            <a:ext cx="6469380" cy="2584450"/>
          </a:xfrm>
          <a:prstGeom prst="rect">
            <a:avLst/>
          </a:prstGeom>
          <a:noFill/>
        </p:spPr>
        <p:txBody>
          <a:bodyPr wrap="square" rtlCol="0">
            <a:spAutoFit/>
          </a:bodyPr>
          <a:p>
            <a:r>
              <a:rPr lang="zh-CN" altLang="en-US">
                <a:solidFill>
                  <a:schemeClr val="bg1"/>
                </a:solidFill>
              </a:rPr>
              <a:t>到现场的朋友给大家送一个福利，</a:t>
            </a:r>
            <a:endParaRPr lang="zh-CN" altLang="en-US">
              <a:solidFill>
                <a:schemeClr val="bg1"/>
              </a:solidFill>
            </a:endParaRPr>
          </a:p>
          <a:p>
            <a:r>
              <a:rPr lang="zh-CN" altLang="en-US">
                <a:solidFill>
                  <a:schemeClr val="bg1"/>
                </a:solidFill>
              </a:rPr>
              <a:t>凡是今天在现场的，</a:t>
            </a:r>
            <a:endParaRPr lang="zh-CN" altLang="en-US">
              <a:solidFill>
                <a:schemeClr val="bg1"/>
              </a:solidFill>
            </a:endParaRPr>
          </a:p>
          <a:p>
            <a:r>
              <a:rPr lang="zh-CN" altLang="en-US">
                <a:solidFill>
                  <a:schemeClr val="bg1"/>
                </a:solidFill>
              </a:rPr>
              <a:t>宋老师也送大家一个救了很多人的股市立足秘诀，</a:t>
            </a:r>
            <a:endParaRPr lang="zh-CN" altLang="en-US">
              <a:solidFill>
                <a:schemeClr val="bg1"/>
              </a:solidFill>
            </a:endParaRPr>
          </a:p>
          <a:p>
            <a:endParaRPr lang="zh-CN" altLang="en-US">
              <a:solidFill>
                <a:schemeClr val="bg1"/>
              </a:solidFill>
            </a:endParaRPr>
          </a:p>
          <a:p>
            <a:r>
              <a:rPr lang="zh-CN" altLang="en-US">
                <a:solidFill>
                  <a:schemeClr val="bg1"/>
                </a:solidFill>
              </a:rPr>
              <a:t>我的规矩的大纲：</a:t>
            </a:r>
            <a:endParaRPr lang="zh-CN" altLang="en-US">
              <a:solidFill>
                <a:schemeClr val="bg1"/>
              </a:solidFill>
            </a:endParaRPr>
          </a:p>
          <a:p>
            <a:r>
              <a:rPr lang="zh-CN" altLang="en-US">
                <a:solidFill>
                  <a:schemeClr val="bg1"/>
                </a:solidFill>
              </a:rPr>
              <a:t>控盘不倒心不慌，趋势不破不清仓，</a:t>
            </a:r>
            <a:endParaRPr lang="zh-CN" altLang="en-US">
              <a:solidFill>
                <a:schemeClr val="bg1"/>
              </a:solidFill>
            </a:endParaRPr>
          </a:p>
          <a:p>
            <a:r>
              <a:rPr lang="zh-CN" altLang="en-US">
                <a:solidFill>
                  <a:schemeClr val="bg1"/>
                </a:solidFill>
              </a:rPr>
              <a:t>上升通道死叉减，下跌通道死叉清！</a:t>
            </a:r>
            <a:endParaRPr lang="zh-CN" altLang="en-US">
              <a:solidFill>
                <a:schemeClr val="bg1"/>
              </a:solidFill>
            </a:endParaRPr>
          </a:p>
          <a:p>
            <a:endParaRPr lang="zh-CN" altLang="en-US">
              <a:solidFill>
                <a:schemeClr val="bg1"/>
              </a:solidFill>
            </a:endParaRPr>
          </a:p>
          <a:p>
            <a:r>
              <a:rPr lang="zh-CN" altLang="en-US">
                <a:solidFill>
                  <a:schemeClr val="bg1"/>
                </a:solidFill>
              </a:rPr>
              <a:t>至于更多的体系内容，道不轻传！欢迎垂询！</a:t>
            </a:r>
            <a:endParaRPr lang="zh-CN" altLang="en-US">
              <a:solidFill>
                <a:schemeClr val="bg1"/>
              </a:solidFill>
            </a:endParaRPr>
          </a:p>
        </p:txBody>
      </p:sp>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组 3006"/>
          <p:cNvPicPr>
            <a:picLocks noChangeAspect="1"/>
          </p:cNvPicPr>
          <p:nvPr/>
        </p:nvPicPr>
        <p:blipFill>
          <a:blip r:embed="rId1"/>
          <a:stretch>
            <a:fillRect/>
          </a:stretch>
        </p:blipFill>
        <p:spPr>
          <a:xfrm>
            <a:off x="1789748" y="1723390"/>
            <a:ext cx="8612505" cy="3411220"/>
          </a:xfrm>
          <a:prstGeom prst="rect">
            <a:avLst/>
          </a:prstGeom>
        </p:spPr>
      </p:pic>
    </p:spTree>
    <p:custDataLst>
      <p:tags r:id="rId2"/>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5.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16.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22.xml><?xml version="1.0" encoding="utf-8"?>
<p:tagLst xmlns:p="http://schemas.openxmlformats.org/presentationml/2006/main">
  <p:tag name="KSO_WM_DIAGRAM_VIRTUALLY_FRAME" val="{&quot;height&quot;:324.65,&quot;left&quot;:329.75,&quot;top&quot;:108.9,&quot;width&quot;:519.35}"/>
</p:tagLst>
</file>

<file path=ppt/tags/tag23.xml><?xml version="1.0" encoding="utf-8"?>
<p:tagLst xmlns:p="http://schemas.openxmlformats.org/presentationml/2006/main">
  <p:tag name="KSO_WM_DIAGRAM_VIRTUALLY_FRAME" val="{&quot;height&quot;:324.65,&quot;left&quot;:329.75,&quot;top&quot;:108.9,&quot;width&quot;:519.35}"/>
</p:tagLst>
</file>

<file path=ppt/tags/tag24.xml><?xml version="1.0" encoding="utf-8"?>
<p:tagLst xmlns:p="http://schemas.openxmlformats.org/presentationml/2006/main">
  <p:tag name="KSO_WM_DIAGRAM_VIRTUALLY_FRAME" val="{&quot;height&quot;:324.65,&quot;left&quot;:329.75,&quot;top&quot;:108.9,&quot;width&quot;:519.35}"/>
</p:tagLst>
</file>

<file path=ppt/tags/tag25.xml><?xml version="1.0" encoding="utf-8"?>
<p:tagLst xmlns:p="http://schemas.openxmlformats.org/presentationml/2006/main">
  <p:tag name="KSO_WM_BEAUTIFY_FLAG" val=""/>
  <p:tag name="KSO_WM_DIAGRAM_VIRTUALLY_FRAME" val="{&quot;height&quot;:324.65,&quot;left&quot;:329.75,&quot;top&quot;:108.9,&quot;width&quot;:519.35}"/>
</p:tagLst>
</file>

<file path=ppt/tags/tag26.xml><?xml version="1.0" encoding="utf-8"?>
<p:tagLst xmlns:p="http://schemas.openxmlformats.org/presentationml/2006/main">
  <p:tag name="KSO_WM_DIAGRAM_VIRTUALLY_FRAME" val="{&quot;height&quot;:324.65,&quot;left&quot;:329.75,&quot;top&quot;:108.9,&quot;width&quot;:519.35}"/>
</p:tagLst>
</file>

<file path=ppt/tags/tag27.xml><?xml version="1.0" encoding="utf-8"?>
<p:tagLst xmlns:p="http://schemas.openxmlformats.org/presentationml/2006/main">
  <p:tag name="KSO_WM_BEAUTIFY_FLAG" val=""/>
  <p:tag name="KSO_WM_DIAGRAM_VIRTUALLY_FRAME" val="{&quot;height&quot;:324.65,&quot;left&quot;:329.75,&quot;top&quot;:108.9,&quot;width&quot;:519.35}"/>
</p:tagLst>
</file>

<file path=ppt/tags/tag28.xml><?xml version="1.0" encoding="utf-8"?>
<p:tagLst xmlns:p="http://schemas.openxmlformats.org/presentationml/2006/main">
  <p:tag name="KSO_WM_BEAUTIFY_FLAG" val=""/>
  <p:tag name="KSO_WM_DIAGRAM_VIRTUALLY_FRAME" val="{&quot;height&quot;:324.65,&quot;left&quot;:329.75,&quot;top&quot;:108.9,&quot;width&quot;:519.35}"/>
</p:tagLst>
</file>

<file path=ppt/tags/tag29.xml><?xml version="1.0" encoding="utf-8"?>
<p:tagLst xmlns:p="http://schemas.openxmlformats.org/presentationml/2006/main">
  <p:tag name="KSO_WM_BEAUTIFY_FLAG" val=""/>
  <p:tag name="KSO_WM_DIAGRAM_VIRTUALLY_FRAME" val="{&quot;height&quot;:324.65,&quot;left&quot;:329.75,&quot;top&quot;:108.9,&quot;width&quot;:519.35}"/>
</p:tagLst>
</file>

<file path=ppt/tags/tag30.xml><?xml version="1.0" encoding="utf-8"?>
<p:tagLst xmlns:p="http://schemas.openxmlformats.org/presentationml/2006/main">
  <p:tag name="KSO_WM_DIAGRAM_VIRTUALLY_FRAME" val="{&quot;height&quot;:324.65,&quot;left&quot;:329.75,&quot;top&quot;:108.9,&quot;width&quot;:519.35}"/>
</p:tagLst>
</file>

<file path=ppt/tags/tag31.xml><?xml version="1.0" encoding="utf-8"?>
<p:tagLst xmlns:p="http://schemas.openxmlformats.org/presentationml/2006/main">
  <p:tag name="KSO_WM_BEAUTIFY_FLAG" val=""/>
  <p:tag name="KSO_WM_DIAGRAM_VIRTUALLY_FRAME" val="{&quot;height&quot;:324.65,&quot;left&quot;:329.75,&quot;top&quot;:108.9,&quot;width&quot;:519.35}"/>
</p:tagLst>
</file>

<file path=ppt/tags/tag32.xml><?xml version="1.0" encoding="utf-8"?>
<p:tagLst xmlns:p="http://schemas.openxmlformats.org/presentationml/2006/main">
  <p:tag name="KSO_WM_BEAUTIFY_FLAG" val=""/>
  <p:tag name="KSO_WM_DIAGRAM_VIRTUALLY_FRAME" val="{&quot;height&quot;:324.65,&quot;left&quot;:329.75,&quot;top&quot;:108.9,&quot;width&quot;:519.35}"/>
</p:tagLst>
</file>

<file path=ppt/tags/tag33.xml><?xml version="1.0" encoding="utf-8"?>
<p:tagLst xmlns:p="http://schemas.openxmlformats.org/presentationml/2006/main">
  <p:tag name="KSO_WM_BEAUTIFY_FLAG" val=""/>
  <p:tag name="KSO_WM_DIAGRAM_VIRTUALLY_FRAME" val="{&quot;height&quot;:324.65,&quot;left&quot;:329.75,&quot;top&quot;:108.9,&quot;width&quot;:519.35}"/>
</p:tagLst>
</file>

<file path=ppt/tags/tag34.xml><?xml version="1.0" encoding="utf-8"?>
<p:tagLst xmlns:p="http://schemas.openxmlformats.org/presentationml/2006/main">
  <p:tag name="KSO_WM_DIAGRAM_VIRTUALLY_FRAME" val="{&quot;height&quot;:324.65,&quot;left&quot;:329.75,&quot;top&quot;:108.9,&quot;width&quot;:519.35}"/>
</p:tagLst>
</file>

<file path=ppt/tags/tag35.xml><?xml version="1.0" encoding="utf-8"?>
<p:tagLst xmlns:p="http://schemas.openxmlformats.org/presentationml/2006/main">
  <p:tag name="KSO_WM_BEAUTIFY_FLAG" val=""/>
  <p:tag name="KSO_WM_DIAGRAM_VIRTUALLY_FRAME" val="{&quot;height&quot;:324.65,&quot;left&quot;:329.75,&quot;top&quot;:108.9,&quot;width&quot;:519.35}"/>
</p:tagLst>
</file>

<file path=ppt/tags/tag36.xml><?xml version="1.0" encoding="utf-8"?>
<p:tagLst xmlns:p="http://schemas.openxmlformats.org/presentationml/2006/main">
  <p:tag name="KSO_WM_BEAUTIFY_FLAG" val=""/>
  <p:tag name="KSO_WM_DIAGRAM_VIRTUALLY_FRAME" val="{&quot;height&quot;:324.65,&quot;left&quot;:329.75,&quot;top&quot;:108.9,&quot;width&quot;:519.35}"/>
</p:tagLst>
</file>

<file path=ppt/tags/tag37.xml><?xml version="1.0" encoding="utf-8"?>
<p:tagLst xmlns:p="http://schemas.openxmlformats.org/presentationml/2006/main">
  <p:tag name="KSO_WM_BEAUTIFY_FLAG" val=""/>
  <p:tag name="KSO_WM_DIAGRAM_VIRTUALLY_FRAME" val="{&quot;height&quot;:324.65,&quot;left&quot;:329.75,&quot;top&quot;:108.9,&quot;width&quot;:519.35}"/>
</p:tagLst>
</file>

<file path=ppt/tags/tag38.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83.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84.xml><?xml version="1.0" encoding="utf-8"?>
<p:tagLst xmlns:p="http://schemas.openxmlformats.org/presentationml/2006/main">
  <p:tag name="KSO_WPP_MARK_KEY" val="5d6e9262-ca8a-4070-8ad5-698f89e303ea"/>
  <p:tag name="COMMONDATA" val="eyJoZGlkIjoiMTMzZGI2MjkwNzI0NGI5MzY0NzUwYzMxOTRjZGRmN2UifQ=="/>
  <p:tag name="commondata" val="eyJoZGlkIjoiOWY4MjQyNDc1NWE5NGE3YmJhMmZmNzIzZDc5YmE1NGI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4152</Words>
  <Application>WPS 演示</Application>
  <PresentationFormat>宽屏</PresentationFormat>
  <Paragraphs>203</Paragraphs>
  <Slides>24</Slides>
  <Notes>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Arial</vt:lpstr>
      <vt:lpstr>宋体</vt:lpstr>
      <vt:lpstr>Wingdings</vt:lpstr>
      <vt:lpstr>微软雅黑</vt:lpstr>
      <vt:lpstr>Wingdings</vt:lpstr>
      <vt:lpstr>思源黑体 CN Bold</vt:lpstr>
      <vt:lpstr>黑体</vt:lpstr>
      <vt:lpstr>思源黑体 CN Light</vt:lpstr>
      <vt:lpstr>思源黑体 CN Medium</vt:lpstr>
      <vt:lpstr>思源黑体 Medium</vt:lpstr>
      <vt:lpstr>思源黑体 CN Normal</vt:lpstr>
      <vt:lpstr>Arial Unicode MS</vt:lpstr>
      <vt:lpstr>Calibri</vt:lpstr>
      <vt:lpstr>KSOFD723FC5D</vt:lpstr>
      <vt:lpstr>Segoe Print</vt:lpstr>
      <vt:lpstr>unset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阿里弘毅</cp:lastModifiedBy>
  <cp:revision>378</cp:revision>
  <dcterms:created xsi:type="dcterms:W3CDTF">2022-12-31T05:43:00Z</dcterms:created>
  <dcterms:modified xsi:type="dcterms:W3CDTF">2026-10-29T15:05:14Z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2052-12.1.0.29680</vt:lpwstr>
  </property>
  <property fmtid="{D5CDD505-2E9C-101B-9397-08002B2CF9AE}" pid="3" name="ICV">
    <vt:lpwstr>2940D9413DE64B5696F76C7D324D51E1_13</vt:lpwstr>
  </property>
</Properties>
</file>