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4274" r:id="rId5"/>
    <p:sldId id="4451" r:id="rId6"/>
    <p:sldId id="4463" r:id="rId7"/>
    <p:sldId id="4464" r:id="rId8"/>
    <p:sldId id="4460" r:id="rId9"/>
    <p:sldId id="4391" r:id="rId10"/>
    <p:sldId id="4440" r:id="rId11"/>
    <p:sldId id="4457" r:id="rId12"/>
    <p:sldId id="4458" r:id="rId13"/>
    <p:sldId id="4442" r:id="rId14"/>
    <p:sldId id="4459" r:id="rId15"/>
    <p:sldId id="4444" r:id="rId16"/>
    <p:sldId id="4461" r:id="rId17"/>
    <p:sldId id="4453" r:id="rId18"/>
    <p:sldId id="4278" r:id="rId19"/>
    <p:sldId id="270" r:id="rId20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gs" Target="tags/tag17.xml"/><Relationship Id="rId24" Type="http://schemas.openxmlformats.org/officeDocument/2006/relationships/commentAuthors" Target="commentAuthors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E97641-2152-4774-8360-44780691E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4F2145-BD71-46EC-B4BE-F31170F96B1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tags" Target="../tags/tag1.xm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组 2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9395" y="271780"/>
            <a:ext cx="11740515" cy="64566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image" Target="../media/image4.png"/><Relationship Id="rId16" Type="http://schemas.openxmlformats.org/officeDocument/2006/relationships/notesSlide" Target="../notesSlides/notesSlide1.xml"/><Relationship Id="rId15" Type="http://schemas.openxmlformats.org/officeDocument/2006/relationships/slideLayout" Target="../slideLayouts/slideLayout12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6.xml"/><Relationship Id="rId2" Type="http://schemas.openxmlformats.org/officeDocument/2006/relationships/image" Target="../media/image14.png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56225" y="77660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58460" y="619061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79792" y="1951887"/>
            <a:ext cx="105810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6000" dirty="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2026</a:t>
            </a:r>
            <a:r>
              <a:rPr lang="zh-CN" altLang="en-US" sz="6000" dirty="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维持结构机会</a:t>
            </a:r>
            <a:endParaRPr lang="zh-CN" altLang="en-US" sz="6000" dirty="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891915" y="3981450"/>
            <a:ext cx="2173605" cy="3568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3898265" y="3981450"/>
            <a:ext cx="995680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3853815" y="3988435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主讲老师</a:t>
            </a:r>
            <a:endParaRPr lang="zh-CN" altLang="en-US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4902835" y="3976370"/>
            <a:ext cx="1162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陈灼基</a:t>
            </a:r>
            <a:endParaRPr lang="zh-CN" altLang="en-US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3891915" y="4490348"/>
            <a:ext cx="5094178" cy="1552132"/>
            <a:chOff x="7093" y="6622"/>
            <a:chExt cx="8109" cy="1978"/>
          </a:xfrm>
        </p:grpSpPr>
        <p:sp>
          <p:nvSpPr>
            <p:cNvPr id="18" name="矩形 17"/>
            <p:cNvSpPr/>
            <p:nvPr>
              <p:custDataLst>
                <p:tags r:id="rId6"/>
              </p:custDataLst>
            </p:nvPr>
          </p:nvSpPr>
          <p:spPr>
            <a:xfrm>
              <a:off x="7093" y="6626"/>
              <a:ext cx="7859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7"/>
              </p:custDataLst>
            </p:nvPr>
          </p:nvSpPr>
          <p:spPr>
            <a:xfrm>
              <a:off x="7105" y="6626"/>
              <a:ext cx="232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7261" y="6627"/>
              <a:ext cx="2009" cy="4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9470" y="6622"/>
              <a:ext cx="5732" cy="197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投顾从业：</a:t>
              </a: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A1120620030004</a:t>
              </a:r>
              <a:endPara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endPara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基金从业编号：</a:t>
              </a:r>
              <a:r>
                <a:rPr lang="en-US" altLang="zh-CN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P1069558100002</a:t>
              </a:r>
              <a:endPara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endPara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170295" y="3982720"/>
            <a:ext cx="3074373" cy="381327"/>
            <a:chOff x="10918" y="5734"/>
            <a:chExt cx="5059" cy="668"/>
          </a:xfrm>
        </p:grpSpPr>
        <p:sp>
          <p:nvSpPr>
            <p:cNvPr id="27" name="矩形 26"/>
            <p:cNvSpPr/>
            <p:nvPr>
              <p:custDataLst>
                <p:tags r:id="rId10"/>
              </p:custDataLst>
            </p:nvPr>
          </p:nvSpPr>
          <p:spPr>
            <a:xfrm>
              <a:off x="10940" y="5734"/>
              <a:ext cx="3832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>
              <p:custDataLst>
                <p:tags r:id="rId11"/>
              </p:custDataLst>
            </p:nvPr>
          </p:nvSpPr>
          <p:spPr>
            <a:xfrm>
              <a:off x="10952" y="5734"/>
              <a:ext cx="1750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>
              <p:custDataLst>
                <p:tags r:id="rId12"/>
              </p:custDataLst>
            </p:nvPr>
          </p:nvSpPr>
          <p:spPr>
            <a:xfrm>
              <a:off x="10918" y="575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课程日期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13"/>
              </p:custDataLst>
            </p:nvPr>
          </p:nvSpPr>
          <p:spPr>
            <a:xfrm>
              <a:off x="12700" y="5745"/>
              <a:ext cx="3277" cy="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700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2026</a:t>
              </a:r>
              <a:endParaRPr lang="en-US" altLang="zh-CN" sz="17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</p:spTree>
    <p:custDataLst>
      <p:tags r:id="rId1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50595" y="1021715"/>
            <a:ext cx="1029081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1</a:t>
            </a:r>
            <a:r>
              <a:rPr lang="zh-CN" altLang="en-US" sz="2400" dirty="0"/>
              <a:t>、控盘双突破（智能辅助线、</a:t>
            </a:r>
            <a:r>
              <a:rPr lang="en-US" altLang="zh-CN" sz="2400" dirty="0"/>
              <a:t>20</a:t>
            </a:r>
            <a:r>
              <a:rPr lang="zh-CN" altLang="en-US" sz="2400" dirty="0"/>
              <a:t>日、</a:t>
            </a:r>
            <a:r>
              <a:rPr lang="en-US" altLang="zh-CN" sz="2400" dirty="0"/>
              <a:t>10</a:t>
            </a:r>
            <a:r>
              <a:rPr lang="zh-CN" altLang="en-US" sz="2400" dirty="0"/>
              <a:t>日、</a:t>
            </a:r>
            <a:r>
              <a:rPr lang="en-US" altLang="zh-CN" sz="2400" dirty="0"/>
              <a:t>5</a:t>
            </a:r>
            <a:r>
              <a:rPr lang="zh-CN" altLang="en-US" sz="2400" dirty="0"/>
              <a:t>日均线），走向上的趋势</a:t>
            </a:r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2</a:t>
            </a:r>
            <a:r>
              <a:rPr lang="zh-CN" altLang="en-US" sz="2400" dirty="0"/>
              <a:t>、主题猎手战法：结合热点、</a:t>
            </a:r>
            <a:r>
              <a:rPr lang="en-US" altLang="zh-CN" sz="2400" dirty="0"/>
              <a:t>L2</a:t>
            </a:r>
            <a:r>
              <a:rPr lang="zh-CN" altLang="en-US" sz="2400" dirty="0"/>
              <a:t>资金等指标</a:t>
            </a:r>
            <a:endParaRPr lang="zh-CN" altLang="en-US" sz="2400" dirty="0"/>
          </a:p>
          <a:p>
            <a:endParaRPr lang="zh-CN" altLang="en-US" sz="2400" dirty="0"/>
          </a:p>
          <a:p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当前的操作思路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01770" y="736600"/>
            <a:ext cx="5784850" cy="538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r>
              <a:rPr lang="zh-CN" altLang="en-US" sz="2000" dirty="0">
                <a:solidFill>
                  <a:srgbClr val="FF0000"/>
                </a:solidFill>
              </a:rPr>
              <a:t>当你理解人心，你才理解市场。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你会发现：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大家很兴奋的时候，就是短线顶部附近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大家很绝望的时候，就离短期底部不远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大家都在喊风险的时候，其实风险不大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大家都在喊机会的时候，其实机会较少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行情从来不是</a:t>
            </a:r>
            <a:r>
              <a:rPr lang="en-US" altLang="zh-CN" sz="2000" dirty="0"/>
              <a:t> K </a:t>
            </a:r>
            <a:r>
              <a:rPr lang="zh-CN" altLang="en-US" sz="2000" dirty="0"/>
              <a:t>线里的秘密，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而是大众情绪的</a:t>
            </a:r>
            <a:r>
              <a:rPr lang="en-US" altLang="zh-CN" sz="2000" dirty="0"/>
              <a:t>“</a:t>
            </a:r>
            <a:r>
              <a:rPr lang="zh-CN" altLang="en-US" sz="2000" dirty="0"/>
              <a:t>平均值</a:t>
            </a:r>
            <a:r>
              <a:rPr lang="en-US" altLang="zh-CN" sz="2000" dirty="0"/>
              <a:t>”</a:t>
            </a:r>
            <a:r>
              <a:rPr lang="zh-CN" altLang="en-US" sz="2000" dirty="0"/>
              <a:t>。</a:t>
            </a:r>
            <a:endParaRPr lang="zh-CN" altLang="en-US" sz="2000" dirty="0"/>
          </a:p>
          <a:p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投资报告查看方法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1080" y="908050"/>
            <a:ext cx="9740900" cy="52127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01770" y="736600"/>
            <a:ext cx="5784850" cy="538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r>
              <a:rPr lang="zh-CN" altLang="en-US" sz="2000" dirty="0">
                <a:solidFill>
                  <a:srgbClr val="FF0000"/>
                </a:solidFill>
              </a:rPr>
              <a:t>当你理解人心，你才理解市场。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你会发现：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大家很兴奋的时候，就是短线顶部附近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大家很绝望的时候，就离短期底部不远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大家都在喊风险的时候，其实风险不大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大家都在喊机会的时候，其实机会较少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行情从来不是</a:t>
            </a:r>
            <a:r>
              <a:rPr lang="en-US" altLang="zh-CN" sz="2000" dirty="0"/>
              <a:t> K </a:t>
            </a:r>
            <a:r>
              <a:rPr lang="zh-CN" altLang="en-US" sz="2000" dirty="0"/>
              <a:t>线里的秘密，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而是大众情绪的</a:t>
            </a:r>
            <a:r>
              <a:rPr lang="en-US" altLang="zh-CN" sz="2000" dirty="0"/>
              <a:t>“</a:t>
            </a:r>
            <a:r>
              <a:rPr lang="zh-CN" altLang="en-US" sz="2000" dirty="0"/>
              <a:t>平均值</a:t>
            </a:r>
            <a:r>
              <a:rPr lang="en-US" altLang="zh-CN" sz="2000" dirty="0"/>
              <a:t>”</a:t>
            </a:r>
            <a:r>
              <a:rPr lang="zh-CN" altLang="en-US" sz="2000" dirty="0"/>
              <a:t>。</a:t>
            </a:r>
            <a:endParaRPr lang="zh-CN" altLang="en-US" sz="2000" dirty="0"/>
          </a:p>
          <a:p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3870" y="874395"/>
            <a:ext cx="8663940" cy="52501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26440" y="990600"/>
            <a:ext cx="10516870" cy="51447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000" dirty="0"/>
              <a:t>1</a:t>
            </a:r>
            <a:r>
              <a:rPr lang="zh-CN" altLang="en-US" sz="2000" dirty="0"/>
              <a:t>、人工智能：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zh-CN" altLang="en-US" sz="2000" dirty="0"/>
              <a:t>中办、国办发布关于推动科技创新和产业创新深度融合的意见。意见提出，健全创新统筹机制。发挥新型举国体制优势，强化科技创新和产业创新战略规划、重大任务、政策措施的统筹协调。意见提出，以先进技术改造提升传统产业。深入实施制造业重大技术改造升级和大规模设备更新工程，加速工业互联网创新发展，促进数字经济和实体经济深度融合，推动制造业智能化、绿色化、融合化发展。全面实施“人工智能+”行动，推动人工智能全方位赋能千行百业。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en-US" altLang="zh-CN" sz="2000" dirty="0"/>
              <a:t>2</a:t>
            </a:r>
            <a:r>
              <a:rPr lang="zh-CN" altLang="en-US" sz="2000" dirty="0"/>
              <a:t>、机器人：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zh-CN" altLang="en-US" sz="2000" dirty="0"/>
              <a:t>英伟达宣布升级</a:t>
            </a:r>
            <a:r>
              <a:rPr lang="en-US" altLang="zh-CN" sz="2000" dirty="0"/>
              <a:t>Isaac</a:t>
            </a:r>
            <a:r>
              <a:rPr lang="zh-CN" altLang="en-US" sz="2000" dirty="0"/>
              <a:t>通用机器人开发平台，推出新的人形机器人参考框架、仿真工作流及数据工具，旨在加速通用机器人开发。相关更新覆盖机器人训练、仿真验证和部署流程，帮助开发者利用合成数据和仿真环境训练机器人，并在实际部署前验证机器人行为。</a:t>
            </a:r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今日热门消息解读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43280" y="1253490"/>
            <a:ext cx="10052050" cy="46361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000" dirty="0"/>
              <a:t>3</a:t>
            </a:r>
            <a:r>
              <a:rPr lang="zh-CN" altLang="en-US" sz="2000" dirty="0"/>
              <a:t>、消费：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10月21日财政部消息显示，中央财政安排2500亿元超长期特别国债支持消费品以旧换新，另设1000亿元促内需专项资金，"真金白银"直达消费端；前三季度服务消费和以旧换新相关品类增长亮眼，四季度消费旺季来临，扩内需政策火力全开。</a:t>
            </a:r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今日热门消息解读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62710" y="1044575"/>
            <a:ext cx="10701655" cy="46361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量化六大战法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7455" y="937895"/>
            <a:ext cx="9737090" cy="49815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40410" y="827405"/>
            <a:ext cx="7626985" cy="22409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 dirty="0"/>
              <a:t>购买网址链接：研究院</a:t>
            </a:r>
            <a:r>
              <a:rPr lang="en-US" altLang="zh-CN" sz="2400" dirty="0"/>
              <a:t>——</a:t>
            </a:r>
            <a:r>
              <a:rPr lang="zh-CN" altLang="en-US" sz="2400" dirty="0"/>
              <a:t>经传好课</a:t>
            </a:r>
            <a:r>
              <a:rPr lang="en-US" altLang="zh-CN" sz="2400" dirty="0"/>
              <a:t>  </a:t>
            </a:r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000" dirty="0"/>
              <a:t>https://toujiao.n8n8.cn/jz-course/course-detail/376.html</a:t>
            </a:r>
            <a:endParaRPr lang="en-US" altLang="zh-CN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购买链接与具体提纲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7900" y="2081530"/>
            <a:ext cx="2841625" cy="36195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3455" y="2081530"/>
            <a:ext cx="2889250" cy="3619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量化届丰碑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570" y="1009650"/>
            <a:ext cx="11499215" cy="48387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34745" y="960755"/>
            <a:ext cx="10610215" cy="3655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sz="2000" dirty="0"/>
              <a:t>仓位：五成</a:t>
            </a:r>
            <a:r>
              <a:rPr lang="en-US" altLang="zh-CN" sz="2000" dirty="0"/>
              <a:t>——</a:t>
            </a:r>
            <a:r>
              <a:rPr lang="zh-CN" altLang="en-US" sz="2000" dirty="0"/>
              <a:t>七成</a:t>
            </a:r>
            <a:endParaRPr lang="zh-CN" sz="2000" dirty="0"/>
          </a:p>
          <a:p>
            <a:endParaRPr lang="zh-CN" altLang="en-US" sz="2000" dirty="0"/>
          </a:p>
          <a:p>
            <a:r>
              <a:rPr lang="zh-CN" altLang="en-US" sz="2000" dirty="0"/>
              <a:t>策略：两个中线个股，两个短线个股</a:t>
            </a:r>
            <a:endParaRPr lang="zh-CN" altLang="en-US" sz="2000" dirty="0"/>
          </a:p>
          <a:p>
            <a:r>
              <a:rPr lang="zh-CN" altLang="en-US" sz="2000" dirty="0"/>
              <a:t> </a:t>
            </a:r>
            <a:r>
              <a:rPr lang="en-US" altLang="zh-CN" sz="2000" dirty="0"/>
              <a:t>            </a:t>
            </a:r>
            <a:endParaRPr lang="en-US" altLang="zh-CN" sz="2000" dirty="0"/>
          </a:p>
          <a:p>
            <a:r>
              <a:rPr lang="en-US" altLang="zh-CN" sz="2000" dirty="0"/>
              <a:t>             </a:t>
            </a:r>
            <a:r>
              <a:rPr lang="zh-CN" altLang="en-US" sz="2000" dirty="0"/>
              <a:t>或者，三个中线、吃波段收益，一个短线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en-US" altLang="zh-CN" sz="2000" dirty="0"/>
              <a:t>             </a:t>
            </a:r>
            <a:r>
              <a:rPr lang="zh-CN" altLang="en-US" sz="2000" dirty="0"/>
              <a:t>剩余资金灵活做</a:t>
            </a:r>
            <a:r>
              <a:rPr lang="en-US" altLang="zh-CN" sz="2000" dirty="0"/>
              <a:t>T</a:t>
            </a:r>
            <a:endParaRPr lang="zh-CN" altLang="en-US" sz="2000" dirty="0"/>
          </a:p>
          <a:p>
            <a:endParaRPr lang="zh-CN" altLang="en-US" sz="2400" dirty="0"/>
          </a:p>
          <a:p>
            <a:r>
              <a:rPr lang="zh-CN" altLang="en-US" sz="2400" dirty="0"/>
              <a:t>持续拉升连板股、极致抱团趋势股、低吸高活跃强势股、</a:t>
            </a:r>
            <a:endParaRPr lang="zh-CN" altLang="en-US" sz="2400" dirty="0"/>
          </a:p>
          <a:p>
            <a:endParaRPr lang="zh-CN" altLang="en-US" sz="2400" dirty="0"/>
          </a:p>
          <a:p>
            <a:r>
              <a:rPr lang="zh-CN" altLang="en-US" sz="2400" dirty="0"/>
              <a:t>潜伏利好消息政策个股、耐心持有优质个股、平铺首板个股</a:t>
            </a:r>
            <a:endParaRPr lang="zh-CN" altLang="en-US" sz="2400" dirty="0"/>
          </a:p>
          <a:p>
            <a:endParaRPr lang="zh-CN" altLang="en-US" sz="2400" dirty="0"/>
          </a:p>
          <a:p>
            <a:endParaRPr lang="zh-CN" altLang="en-US" sz="2400" dirty="0"/>
          </a:p>
          <a:p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操作策略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54710" y="1033780"/>
            <a:ext cx="10536555" cy="43732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sz="2000" dirty="0"/>
          </a:p>
          <a:p>
            <a:r>
              <a:rPr lang="en-US" altLang="zh-CN" sz="2000" dirty="0"/>
              <a:t>1</a:t>
            </a:r>
            <a:r>
              <a:rPr lang="zh-CN" altLang="en-US" sz="2000" dirty="0"/>
              <a:t>、周一</a:t>
            </a:r>
            <a:r>
              <a:rPr lang="zh-CN" altLang="en-US" sz="2000" dirty="0">
                <a:solidFill>
                  <a:srgbClr val="FF0000"/>
                </a:solidFill>
              </a:rPr>
              <a:t>最强风口</a:t>
            </a:r>
            <a:r>
              <a:rPr lang="zh-CN" altLang="en-US" sz="2000" dirty="0"/>
              <a:t>：选择当日涨停板个股最多的板块，当日最强的风口</a:t>
            </a:r>
            <a:endParaRPr lang="zh-CN" altLang="en-US" sz="2000" dirty="0"/>
          </a:p>
          <a:p>
            <a:r>
              <a:rPr lang="en-US" altLang="zh-CN" sz="2000" dirty="0"/>
              <a:t>2</a:t>
            </a:r>
            <a:r>
              <a:rPr lang="zh-CN" altLang="en-US" sz="2000" dirty="0"/>
              <a:t>、周二</a:t>
            </a:r>
            <a:r>
              <a:rPr lang="zh-CN" altLang="en-US" sz="2000" dirty="0">
                <a:solidFill>
                  <a:srgbClr val="FF0000"/>
                </a:solidFill>
              </a:rPr>
              <a:t>主题风口</a:t>
            </a:r>
            <a:r>
              <a:rPr lang="zh-CN" altLang="en-US" sz="2000" dirty="0"/>
              <a:t>：选择当日主题猎手最强的主题，挖掘最强的两个股票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en-US" altLang="zh-CN" sz="2000" dirty="0"/>
              <a:t>3</a:t>
            </a:r>
            <a:r>
              <a:rPr lang="zh-CN" altLang="en-US" sz="2000" dirty="0"/>
              <a:t>、周三</a:t>
            </a:r>
            <a:r>
              <a:rPr lang="zh-CN" altLang="en-US" sz="2000" dirty="0">
                <a:solidFill>
                  <a:srgbClr val="FF0000"/>
                </a:solidFill>
              </a:rPr>
              <a:t>资金风口</a:t>
            </a:r>
            <a:r>
              <a:rPr lang="zh-CN" altLang="en-US" sz="2000" dirty="0"/>
              <a:t>：选择当日行业板块，主力净买额第一名或第二名的板块</a:t>
            </a:r>
            <a:endParaRPr lang="zh-CN" altLang="en-US" sz="2000" dirty="0"/>
          </a:p>
          <a:p>
            <a:r>
              <a:rPr lang="en-US" altLang="zh-CN" sz="2000" dirty="0"/>
              <a:t>4</a:t>
            </a:r>
            <a:r>
              <a:rPr lang="zh-CN" altLang="en-US" sz="2000" dirty="0"/>
              <a:t>、周四</a:t>
            </a:r>
            <a:r>
              <a:rPr lang="zh-CN" altLang="en-US" sz="2000" dirty="0">
                <a:solidFill>
                  <a:srgbClr val="FF0000"/>
                </a:solidFill>
              </a:rPr>
              <a:t>逻辑风口</a:t>
            </a:r>
            <a:r>
              <a:rPr lang="zh-CN" altLang="en-US" sz="2000" dirty="0"/>
              <a:t>：结合当日或近几日逻辑逐渐发酵的风口，博弈周末发酵</a:t>
            </a:r>
            <a:endParaRPr lang="zh-CN" altLang="en-US" sz="2000" dirty="0"/>
          </a:p>
          <a:p>
            <a:r>
              <a:rPr lang="zh-CN" altLang="en-US" sz="2000" dirty="0"/>
              <a:t>四个不同维度的逻辑，每天筛选出强风口、强个股，为投资保驾护航，助力</a:t>
            </a:r>
            <a:r>
              <a:rPr lang="zh-CN" altLang="en-US" sz="2000" dirty="0">
                <a:solidFill>
                  <a:srgbClr val="FF0000"/>
                </a:solidFill>
              </a:rPr>
              <a:t>账户长虹</a:t>
            </a:r>
            <a:endParaRPr lang="zh-CN" altLang="en-US" sz="2000" dirty="0">
              <a:solidFill>
                <a:srgbClr val="FF0000"/>
              </a:solidFill>
            </a:endParaRPr>
          </a:p>
          <a:p>
            <a:endParaRPr lang="zh-CN" altLang="en-US" sz="2000" dirty="0">
              <a:solidFill>
                <a:srgbClr val="FF0000"/>
              </a:solidFill>
            </a:endParaRPr>
          </a:p>
          <a:p>
            <a:r>
              <a:rPr lang="zh-CN" altLang="en-US" dirty="0"/>
              <a:t>用户收益案例：以上为特定客户、特定时间区间的历史业绩，个别情况不代表普遍现象，个股历史涨幅不预示其未来表现，过往收益亦不代表未来收益承诺。市场有风险，投资需谨慎！</a:t>
            </a:r>
            <a:endParaRPr lang="zh-CN" altLang="en-US" dirty="0"/>
          </a:p>
          <a:p>
            <a:endParaRPr lang="en-US" altLang="zh-CN" dirty="0"/>
          </a:p>
          <a:p>
            <a:r>
              <a:rPr lang="zh-CN" altLang="en-US" dirty="0"/>
              <a:t>个股案例涨幅回访：以上为特定条件、特定时间区间下的部分案例展示，不代表普遍现象，个股历史涨幅不预示其未来表现，过往收益亦不代表未来收益承诺。市场有风险，投资需谨慎！</a:t>
            </a:r>
            <a:endParaRPr lang="zh-CN" altLang="en-US" dirty="0"/>
          </a:p>
          <a:p>
            <a:endParaRPr lang="zh-CN" altLang="en-US" dirty="0"/>
          </a:p>
          <a:p>
            <a:endParaRPr lang="zh-CN" altLang="en-US" sz="2400" dirty="0"/>
          </a:p>
          <a:p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4101465" y="189865"/>
            <a:ext cx="44570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风口狙击</a:t>
            </a:r>
            <a:r>
              <a:rPr lang="en-US" altLang="zh-CN" sz="2400" dirty="0">
                <a:solidFill>
                  <a:schemeClr val="bg1"/>
                </a:solidFill>
              </a:rPr>
              <a:t>——</a:t>
            </a:r>
            <a:r>
              <a:rPr lang="zh-CN" altLang="en-US" sz="2400" dirty="0">
                <a:solidFill>
                  <a:schemeClr val="bg1"/>
                </a:solidFill>
              </a:rPr>
              <a:t>为投资保驾护航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101465" y="189865"/>
            <a:ext cx="44570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风口狙击</a:t>
            </a:r>
            <a:r>
              <a:rPr lang="en-US" altLang="zh-CN" sz="2400" dirty="0">
                <a:solidFill>
                  <a:schemeClr val="bg1"/>
                </a:solidFill>
              </a:rPr>
              <a:t>——</a:t>
            </a:r>
            <a:r>
              <a:rPr lang="zh-CN" altLang="en-US" sz="2400" dirty="0">
                <a:solidFill>
                  <a:schemeClr val="bg1"/>
                </a:solidFill>
              </a:rPr>
              <a:t>为投资保驾护航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5850" y="713740"/>
            <a:ext cx="10020300" cy="555371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7683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脱水策略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7585" y="746125"/>
            <a:ext cx="10414635" cy="550672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090" y="802640"/>
            <a:ext cx="11099800" cy="531050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UNIT_PLACING_PICTURE_USER_VIEWPORT" val="{&quot;height&quot;:520,&quot;width&quot;:2400}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7.xml><?xml version="1.0" encoding="utf-8"?>
<p:tagLst xmlns:p="http://schemas.openxmlformats.org/presentationml/2006/main">
  <p:tag name="COMMONDATA" val="eyJoZGlkIjoiOTAzOTQ3MTIxNjU3MzE4MjhmYTQyMTMwMmMzMTJiOWQifQ=="/>
  <p:tag name="commondata" val="eyJoZGlkIjoiNjMzMjYwMjkzODUxNmM2MmM0YjA0NGU5OGU1OGIwOGMifQ=="/>
</p:tagLst>
</file>

<file path=ppt/theme/theme1.xml><?xml version="1.0" encoding="utf-8"?>
<a:theme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1465</Words>
  <Application>WPS 演示</Application>
  <PresentationFormat>宽屏</PresentationFormat>
  <Paragraphs>136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7" baseType="lpstr">
      <vt:lpstr>Arial</vt:lpstr>
      <vt:lpstr>宋体</vt:lpstr>
      <vt:lpstr>Wingdings</vt:lpstr>
      <vt:lpstr>思源黑体 CN Medium</vt:lpstr>
      <vt:lpstr>黑体</vt:lpstr>
      <vt:lpstr>思源黑体 CN Heavy</vt:lpstr>
      <vt:lpstr>思源黑体 CN Bold</vt:lpstr>
      <vt:lpstr>微软雅黑</vt:lpstr>
      <vt:lpstr>KSOFBD28ECAF</vt:lpstr>
      <vt:lpstr>Segoe Print</vt:lpstr>
      <vt:lpstr>Calibri</vt:lpstr>
      <vt:lpstr>KSOFDDF4E7ED</vt:lpstr>
      <vt:lpstr>Arial Unicode MS</vt:lpstr>
      <vt:lpstr>等线</vt:lpstr>
      <vt:lpstr>思源黑体 CN Bold</vt:lpstr>
      <vt:lpstr>思源黑体 CN Heavy</vt:lpstr>
      <vt:lpstr>思源黑体 CN Medium</vt:lpstr>
      <vt:lpstr>方正宝黑体 简 Medium</vt:lpstr>
      <vt:lpstr>兰米黑体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A陈小渊</cp:lastModifiedBy>
  <cp:revision>583</cp:revision>
  <dcterms:created xsi:type="dcterms:W3CDTF">2024-06-11T06:30:00Z</dcterms:created>
  <dcterms:modified xsi:type="dcterms:W3CDTF">2026-10-22T00:57:13Z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C7704E933E1A4A679033E90DEAB49B71_12</vt:lpwstr>
  </property>
  <property fmtid="{D5CDD505-2E9C-101B-9397-08002B2CF9AE}" pid="3" name="KSOProductBuildVer">
    <vt:lpwstr>2052-12.1.0.29161</vt:lpwstr>
  </property>
</Properties>
</file>