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481" r:id="rId3"/>
    <p:sldId id="267" r:id="rId4"/>
    <p:sldId id="329" r:id="rId5"/>
    <p:sldId id="759" r:id="rId6"/>
    <p:sldId id="780" r:id="rId7"/>
    <p:sldId id="781" r:id="rId8"/>
    <p:sldId id="787" r:id="rId9"/>
    <p:sldId id="782" r:id="rId10"/>
    <p:sldId id="784" r:id="rId11"/>
    <p:sldId id="802" r:id="rId12"/>
    <p:sldId id="803" r:id="rId13"/>
    <p:sldId id="804" r:id="rId14"/>
    <p:sldId id="785" r:id="rId15"/>
    <p:sldId id="788" r:id="rId16"/>
    <p:sldId id="790" r:id="rId17"/>
    <p:sldId id="792" r:id="rId18"/>
    <p:sldId id="805" r:id="rId19"/>
    <p:sldId id="806" r:id="rId20"/>
    <p:sldId id="799" r:id="rId21"/>
    <p:sldId id="807" r:id="rId22"/>
    <p:sldId id="800" r:id="rId23"/>
    <p:sldId id="801" r:id="rId24"/>
    <p:sldId id="794" r:id="rId25"/>
    <p:sldId id="779" r:id="rId26"/>
    <p:sldId id="808" r:id="rId27"/>
    <p:sldId id="272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8B"/>
    <a:srgbClr val="FFE38B"/>
    <a:srgbClr val="C1662D"/>
    <a:srgbClr val="B34500"/>
    <a:srgbClr val="FFBF75"/>
    <a:srgbClr val="FFD483"/>
    <a:srgbClr val="FFEFCE"/>
    <a:srgbClr val="FFD585"/>
    <a:srgbClr val="FFEFCF"/>
    <a:srgbClr val="FFE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1" autoAdjust="0"/>
    <p:restoredTop sz="99761" autoAdjust="0"/>
  </p:normalViewPr>
  <p:slideViewPr>
    <p:cSldViewPr snapToGrid="0" showGuides="1">
      <p:cViewPr varScale="1">
        <p:scale>
          <a:sx n="110" d="100"/>
          <a:sy n="110" d="100"/>
        </p:scale>
        <p:origin x="924" y="108"/>
      </p:cViewPr>
      <p:guideLst>
        <p:guide orient="horz" pos="2258"/>
        <p:guide pos="3840"/>
        <p:guide pos="481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59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28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91210"/>
            <a:ext cx="1225423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88265" y="6382385"/>
            <a:ext cx="12014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经传多赢资深投顾：吴镇鸿，投顾执业编号</a:t>
            </a:r>
            <a:r>
              <a:rPr lang="en-US" altLang="zh-CN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</a:t>
            </a:r>
            <a:r>
              <a:rPr lang="en-US" altLang="zh-CN" sz="1200" dirty="0"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A1120618120002  </a:t>
            </a:r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基金从业编号</a:t>
            </a:r>
            <a:r>
              <a:rPr lang="en-US" altLang="zh-CN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:A20250617005261</a:t>
            </a:r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；风险提示：观点基于软件数据和理论模型分析，仅供参考，不构成买卖建议，市场有风险，投资需谨慎。基金的过往业绩并不预示其未来表现，基金管理人管理的其他基金的业绩并不构成基金业绩表现的保证。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8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40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1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4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5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6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8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9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0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1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2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4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5.xml"/><Relationship Id="rId1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6.xml"/><Relationship Id="rId1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7.xml"/><Relationship Id="rId1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吴镇鸿</a:t>
            </a:r>
            <a:endParaRPr lang="zh-CN" sz="26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3970" y="3916045"/>
            <a:ext cx="50298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执业编号:</a:t>
            </a: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A1120618120002</a:t>
            </a:r>
            <a:endParaRPr lang="zh-CN" altLang="en-US" sz="2000" b="0" i="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基金从业:A20250617005261</a:t>
            </a:r>
            <a:endParaRPr lang="zh-CN" altLang="en-US" sz="2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l"/>
            <a:endParaRPr lang="zh-CN" altLang="en-US" sz="2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10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22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254760" y="4535805"/>
            <a:ext cx="6076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5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10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余年金融从业经验，专注研究趋势理论，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K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线形态理论等，对于市场具有敏锐嗅觉。集十年大成研发双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B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龙头战法，成功帮助广大股民朋友看中做短，捕捉大波段强势股启动机会，精研盈利模式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首创中线游龙黄金战法，波段复制涨停法，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333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战法！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1980" y="1681480"/>
            <a:ext cx="76676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猎手专场分享</a:t>
            </a:r>
            <a:r>
              <a:rPr lang="en-US" altLang="zh-CN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1</a:t>
            </a:r>
            <a:endParaRPr lang="en-US" altLang="zh-CN" sz="6000" b="1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10" y="579120"/>
            <a:ext cx="3982085" cy="55473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67755" y="788035"/>
            <a:ext cx="5437505" cy="3684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大盘分析</a:t>
            </a:r>
            <a:endParaRPr lang="zh-CN" altLang="en-US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  <a:p>
            <a:pPr algn="l">
              <a:lnSpc>
                <a:spcPct val="180000"/>
              </a:lnSpc>
            </a:pP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主题猎手选股</a:t>
            </a: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思路</a:t>
            </a:r>
            <a:endParaRPr lang="zh-CN" altLang="en-US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  <a:p>
            <a:pPr algn="l">
              <a:lnSpc>
                <a:spcPct val="180000"/>
              </a:lnSpc>
            </a:pPr>
            <a:r>
              <a:rPr lang="en-US" altLang="zh-CN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AI</a:t>
            </a: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猎手</a:t>
            </a: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选股应用</a:t>
            </a:r>
            <a:endParaRPr lang="zh-CN" altLang="en-US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algn="l">
              <a:lnSpc>
                <a:spcPct val="180000"/>
              </a:lnSpc>
            </a:pPr>
            <a:endParaRPr lang="zh-CN" altLang="en-US" sz="3200">
              <a:ln>
                <a:noFill/>
              </a:ln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849630"/>
            <a:ext cx="955040" cy="3864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4460" y="1995805"/>
            <a:ext cx="9703435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en-US" altLang="zh-CN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            </a:t>
            </a:r>
            <a:r>
              <a:rPr lang="zh-CN" altLang="en-US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大盘分析</a:t>
            </a:r>
            <a:endParaRPr lang="zh-CN" altLang="en-US" sz="8000">
              <a:solidFill>
                <a:srgbClr val="FFE3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15068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     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牛线下移，存量博弈，超跌反弹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37235"/>
            <a:ext cx="12192000" cy="56915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季线回档，月线金叉</a:t>
            </a:r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超跌反弹机遇</a:t>
            </a:r>
            <a:endParaRPr lang="zh-CN" altLang="en-US" sz="4200" spc="-200" dirty="0" smtClean="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325" y="762635"/>
            <a:ext cx="5720080" cy="5651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05" y="762635"/>
            <a:ext cx="5953125" cy="56521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超强风口双紫牛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让利润奔跑起来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0960"/>
            <a:ext cx="12192000" cy="69100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4460" y="2922905"/>
            <a:ext cx="97034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    </a:t>
            </a:r>
            <a:r>
              <a:rPr lang="zh-CN" altLang="en-US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主题猎手选股</a:t>
            </a:r>
            <a:r>
              <a:rPr lang="zh-CN" altLang="en-US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思路</a:t>
            </a:r>
            <a:endParaRPr lang="zh-CN" altLang="en-US" sz="8000">
              <a:solidFill>
                <a:srgbClr val="FFE3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猎手功能概览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9170" y="1397000"/>
            <a:ext cx="3279775" cy="4800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415" y="2114550"/>
            <a:ext cx="2819400" cy="26289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44345" y="995045"/>
            <a:ext cx="1343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主题猎手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05145" y="4919345"/>
            <a:ext cx="1343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rgbClr val="FF0000"/>
                </a:solidFill>
              </a:rPr>
              <a:t>AI-</a:t>
            </a:r>
            <a:r>
              <a:rPr lang="zh-CN" altLang="en-US" sz="2000" b="1">
                <a:solidFill>
                  <a:srgbClr val="FF0000"/>
                </a:solidFill>
              </a:rPr>
              <a:t>猎手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629775" y="998220"/>
            <a:ext cx="1343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</a:rPr>
              <a:t>策略猎手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135" y="1520825"/>
            <a:ext cx="2743200" cy="46767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2700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4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主题猎手</a:t>
            </a:r>
            <a:r>
              <a:rPr lang="en-US" altLang="zh-CN" sz="4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4200" b="1" spc="-20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主题挖掘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36600"/>
            <a:ext cx="12192000" cy="5676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2700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4200" spc="-20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产业链全景选股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91845"/>
            <a:ext cx="12192000" cy="56184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2700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4200" spc="-20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产业链传导选股思路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36600"/>
            <a:ext cx="12192000" cy="5673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2700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4200" spc="-20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产业链传导选股思路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37235"/>
            <a:ext cx="12192000" cy="56572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确定三共振赚钱风口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36600"/>
            <a:ext cx="12192000" cy="56718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确定风口之后如何筛选个股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813435"/>
            <a:ext cx="6022340" cy="5574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185" y="813435"/>
            <a:ext cx="5523865" cy="55746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6960" y="2033905"/>
            <a:ext cx="10135235" cy="191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6600">
                <a:solidFill>
                  <a:srgbClr val="FFDD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AI</a:t>
            </a:r>
            <a:r>
              <a:rPr lang="zh-CN" altLang="en-US" sz="6600">
                <a:solidFill>
                  <a:srgbClr val="FFDD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猎手选股</a:t>
            </a:r>
            <a:r>
              <a:rPr lang="zh-CN" altLang="en-US" sz="6600">
                <a:solidFill>
                  <a:srgbClr val="FFDD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应用</a:t>
            </a:r>
            <a:endParaRPr lang="zh-CN" altLang="en-US" sz="6600">
              <a:solidFill>
                <a:srgbClr val="FFDD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产品异动</a:t>
            </a:r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经典案例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48030"/>
            <a:ext cx="12192000" cy="56635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产品异动</a:t>
            </a:r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经典案例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8350"/>
            <a:ext cx="12192000" cy="56388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产品涨价</a:t>
            </a:r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经典案例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9940"/>
            <a:ext cx="12192000" cy="56121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龙头跟风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选绩优双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B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牛</a:t>
            </a:r>
            <a:endParaRPr lang="zh-CN" altLang="en-US" sz="4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72160"/>
            <a:ext cx="12251055" cy="56565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龙头跟风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选绩优双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B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牛</a:t>
            </a:r>
            <a:endParaRPr lang="zh-CN" altLang="en-US" sz="4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20725"/>
            <a:ext cx="12192000" cy="56927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最佳拍档：</a:t>
            </a:r>
            <a:r>
              <a:rPr 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最近炒作主题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底部双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启动</a:t>
            </a:r>
            <a:endParaRPr lang="zh-CN" altLang="en-US" sz="36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91210"/>
            <a:ext cx="12192000" cy="56191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5" y="4663440"/>
            <a:ext cx="7028815" cy="16109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最佳拍档：</a:t>
            </a:r>
            <a:r>
              <a:rPr 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三共振</a:t>
            </a:r>
            <a:r>
              <a:rPr 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主题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底部双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启动</a:t>
            </a:r>
            <a:endParaRPr lang="zh-CN" altLang="en-US" sz="36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08990"/>
            <a:ext cx="6262370" cy="55911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735" y="808990"/>
            <a:ext cx="5930265" cy="55911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71375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2.xml><?xml version="1.0" encoding="utf-8"?>
<p:tagLst xmlns:p="http://schemas.openxmlformats.org/presentationml/2006/main">
  <p:tag name="KSO_WM_UNIT_PLACING_PICTURE_USER_VIEWPORT" val="{&quot;height&quot;:2082,&quot;width&quot;:10544}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COMMONDATA" val="eyJoZGlkIjoiOGE4MmM3N2M1Njg0N2RlMTM3NDgxNjk5YmFiZDMxNTIifQ=="/>
  <p:tag name="KSO_WPP_MARK_KEY" val="257877f6-fe8c-4c47-ab4c-274c99a6a791"/>
  <p:tag name="commondata" val="eyJoZGlkIjoiNmFkOTM4YTBmYzkwNDBjOWYzNjBlMTAzZTIxNjcwNG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</Words>
  <Application>WPS 演示</Application>
  <PresentationFormat>宽屏</PresentationFormat>
  <Paragraphs>83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Wingdings</vt:lpstr>
      <vt:lpstr>思源黑体 CN Medium</vt:lpstr>
      <vt:lpstr>思源黑体 CN Normal</vt:lpstr>
      <vt:lpstr>思源黑体 CN Light</vt:lpstr>
      <vt:lpstr>思源黑体 CN Bold</vt:lpstr>
      <vt:lpstr>思源黑体 CN Regular</vt:lpstr>
      <vt:lpstr>Noto Sans S Chinese Medium</vt:lpstr>
      <vt:lpstr>DIN Black</vt:lpstr>
      <vt:lpstr>FFont-Family</vt:lpstr>
      <vt:lpstr>Arial Unicode MS</vt:lpstr>
      <vt:lpstr>Calibri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十二猪肠</cp:lastModifiedBy>
  <cp:revision>558</cp:revision>
  <dcterms:created xsi:type="dcterms:W3CDTF">2019-06-19T02:08:00Z</dcterms:created>
  <dcterms:modified xsi:type="dcterms:W3CDTF">2026-10-22T10:53:44Z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A91E5CBFCA5F4A36A7305BCC9434E11C_13</vt:lpwstr>
  </property>
</Properties>
</file>