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328" r:id="rId3"/>
    <p:sldId id="375" r:id="rId4"/>
    <p:sldId id="321" r:id="rId5"/>
    <p:sldId id="322" r:id="rId6"/>
    <p:sldId id="387" r:id="rId7"/>
    <p:sldId id="389" r:id="rId8"/>
    <p:sldId id="391" r:id="rId9"/>
    <p:sldId id="390" r:id="rId10"/>
    <p:sldId id="392" r:id="rId11"/>
    <p:sldId id="383" r:id="rId12"/>
    <p:sldId id="386" r:id="rId13"/>
    <p:sldId id="385" r:id="rId14"/>
    <p:sldId id="380" r:id="rId15"/>
    <p:sldId id="393" r:id="rId16"/>
    <p:sldId id="384" r:id="rId17"/>
    <p:sldId id="394" r:id="rId18"/>
    <p:sldId id="327" r:id="rId19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67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  <p:cmAuthor id="9" name="幸全" initials="幸全" lastIdx="0" clrIdx="8"/>
  <p:cmAuthor id="10" name="十二 猪肠" initials="十二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1B20"/>
    <a:srgbClr val="FA83B2"/>
    <a:srgbClr val="BF0E42"/>
    <a:srgbClr val="4044D3"/>
    <a:srgbClr val="B47BFD"/>
    <a:srgbClr val="4B58ED"/>
    <a:srgbClr val="1E38B8"/>
    <a:srgbClr val="B77DFE"/>
    <a:srgbClr val="171DA6"/>
    <a:srgbClr val="210B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2"/>
        <p:guide pos="367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gs" Target="tags/tag69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5.xml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底板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1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14.png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7.xml"/><Relationship Id="rId8" Type="http://schemas.openxmlformats.org/officeDocument/2006/relationships/tags" Target="../tags/tag26.xml"/><Relationship Id="rId7" Type="http://schemas.openxmlformats.org/officeDocument/2006/relationships/tags" Target="../tags/tag25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image" Target="../media/image16.png"/><Relationship Id="rId3" Type="http://schemas.openxmlformats.org/officeDocument/2006/relationships/tags" Target="../tags/tag22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1.xml"/><Relationship Id="rId19" Type="http://schemas.openxmlformats.org/officeDocument/2006/relationships/tags" Target="../tags/tag37.xml"/><Relationship Id="rId18" Type="http://schemas.openxmlformats.org/officeDocument/2006/relationships/tags" Target="../tags/tag36.xml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tags" Target="../tags/tag31.xml"/><Relationship Id="rId12" Type="http://schemas.openxmlformats.org/officeDocument/2006/relationships/tags" Target="../tags/tag30.xml"/><Relationship Id="rId11" Type="http://schemas.openxmlformats.org/officeDocument/2006/relationships/tags" Target="../tags/tag29.xml"/><Relationship Id="rId10" Type="http://schemas.openxmlformats.org/officeDocument/2006/relationships/tags" Target="../tags/tag28.xml"/><Relationship Id="rId1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18.png"/><Relationship Id="rId1" Type="http://schemas.openxmlformats.org/officeDocument/2006/relationships/tags" Target="../tags/tag4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4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tags" Target="../tags/tag4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1.xml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tags" Target="../tags/tag50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56.xml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55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58.xml"/><Relationship Id="rId4" Type="http://schemas.openxmlformats.org/officeDocument/2006/relationships/image" Target="../media/image29.png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60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tags" Target="../tags/tag59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65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tags" Target="../tags/tag64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67.xml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68.xml"/><Relationship Id="rId1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加地址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南京加地址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杭州加地址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南昌加地址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西安加地址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1041400" y="3368040"/>
            <a:ext cx="10093960" cy="26022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5308600" y="3488690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罗雪奎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:A1120616080001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:A20250619001216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1400" y="5970270"/>
            <a:ext cx="10093960" cy="421005"/>
          </a:xfrm>
          <a:prstGeom prst="rect">
            <a:avLst/>
          </a:prstGeom>
          <a:gradFill>
            <a:gsLst>
              <a:gs pos="0">
                <a:srgbClr val="4044D3"/>
              </a:gs>
              <a:gs pos="100000">
                <a:srgbClr val="FF1B2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"/>
            </p:custDataLst>
          </p:nvPr>
        </p:nvSpPr>
        <p:spPr>
          <a:xfrm>
            <a:off x="5374640" y="4244340"/>
            <a:ext cx="52692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经传多赢资深投顾。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2"/>
            </p:custDataLst>
          </p:nvPr>
        </p:nvSpPr>
        <p:spPr>
          <a:xfrm>
            <a:off x="5361305" y="4518025"/>
            <a:ext cx="5282565" cy="13188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 fontAlgn="auto">
              <a:lnSpc>
                <a:spcPct val="140000"/>
              </a:lnSpc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十多年证券市场经验，本科金融主修，个人独创《底部三买点》《一分钟选股法》 《五进五出法》 配合短线买卖《超级买入法》深入浅出的解析个股买卖原理，提倡用最简单的方式去操作股票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4" name="图片 3" descr="画板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25" y="766445"/>
            <a:ext cx="3785235" cy="596455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4"/>
            </p:custDataLst>
          </p:nvPr>
        </p:nvSpPr>
        <p:spPr>
          <a:xfrm>
            <a:off x="5027930" y="788035"/>
            <a:ext cx="5952490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r>
              <a:rPr lang="zh-CN" altLang="en-US" sz="7500" b="1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窗口兑现</a:t>
            </a:r>
            <a:endParaRPr lang="zh-CN" altLang="en-US" sz="7500" b="1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altLang="en-US" sz="7500" b="1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风格切换</a:t>
            </a:r>
            <a:endParaRPr lang="zh-CN" altLang="en-US" sz="7500" b="1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大盘简析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第二章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风险应对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第三章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65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短期看点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FF0000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第四章</a:t>
              </a:r>
              <a:endParaRPr lang="zh-CN" altLang="en-US" sz="2800">
                <a:solidFill>
                  <a:srgbClr val="FF0000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中期看点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大盘简析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l="8821"/>
          <a:stretch>
            <a:fillRect/>
          </a:stretch>
        </p:blipFill>
        <p:spPr>
          <a:xfrm>
            <a:off x="982980" y="893445"/>
            <a:ext cx="9556750" cy="5437505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过去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2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年的蓝色超跌</a:t>
            </a:r>
            <a:endParaRPr lang="zh-CN" altLang="en-US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03680" y="4340860"/>
            <a:ext cx="398145" cy="1912620"/>
          </a:xfrm>
          <a:prstGeom prst="rect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329055" y="2613660"/>
            <a:ext cx="18053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tx1"/>
                </a:solidFill>
                <a:highlight>
                  <a:srgbClr val="FFFF00"/>
                </a:highlight>
              </a:rPr>
              <a:t>2024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年初</a:t>
            </a:r>
            <a:endParaRPr lang="zh-CN" altLang="en-US">
              <a:solidFill>
                <a:schemeClr val="tx1"/>
              </a:solidFill>
              <a:highlight>
                <a:srgbClr val="FFFF00"/>
              </a:highlight>
            </a:endParaRPr>
          </a:p>
          <a:p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雪球产品集体</a:t>
            </a:r>
            <a:r>
              <a:rPr lang="en-US" altLang="zh-CN">
                <a:solidFill>
                  <a:schemeClr val="tx1"/>
                </a:solidFill>
                <a:highlight>
                  <a:srgbClr val="FFFF00"/>
                </a:highlight>
              </a:rPr>
              <a:t>“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敲入</a:t>
            </a:r>
            <a:r>
              <a:rPr lang="en-US" altLang="zh-CN">
                <a:solidFill>
                  <a:schemeClr val="tx1"/>
                </a:solidFill>
                <a:highlight>
                  <a:srgbClr val="FFFF00"/>
                </a:highlight>
              </a:rPr>
              <a:t>”</a:t>
            </a:r>
            <a:r>
              <a:rPr lang="zh-CN" altLang="en-US">
                <a:solidFill>
                  <a:schemeClr val="tx1"/>
                </a:solidFill>
                <a:highlight>
                  <a:srgbClr val="FFFF00"/>
                </a:highlight>
              </a:rPr>
              <a:t>急跌</a:t>
            </a:r>
            <a:endParaRPr lang="zh-CN" altLang="en-US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05960" y="3731260"/>
            <a:ext cx="397510" cy="2522220"/>
          </a:xfrm>
          <a:prstGeom prst="rect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069715" y="1692275"/>
            <a:ext cx="139573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25</a:t>
            </a:r>
            <a:r>
              <a:rPr lang="zh-CN" altLang="en-US">
                <a:highlight>
                  <a:srgbClr val="FFFF00"/>
                </a:highlight>
              </a:rPr>
              <a:t>年</a:t>
            </a:r>
            <a:r>
              <a:rPr lang="en-US" altLang="zh-CN">
                <a:highlight>
                  <a:srgbClr val="FFFF00"/>
                </a:highlight>
              </a:rPr>
              <a:t>3</a:t>
            </a:r>
            <a:r>
              <a:rPr lang="zh-CN" altLang="en-US">
                <a:highlight>
                  <a:srgbClr val="FFFF00"/>
                </a:highlight>
              </a:rPr>
              <a:t>月，特朗普开启“对等关税”冲击出口导向型行业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11570" y="951865"/>
            <a:ext cx="22352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</a:rPr>
              <a:t>2026.7</a:t>
            </a:r>
            <a:r>
              <a:rPr lang="zh-CN" altLang="en-US">
                <a:highlight>
                  <a:srgbClr val="FFFF00"/>
                </a:highlight>
              </a:rPr>
              <a:t>月科技半年报，抱团瓦解</a:t>
            </a:r>
            <a:r>
              <a:rPr lang="en-US" altLang="zh-CN">
                <a:highlight>
                  <a:srgbClr val="FFFF00"/>
                </a:highlight>
              </a:rPr>
              <a:t>1.0</a:t>
            </a:r>
            <a:endParaRPr lang="en-US" altLang="zh-CN">
              <a:highlight>
                <a:srgbClr val="FFFF00"/>
              </a:highlight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870825" y="2737485"/>
            <a:ext cx="398145" cy="3515995"/>
          </a:xfrm>
          <a:prstGeom prst="rect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666480" y="2976245"/>
            <a:ext cx="398145" cy="3277235"/>
          </a:xfrm>
          <a:prstGeom prst="rect">
            <a:avLst/>
          </a:prstGeom>
          <a:solidFill>
            <a:schemeClr val="accent1">
              <a:alpha val="61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947785" y="1831340"/>
            <a:ext cx="159194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highlight>
                  <a:srgbClr val="FFFF00"/>
                </a:highlight>
                <a:sym typeface="+mn-ea"/>
              </a:rPr>
              <a:t>2026.10</a:t>
            </a:r>
            <a:r>
              <a:rPr lang="zh-CN" altLang="en-US">
                <a:highlight>
                  <a:srgbClr val="FFFF00"/>
                </a:highlight>
                <a:sym typeface="+mn-ea"/>
              </a:rPr>
              <a:t>月科技三季报，抱团瓦解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2.0</a:t>
            </a:r>
            <a:endParaRPr lang="en-US" altLang="zh-CN">
              <a:highlight>
                <a:srgbClr val="FFFF00"/>
              </a:highlight>
            </a:endParaRPr>
          </a:p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150485" y="3862070"/>
            <a:ext cx="27203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</a:rPr>
              <a:t>即将到来：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</a:rPr>
              <a:t>业绩真空期</a:t>
            </a:r>
            <a:r>
              <a:rPr lang="en-US" altLang="zh-CN" sz="2000" b="1">
                <a:solidFill>
                  <a:srgbClr val="FF0000"/>
                </a:solidFill>
                <a:highlight>
                  <a:srgbClr val="FFFF00"/>
                </a:highlight>
              </a:rPr>
              <a:t>+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</a:rPr>
              <a:t>周线金叉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B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点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+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短线上攻</a:t>
            </a:r>
            <a:endParaRPr lang="zh-CN" altLang="en-US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1064"/>
          <a:stretch>
            <a:fillRect/>
          </a:stretch>
        </p:blipFill>
        <p:spPr>
          <a:xfrm>
            <a:off x="626110" y="951865"/>
            <a:ext cx="10443210" cy="543115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991860" y="1481455"/>
            <a:ext cx="3463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短线上攻：突破个股增加</a:t>
            </a:r>
            <a:endParaRPr lang="zh-CN" altLang="en-US">
              <a:highlight>
                <a:srgbClr val="FFFF00"/>
              </a:highlight>
            </a:endParaRPr>
          </a:p>
          <a:p>
            <a:r>
              <a:rPr lang="en-US" altLang="zh-CN">
                <a:highlight>
                  <a:srgbClr val="FFFF00"/>
                </a:highlight>
              </a:rPr>
              <a:t>B</a:t>
            </a:r>
            <a:r>
              <a:rPr lang="zh-CN" altLang="en-US">
                <a:highlight>
                  <a:srgbClr val="FFFF00"/>
                </a:highlight>
              </a:rPr>
              <a:t>点出现：寻找周金放量方向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风险应对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65" y="1206500"/>
            <a:ext cx="6324600" cy="24987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041400" y="3895090"/>
            <a:ext cx="47986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极端下跌，以</a:t>
            </a:r>
            <a:r>
              <a:rPr lang="en-US" altLang="zh-CN">
                <a:highlight>
                  <a:srgbClr val="FFFF00"/>
                </a:highlight>
              </a:rPr>
              <a:t>60</a:t>
            </a:r>
            <a:r>
              <a:rPr lang="zh-CN" altLang="en-US">
                <a:highlight>
                  <a:srgbClr val="FFFF00"/>
                </a:highlight>
              </a:rPr>
              <a:t>日线作为压力（如</a:t>
            </a:r>
            <a:r>
              <a:rPr lang="en-US" altLang="zh-CN">
                <a:highlight>
                  <a:srgbClr val="FFFF00"/>
                </a:highlight>
              </a:rPr>
              <a:t>2018</a:t>
            </a:r>
            <a:r>
              <a:rPr lang="zh-CN" altLang="en-US">
                <a:highlight>
                  <a:srgbClr val="FFFF00"/>
                </a:highlight>
              </a:rPr>
              <a:t>年）</a:t>
            </a:r>
            <a:endParaRPr lang="zh-CN" altLang="en-US">
              <a:highlight>
                <a:srgbClr val="FFFF00"/>
              </a:highligh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去弱留强</a:t>
            </a:r>
            <a:endParaRPr lang="zh-CN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30" y="4756785"/>
            <a:ext cx="4933950" cy="10572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4690" y="1206500"/>
            <a:ext cx="4429760" cy="23977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4690" y="3799205"/>
            <a:ext cx="4429125" cy="234378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1577975" y="5936615"/>
            <a:ext cx="39179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板块涨停较多，但板块趋势向下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消费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/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机器人</a:t>
            </a: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（游资属性较强）</a:t>
            </a:r>
            <a:endParaRPr lang="zh-CN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" y="1167765"/>
            <a:ext cx="5247005" cy="50679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45" y="1235710"/>
            <a:ext cx="5653405" cy="37674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066155" y="5407660"/>
            <a:ext cx="53892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长期没有控盘的个股，突然出现爆量脉冲，往往是短线做法。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短期看点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红利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+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控盘，穿越牛熊</a:t>
            </a:r>
            <a:endParaRPr lang="zh-CN" altLang="en-US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55" y="1014730"/>
            <a:ext cx="5704840" cy="5115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270" y="1014730"/>
            <a:ext cx="5598795" cy="51161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247140" y="2829560"/>
            <a:ext cx="2215515" cy="13093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①熊线上移</a:t>
            </a:r>
            <a:endParaRPr lang="zh-CN" altLang="en-US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②红肥绿瘦</a:t>
            </a:r>
            <a:endParaRPr lang="zh-CN" altLang="en-US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③资金翻红</a:t>
            </a:r>
            <a:endParaRPr lang="zh-CN" altLang="en-US">
              <a:highlight>
                <a:srgbClr val="FFFF00"/>
              </a:highlight>
            </a:endParaRPr>
          </a:p>
          <a:p>
            <a:pPr>
              <a:lnSpc>
                <a:spcPct val="110000"/>
              </a:lnSpc>
            </a:pPr>
            <a:r>
              <a:rPr lang="zh-CN" altLang="en-US">
                <a:highlight>
                  <a:srgbClr val="FFFF00"/>
                </a:highlight>
              </a:rPr>
              <a:t>④控盘新高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银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    </a:t>
            </a: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行</a:t>
            </a:r>
            <a:endParaRPr lang="zh-CN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5548"/>
          <a:stretch>
            <a:fillRect/>
          </a:stretch>
        </p:blipFill>
        <p:spPr>
          <a:xfrm>
            <a:off x="168275" y="1027430"/>
            <a:ext cx="5350510" cy="49390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719445" y="5523230"/>
            <a:ext cx="46450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FF00"/>
                </a:solidFill>
              </a:rPr>
              <a:t>①低估值修复空间打开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②避险资金抱团，市场风格切换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③高股息优势凸显，长线资金持续增配</a:t>
            </a:r>
            <a:endParaRPr lang="zh-CN" altLang="en-US">
              <a:solidFill>
                <a:srgbClr val="FFFF0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2430" y="1027430"/>
            <a:ext cx="4481195" cy="35267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620" y="2764155"/>
            <a:ext cx="4590415" cy="28663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文本框 8"/>
          <p:cNvSpPr txBox="1"/>
          <p:nvPr/>
        </p:nvSpPr>
        <p:spPr>
          <a:xfrm>
            <a:off x="9199245" y="1325245"/>
            <a:ext cx="21736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FF00"/>
                </a:solidFill>
              </a:rPr>
              <a:t>大银行持续走高，中小银行波段性明显，有价差机会</a:t>
            </a:r>
            <a:endParaRPr lang="zh-CN" altLang="en-US">
              <a:solidFill>
                <a:srgbClr val="FFFF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石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    </a:t>
            </a: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油</a:t>
            </a:r>
            <a:endParaRPr lang="zh-CN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t="7426"/>
          <a:stretch>
            <a:fillRect/>
          </a:stretch>
        </p:blipFill>
        <p:spPr>
          <a:xfrm>
            <a:off x="93980" y="951865"/>
            <a:ext cx="5636260" cy="42348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400" y="1147445"/>
            <a:ext cx="3731895" cy="3073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0080" y="1147445"/>
            <a:ext cx="3497580" cy="30734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5875655" y="4416425"/>
            <a:ext cx="20173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FF00"/>
                </a:solidFill>
              </a:rPr>
              <a:t>①成品油价上调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②中东地缘升级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③柴油供应趋紧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zh-CN" altLang="en-US">
                <a:solidFill>
                  <a:srgbClr val="FFFF00"/>
                </a:solidFill>
              </a:rPr>
              <a:t>④成品油出口高增</a:t>
            </a:r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49945" y="4636135"/>
            <a:ext cx="32486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FF00"/>
                </a:solidFill>
              </a:rPr>
              <a:t>a.</a:t>
            </a:r>
            <a:r>
              <a:rPr lang="zh-CN" altLang="en-US">
                <a:solidFill>
                  <a:srgbClr val="FFFF00"/>
                </a:solidFill>
              </a:rPr>
              <a:t>趋势上行（</a:t>
            </a:r>
            <a:r>
              <a:rPr lang="en-US" altLang="zh-CN">
                <a:solidFill>
                  <a:srgbClr val="FFFF00"/>
                </a:solidFill>
              </a:rPr>
              <a:t>60/120</a:t>
            </a:r>
            <a:r>
              <a:rPr lang="zh-CN" altLang="en-US">
                <a:solidFill>
                  <a:srgbClr val="FFFF00"/>
                </a:solidFill>
              </a:rPr>
              <a:t>日线上）</a:t>
            </a:r>
            <a:endParaRPr lang="zh-CN" altLang="en-US">
              <a:solidFill>
                <a:srgbClr val="FFFF00"/>
              </a:solidFill>
            </a:endParaRPr>
          </a:p>
          <a:p>
            <a:r>
              <a:rPr lang="en-US" altLang="zh-CN">
                <a:solidFill>
                  <a:srgbClr val="FFFF00"/>
                </a:solidFill>
              </a:rPr>
              <a:t>b.</a:t>
            </a:r>
            <a:r>
              <a:rPr lang="zh-CN" altLang="en-US">
                <a:solidFill>
                  <a:srgbClr val="FFFF00"/>
                </a:solidFill>
              </a:rPr>
              <a:t>中线资金新高</a:t>
            </a:r>
            <a:endParaRPr lang="zh-CN" altLang="en-US">
              <a:solidFill>
                <a:srgbClr val="FFFF00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1715135" y="3064510"/>
            <a:ext cx="8949055" cy="1260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7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中期看点</a:t>
            </a:r>
            <a:endParaRPr lang="zh-CN" altLang="en-US" sz="7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中期：超跌选股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+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熊线上移</a:t>
            </a:r>
            <a:endParaRPr lang="zh-CN" altLang="en-US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295" y="951865"/>
            <a:ext cx="4095750" cy="20859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95" y="3824605"/>
            <a:ext cx="6550660" cy="2567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195" y="1025525"/>
            <a:ext cx="4843780" cy="38334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矩形 6"/>
          <p:cNvSpPr/>
          <p:nvPr/>
        </p:nvSpPr>
        <p:spPr>
          <a:xfrm>
            <a:off x="8562340" y="1051560"/>
            <a:ext cx="1033780" cy="28130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7099300" y="5102225"/>
            <a:ext cx="31661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highlight>
                  <a:srgbClr val="FFFF00"/>
                </a:highlight>
              </a:rPr>
              <a:t>目前市场短线超跌再次走高，应该以新的时间点建立股池，等待</a:t>
            </a:r>
            <a:r>
              <a:rPr lang="en-US" altLang="zh-CN">
                <a:highlight>
                  <a:srgbClr val="FFFF00"/>
                </a:highlight>
              </a:rPr>
              <a:t>B</a:t>
            </a:r>
            <a:r>
              <a:rPr lang="zh-CN" altLang="en-US">
                <a:highlight>
                  <a:srgbClr val="FFFF00"/>
                </a:highlight>
              </a:rPr>
              <a:t>点突破。（中期方向）</a:t>
            </a:r>
            <a:endParaRPr lang="zh-CN" altLang="en-US">
              <a:highlight>
                <a:srgbClr val="FFFF00"/>
              </a:highlight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经传多赢资深投顾：罗雪奎，投顾执业编号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A1120616080001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</a:t>
            </a:r>
            <a:r>
              <a:rPr lang="en-US" altLang="zh-CN" sz="12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  <a:sym typeface="+mn-ea"/>
              </a:rPr>
              <a:t>A20250619001216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53870" y="183515"/>
            <a:ext cx="901319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R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目前：控盘主线</a:t>
            </a:r>
            <a:r>
              <a:rPr lang="en-US" altLang="zh-CN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+</a:t>
            </a:r>
            <a:r>
              <a:rPr lang="zh-CN" altLang="en-US" sz="4400" noProof="0" dirty="0">
                <a:solidFill>
                  <a:srgbClr val="FFFF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受伤主力</a:t>
            </a:r>
            <a:endParaRPr lang="zh-CN" altLang="en-US" sz="4400" noProof="0" dirty="0">
              <a:solidFill>
                <a:srgbClr val="FFFF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85" y="951865"/>
            <a:ext cx="5633720" cy="50698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995" y="1259205"/>
            <a:ext cx="4319270" cy="33369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7700" y="3034030"/>
            <a:ext cx="3924935" cy="32188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4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5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9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0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9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2022</Words>
  <Application>WPS 演示</Application>
  <PresentationFormat>宽屏</PresentationFormat>
  <Paragraphs>121</Paragraphs>
  <Slides>17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Wingdings</vt:lpstr>
      <vt:lpstr>思源黑体 CN Bold</vt:lpstr>
      <vt:lpstr>黑体</vt:lpstr>
      <vt:lpstr>思源黑体 CN Light</vt:lpstr>
      <vt:lpstr>思源黑体 CN Medium</vt:lpstr>
      <vt:lpstr>思源黑体 Medium</vt:lpstr>
      <vt:lpstr>思源黑体 CN Normal</vt:lpstr>
      <vt:lpstr>Arial Unicode MS</vt:lpstr>
      <vt:lpstr>Calibri</vt:lpstr>
      <vt:lpstr>KSOFD72470BC</vt:lpstr>
      <vt:lpstr>FFont-Family</vt:lpstr>
      <vt:lpstr>KSOF618801C0</vt:lpstr>
      <vt:lpstr>KSOFD723FC5D</vt:lpstr>
      <vt:lpstr>思源黑体 CN Bold</vt:lpstr>
      <vt:lpstr>思源黑体 CN Light</vt:lpstr>
      <vt:lpstr>思源黑体 CN Medium</vt:lpstr>
      <vt:lpstr>思源黑体 CN Normal</vt:lpstr>
      <vt:lpstr>思源黑体 Medium</vt:lpstr>
      <vt:lpstr>蒙纳黑体 PRC Bold</vt:lpstr>
      <vt:lpstr>方正宝黑体 简 Light</vt:lpstr>
      <vt:lpstr>方正宝黑体 简 Medium</vt:lpstr>
      <vt:lpstr>清雅黑体</vt:lpstr>
      <vt:lpstr>KSOFDDF4E7ED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孙</cp:lastModifiedBy>
  <cp:revision>350</cp:revision>
  <dcterms:created xsi:type="dcterms:W3CDTF">2022-12-31T05:43:00Z</dcterms:created>
  <dcterms:modified xsi:type="dcterms:W3CDTF">2026-10-30T09:54:47Z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2940D9413DE64B5696F76C7D324D51E1_13</vt:lpwstr>
  </property>
</Properties>
</file>