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20"/>
  </p:handoutMasterIdLst>
  <p:sldIdLst>
    <p:sldId id="263" r:id="rId4"/>
    <p:sldId id="271" r:id="rId6"/>
    <p:sldId id="369" r:id="rId7"/>
    <p:sldId id="330" r:id="rId8"/>
    <p:sldId id="346" r:id="rId9"/>
    <p:sldId id="396" r:id="rId10"/>
    <p:sldId id="402" r:id="rId11"/>
    <p:sldId id="403" r:id="rId12"/>
    <p:sldId id="405" r:id="rId13"/>
    <p:sldId id="404" r:id="rId14"/>
    <p:sldId id="406" r:id="rId15"/>
    <p:sldId id="407" r:id="rId16"/>
    <p:sldId id="408" r:id="rId17"/>
    <p:sldId id="409" r:id="rId18"/>
    <p:sldId id="357" r:id="rId19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0" userDrawn="1">
          <p15:clr>
            <a:srgbClr val="A4A3A4"/>
          </p15:clr>
        </p15:guide>
        <p15:guide id="3" pos="385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6CD"/>
    <a:srgbClr val="FFFDF5"/>
    <a:srgbClr val="FFDFDF"/>
    <a:srgbClr val="D16664"/>
    <a:srgbClr val="FFFC91"/>
    <a:srgbClr val="DCDCDC"/>
    <a:srgbClr val="F0F0F0"/>
    <a:srgbClr val="E6E6E6"/>
    <a:srgbClr val="C8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4660"/>
  </p:normalViewPr>
  <p:slideViewPr>
    <p:cSldViewPr snapToGrid="0" showGuides="1">
      <p:cViewPr varScale="1">
        <p:scale>
          <a:sx n="126" d="100"/>
          <a:sy n="126" d="100"/>
        </p:scale>
        <p:origin x="336" y="173"/>
      </p:cViewPr>
      <p:guideLst>
        <p:guide orient="horz" pos="2140"/>
        <p:guide pos="385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5" Type="http://schemas.openxmlformats.org/officeDocument/2006/relationships/tags" Target="tags/tag149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png"/><Relationship Id="rId5" Type="http://schemas.openxmlformats.org/officeDocument/2006/relationships/tags" Target="../tags/tag2.xml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6.xml"/><Relationship Id="rId8" Type="http://schemas.openxmlformats.org/officeDocument/2006/relationships/image" Target="../media/image3.png"/><Relationship Id="rId7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tags" Target="../tags/tag4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png"/><Relationship Id="rId5" Type="http://schemas.openxmlformats.org/officeDocument/2006/relationships/tags" Target="../tags/tag8.xml"/><Relationship Id="rId4" Type="http://schemas.openxmlformats.org/officeDocument/2006/relationships/image" Target="../media/image2.png"/><Relationship Id="rId3" Type="http://schemas.openxmlformats.org/officeDocument/2006/relationships/tags" Target="../tags/tag7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7" Type="http://schemas.openxmlformats.org/officeDocument/2006/relationships/tags" Target="../tags/tag65.xml"/><Relationship Id="rId6" Type="http://schemas.openxmlformats.org/officeDocument/2006/relationships/tags" Target="../tags/tag64.xml"/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标签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8" name="图片 7" descr="C:\Users\Administrator\Desktop\图片1.png图片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经传多赢投研总监：杨春虎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(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投顾编号:A1120619100003，基从编号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:A20250618011797)观点基于软件数据和理论模型分析，仅供参考，不构成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 descr="标签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4" name="图片 3" descr="C:\Users\Administrator\Desktop\图片1.png图片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4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9" Type="http://schemas.openxmlformats.org/officeDocument/2006/relationships/theme" Target="../theme/theme2.xml"/><Relationship Id="rId18" Type="http://schemas.openxmlformats.org/officeDocument/2006/relationships/tags" Target="../tags/tag106.xml"/><Relationship Id="rId17" Type="http://schemas.openxmlformats.org/officeDocument/2006/relationships/image" Target="../media/image6.png"/><Relationship Id="rId16" Type="http://schemas.openxmlformats.org/officeDocument/2006/relationships/tags" Target="../tags/tag105.xml"/><Relationship Id="rId15" Type="http://schemas.openxmlformats.org/officeDocument/2006/relationships/tags" Target="../tags/tag104.xml"/><Relationship Id="rId14" Type="http://schemas.openxmlformats.org/officeDocument/2006/relationships/tags" Target="../tags/tag103.xml"/><Relationship Id="rId13" Type="http://schemas.openxmlformats.org/officeDocument/2006/relationships/tags" Target="../tags/tag102.xml"/><Relationship Id="rId12" Type="http://schemas.openxmlformats.org/officeDocument/2006/relationships/tags" Target="../tags/tag101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" Type="http://schemas.openxmlformats.org/officeDocument/2006/relationships/tags" Target="../tags/tag10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4" Type="http://schemas.openxmlformats.org/officeDocument/2006/relationships/tags" Target="../tags/tag116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9" Type="http://schemas.openxmlformats.org/officeDocument/2006/relationships/notesSlide" Target="../notesSlides/notesSlide2.xml"/><Relationship Id="rId18" Type="http://schemas.openxmlformats.org/officeDocument/2006/relationships/slideLayout" Target="../slideLayouts/slideLayout3.xml"/><Relationship Id="rId17" Type="http://schemas.openxmlformats.org/officeDocument/2006/relationships/tags" Target="../tags/tag128.xml"/><Relationship Id="rId16" Type="http://schemas.openxmlformats.org/officeDocument/2006/relationships/tags" Target="../tags/tag127.xml"/><Relationship Id="rId15" Type="http://schemas.openxmlformats.org/officeDocument/2006/relationships/tags" Target="../tags/tag126.xml"/><Relationship Id="rId14" Type="http://schemas.openxmlformats.org/officeDocument/2006/relationships/tags" Target="../tags/tag125.xml"/><Relationship Id="rId13" Type="http://schemas.openxmlformats.org/officeDocument/2006/relationships/tags" Target="../tags/tag124.xml"/><Relationship Id="rId12" Type="http://schemas.openxmlformats.org/officeDocument/2006/relationships/image" Target="../media/image7.png"/><Relationship Id="rId11" Type="http://schemas.openxmlformats.org/officeDocument/2006/relationships/tags" Target="../tags/tag123.xml"/><Relationship Id="rId10" Type="http://schemas.openxmlformats.org/officeDocument/2006/relationships/tags" Target="../tags/tag122.xml"/><Relationship Id="rId1" Type="http://schemas.openxmlformats.org/officeDocument/2006/relationships/tags" Target="../tags/tag1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9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0.xml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1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2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3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4.xml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5.xml"/><Relationship Id="rId1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6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38.xml"/><Relationship Id="rId2" Type="http://schemas.openxmlformats.org/officeDocument/2006/relationships/image" Target="../media/image16.png"/><Relationship Id="rId1" Type="http://schemas.openxmlformats.org/officeDocument/2006/relationships/tags" Target="../tags/tag137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0.xml"/><Relationship Id="rId2" Type="http://schemas.openxmlformats.org/officeDocument/2006/relationships/image" Target="../media/image17.png"/><Relationship Id="rId1" Type="http://schemas.openxmlformats.org/officeDocument/2006/relationships/tags" Target="../tags/tag139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2.xml"/><Relationship Id="rId2" Type="http://schemas.openxmlformats.org/officeDocument/2006/relationships/image" Target="../media/image18.png"/><Relationship Id="rId1" Type="http://schemas.openxmlformats.org/officeDocument/2006/relationships/tags" Target="../tags/tag14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44.xml"/><Relationship Id="rId2" Type="http://schemas.openxmlformats.org/officeDocument/2006/relationships/image" Target="../media/image19.png"/><Relationship Id="rId1" Type="http://schemas.openxmlformats.org/officeDocument/2006/relationships/tags" Target="../tags/tag143.xml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image" Target="../media/image3.png"/><Relationship Id="rId3" Type="http://schemas.openxmlformats.org/officeDocument/2006/relationships/tags" Target="../tags/tag146.xml"/><Relationship Id="rId2" Type="http://schemas.openxmlformats.org/officeDocument/2006/relationships/image" Target="../media/image1.png"/><Relationship Id="rId1" Type="http://schemas.openxmlformats.org/officeDocument/2006/relationships/tags" Target="../tags/tag1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>
            <p:custDataLst>
              <p:tags r:id="rId1"/>
            </p:custDataLst>
          </p:nvPr>
        </p:nvSpPr>
        <p:spPr>
          <a:xfrm>
            <a:off x="1529715" y="1252855"/>
            <a:ext cx="913384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0" spc="800">
                <a:solidFill>
                  <a:srgbClr val="C20006"/>
                </a:solidFill>
                <a:effectLst>
                  <a:outerShdw blurRad="50800" dist="38100" dir="2700000" algn="tl" rotWithShape="0">
                    <a:srgbClr val="A20007">
                      <a:alpha val="80000"/>
                    </a:srgbClr>
                  </a:outerShdw>
                </a:effectLst>
                <a:uFillTx/>
                <a:latin typeface="Noto Sans S Chinese Black" panose="020B0A00000000000000" charset="-122"/>
                <a:ea typeface="Noto Sans S Chinese Black" panose="020B0A00000000000000" charset="-122"/>
                <a:sym typeface="+mn-ea"/>
              </a:rPr>
              <a:t>经传多赢</a:t>
            </a:r>
            <a:endParaRPr lang="zh-CN" altLang="en-US" sz="10000" spc="800">
              <a:solidFill>
                <a:srgbClr val="C20006"/>
              </a:solidFill>
              <a:effectLst>
                <a:outerShdw blurRad="50800" dist="38100" dir="2700000" algn="tl" rotWithShape="0">
                  <a:srgbClr val="A20007">
                    <a:alpha val="80000"/>
                  </a:srgbClr>
                </a:outerShdw>
              </a:effectLst>
              <a:uFillTx/>
              <a:latin typeface="Noto Sans S Chinese Black" panose="020B0A00000000000000" charset="-122"/>
              <a:ea typeface="Noto Sans S Chinese Black" panose="020B0A00000000000000" charset="-122"/>
              <a:sym typeface="+mn-ea"/>
            </a:endParaRPr>
          </a:p>
          <a:p>
            <a:pPr algn="ctr"/>
            <a:r>
              <a:rPr lang="zh-CN" altLang="en-US" sz="10000" spc="800">
                <a:solidFill>
                  <a:srgbClr val="C20006"/>
                </a:solidFill>
                <a:effectLst>
                  <a:outerShdw blurRad="50800" dist="38100" dir="2700000" algn="tl" rotWithShape="0">
                    <a:srgbClr val="A20007">
                      <a:alpha val="80000"/>
                    </a:srgbClr>
                  </a:outerShdw>
                </a:effectLst>
                <a:uFillTx/>
                <a:latin typeface="Noto Sans S Chinese Black" panose="020B0A00000000000000" charset="-122"/>
                <a:ea typeface="Noto Sans S Chinese Black" panose="020B0A00000000000000" charset="-122"/>
                <a:sym typeface="+mn-ea"/>
              </a:rPr>
              <a:t>短线突击营</a:t>
            </a:r>
            <a:endParaRPr lang="zh-CN" altLang="en-US" sz="10000" spc="800">
              <a:solidFill>
                <a:srgbClr val="C20006"/>
              </a:solidFill>
              <a:effectLst>
                <a:outerShdw blurRad="50800" dist="38100" dir="2700000" algn="tl" rotWithShape="0">
                  <a:srgbClr val="A20007">
                    <a:alpha val="80000"/>
                  </a:srgbClr>
                </a:outerShdw>
              </a:effectLst>
              <a:uFillTx/>
              <a:latin typeface="Noto Sans S Chinese Black" panose="020B0A00000000000000" charset="-122"/>
              <a:ea typeface="Noto Sans S Chinese Black" panose="020B0A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 userDrawn="1">
            <p:custDataLst>
              <p:tags r:id="rId2"/>
            </p:custDataLst>
          </p:nvPr>
        </p:nvSpPr>
        <p:spPr>
          <a:xfrm>
            <a:off x="1529080" y="1171575"/>
            <a:ext cx="9133840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10000" spc="800" dirty="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Noto Sans S Chinese Black" panose="020B0A00000000000000" charset="-122"/>
                <a:ea typeface="Noto Sans S Chinese Black" panose="020B0A00000000000000" charset="-122"/>
                <a:sym typeface="+mn-ea"/>
              </a:rPr>
              <a:t>经传多赢</a:t>
            </a:r>
            <a:endParaRPr lang="zh-CN" altLang="en-US" sz="10000" spc="800" dirty="0">
              <a:gradFill>
                <a:gsLst>
                  <a:gs pos="30000">
                    <a:srgbClr val="FFFAEB"/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rgbClr val="C20006">
                    <a:alpha val="40000"/>
                  </a:srgbClr>
                </a:outerShdw>
              </a:effectLst>
              <a:latin typeface="Noto Sans S Chinese Black" panose="020B0A00000000000000" charset="-122"/>
              <a:ea typeface="Noto Sans S Chinese Black" panose="020B0A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zh-CN" altLang="en-US" sz="10000" spc="800" dirty="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Noto Sans S Chinese Black" panose="020B0A00000000000000" charset="-122"/>
                <a:ea typeface="Noto Sans S Chinese Black" panose="020B0A00000000000000" charset="-122"/>
                <a:sym typeface="+mn-ea"/>
              </a:rPr>
              <a:t>短线突击营</a:t>
            </a:r>
            <a:endParaRPr lang="zh-CN" altLang="en-US" sz="10000" spc="800" dirty="0">
              <a:gradFill>
                <a:gsLst>
                  <a:gs pos="30000">
                    <a:srgbClr val="FFFAEB"/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srgbClr val="C20006">
                    <a:alpha val="40000"/>
                  </a:srgbClr>
                </a:outerShdw>
              </a:effectLst>
              <a:latin typeface="Noto Sans S Chinese Black" panose="020B0A00000000000000" charset="-122"/>
              <a:ea typeface="Noto Sans S Chinese Black" panose="020B0A00000000000000" charset="-122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650808" y="4386580"/>
            <a:ext cx="6890385" cy="774065"/>
            <a:chOff x="3942" y="6908"/>
            <a:chExt cx="9742" cy="1219"/>
          </a:xfrm>
        </p:grpSpPr>
        <p:grpSp>
          <p:nvGrpSpPr>
            <p:cNvPr id="6" name="组合 5"/>
            <p:cNvGrpSpPr/>
            <p:nvPr/>
          </p:nvGrpSpPr>
          <p:grpSpPr>
            <a:xfrm>
              <a:off x="3942" y="6908"/>
              <a:ext cx="9742" cy="1219"/>
              <a:chOff x="3088" y="8669"/>
              <a:chExt cx="12606" cy="1450"/>
            </a:xfrm>
          </p:grpSpPr>
          <p:sp>
            <p:nvSpPr>
              <p:cNvPr id="10" name="六边形 9"/>
              <p:cNvSpPr/>
              <p:nvPr>
                <p:custDataLst>
                  <p:tags r:id="rId3"/>
                </p:custDataLst>
              </p:nvPr>
            </p:nvSpPr>
            <p:spPr>
              <a:xfrm>
                <a:off x="3088" y="8669"/>
                <a:ext cx="12606" cy="1449"/>
              </a:xfrm>
              <a:prstGeom prst="hexagon">
                <a:avLst>
                  <a:gd name="adj" fmla="val 41063"/>
                  <a:gd name="vf" fmla="val 115470"/>
                </a:avLst>
              </a:prstGeom>
              <a:solidFill>
                <a:srgbClr val="FFEECB">
                  <a:alpha val="20000"/>
                </a:srgbClr>
              </a:solidFill>
              <a:ln>
                <a:noFill/>
              </a:ln>
              <a:effectLst>
                <a:outerShdw dist="25400" dir="5400000" algn="t" rotWithShape="0">
                  <a:srgbClr val="BB0006">
                    <a:alpha val="10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en-US" altLang="zh-CN">
                  <a:sym typeface="+mn-ea"/>
                </a:endParaRPr>
              </a:p>
            </p:txBody>
          </p:sp>
          <p:sp>
            <p:nvSpPr>
              <p:cNvPr id="12" name="六边形 11"/>
              <p:cNvSpPr/>
              <p:nvPr>
                <p:custDataLst>
                  <p:tags r:id="rId4"/>
                </p:custDataLst>
              </p:nvPr>
            </p:nvSpPr>
            <p:spPr>
              <a:xfrm>
                <a:off x="3324" y="8669"/>
                <a:ext cx="12135" cy="1450"/>
              </a:xfrm>
              <a:prstGeom prst="hexagon">
                <a:avLst>
                  <a:gd name="adj" fmla="val 41063"/>
                  <a:gd name="vf" fmla="val 115470"/>
                </a:avLst>
              </a:prstGeom>
              <a:gradFill>
                <a:gsLst>
                  <a:gs pos="0">
                    <a:srgbClr val="FFD5A6"/>
                  </a:gs>
                  <a:gs pos="54000">
                    <a:srgbClr val="FFEECB"/>
                  </a:gs>
                  <a:gs pos="100000">
                    <a:srgbClr val="FFD5A6"/>
                  </a:gs>
                </a:gsLst>
                <a:lin ang="0" scaled="0"/>
              </a:gradFill>
              <a:ln>
                <a:noFill/>
              </a:ln>
              <a:effectLst>
                <a:innerShdw blurRad="38100" dist="25400" dir="2700000">
                  <a:srgbClr val="A20007">
                    <a:alpha val="7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/>
                  <a:t>.</a:t>
                </a:r>
                <a:endParaRPr lang="en-US" altLang="zh-CN"/>
              </a:p>
            </p:txBody>
          </p:sp>
        </p:grpSp>
        <p:sp>
          <p:nvSpPr>
            <p:cNvPr id="13" name="文本框 12"/>
            <p:cNvSpPr txBox="1"/>
            <p:nvPr>
              <p:custDataLst>
                <p:tags r:id="rId5"/>
              </p:custDataLst>
            </p:nvPr>
          </p:nvSpPr>
          <p:spPr>
            <a:xfrm>
              <a:off x="4729" y="7155"/>
              <a:ext cx="8167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每周日至周四</a:t>
              </a:r>
              <a:r>
                <a:rPr lang="en-US" altLang="zh-CN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 </a:t>
              </a:r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19</a:t>
              </a:r>
              <a:r>
                <a:rPr lang="en-US" altLang="zh-CN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:</a:t>
              </a:r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30-20</a:t>
              </a:r>
              <a:r>
                <a:rPr lang="en-US" altLang="zh-CN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:</a:t>
              </a:r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15</a:t>
              </a:r>
              <a:r>
                <a:rPr lang="en-US" altLang="zh-CN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 </a:t>
              </a:r>
              <a:r>
                <a:rPr lang="zh-CN" altLang="en-US" sz="2400">
                  <a:solidFill>
                    <a:srgbClr val="EB0B16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火爆开讲</a:t>
              </a:r>
              <a:endParaRPr lang="zh-CN" altLang="en-US" sz="2400">
                <a:solidFill>
                  <a:srgbClr val="EB0B1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20241" y="1294760"/>
            <a:ext cx="7567559" cy="2527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sz="8800" dirty="0" smtClean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箱体底部</a:t>
            </a:r>
            <a:endParaRPr lang="zh-CN" sz="8800" dirty="0" smtClean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ctr">
              <a:lnSpc>
                <a:spcPct val="90000"/>
              </a:lnSpc>
            </a:pPr>
            <a:r>
              <a:rPr lang="zh-CN" sz="8800" dirty="0" smtClean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追踪主力</a:t>
            </a:r>
            <a:endParaRPr lang="zh-CN" sz="8800" dirty="0" smtClean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83580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"/>
            </p:custDataLst>
          </p:nvPr>
        </p:nvSpPr>
        <p:spPr>
          <a:xfrm>
            <a:off x="5789930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>
            <a:off x="5745480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6926580" y="3976370"/>
            <a:ext cx="878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杨春虎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783580" y="4485640"/>
            <a:ext cx="4928870" cy="374650"/>
            <a:chOff x="7093" y="6616"/>
            <a:chExt cx="8664" cy="656"/>
          </a:xfrm>
        </p:grpSpPr>
        <p:sp>
          <p:nvSpPr>
            <p:cNvPr id="18" name="矩形 17"/>
            <p:cNvSpPr/>
            <p:nvPr>
              <p:custDataLst>
                <p:tags r:id="rId4"/>
              </p:custDataLst>
            </p:nvPr>
          </p:nvSpPr>
          <p:spPr>
            <a:xfrm>
              <a:off x="7093" y="6626"/>
              <a:ext cx="8664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5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6"/>
              </p:custDataLst>
            </p:nvPr>
          </p:nvSpPr>
          <p:spPr>
            <a:xfrm>
              <a:off x="7261" y="662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7"/>
              </p:custDataLst>
            </p:nvPr>
          </p:nvSpPr>
          <p:spPr>
            <a:xfrm>
              <a:off x="9470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>
                  <a:solidFill>
                    <a:schemeClr val="bg1"/>
                  </a:solidFill>
                  <a:latin typeface="思源黑体 CN Regular" panose="020B0500000000000000" charset="-122"/>
                  <a:ea typeface="思源黑体 CN Regular" panose="020B0500000000000000" charset="-122"/>
                  <a:sym typeface="+mn-ea"/>
                </a:rPr>
                <a:t>A1120619100003</a:t>
              </a:r>
              <a:endParaRPr lang="en-US" altLang="zh-CN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061960" y="3982720"/>
            <a:ext cx="2800350" cy="381635"/>
            <a:chOff x="10918" y="5734"/>
            <a:chExt cx="4072" cy="668"/>
          </a:xfrm>
        </p:grpSpPr>
        <p:sp>
          <p:nvSpPr>
            <p:cNvPr id="27" name="矩形 26"/>
            <p:cNvSpPr/>
            <p:nvPr>
              <p:custDataLst>
                <p:tags r:id="rId8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9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0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1"/>
              </p:custDataLst>
            </p:nvPr>
          </p:nvSpPr>
          <p:spPr>
            <a:xfrm>
              <a:off x="12700" y="5745"/>
              <a:ext cx="2290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 smtClean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2026.10.13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pic>
        <p:nvPicPr>
          <p:cNvPr id="25" name="图片 24" descr="图层 2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64920" y="776605"/>
            <a:ext cx="3730625" cy="467423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783580" y="5067300"/>
            <a:ext cx="4928870" cy="374650"/>
            <a:chOff x="7093" y="6616"/>
            <a:chExt cx="8664" cy="656"/>
          </a:xfrm>
        </p:grpSpPr>
        <p:sp>
          <p:nvSpPr>
            <p:cNvPr id="6" name="矩形 5"/>
            <p:cNvSpPr/>
            <p:nvPr>
              <p:custDataLst>
                <p:tags r:id="rId13"/>
              </p:custDataLst>
            </p:nvPr>
          </p:nvSpPr>
          <p:spPr>
            <a:xfrm>
              <a:off x="7093" y="6626"/>
              <a:ext cx="8664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>
              <p:custDataLst>
                <p:tags r:id="rId14"/>
              </p:custDataLst>
            </p:nvPr>
          </p:nvSpPr>
          <p:spPr>
            <a:xfrm>
              <a:off x="7105" y="6626"/>
              <a:ext cx="3046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>
              <p:custDataLst>
                <p:tags r:id="rId15"/>
              </p:custDataLst>
            </p:nvPr>
          </p:nvSpPr>
          <p:spPr>
            <a:xfrm>
              <a:off x="7262" y="6627"/>
              <a:ext cx="2995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10" name="文本框 9"/>
            <p:cNvSpPr txBox="1"/>
            <p:nvPr>
              <p:custDataLst>
                <p:tags r:id="rId16"/>
              </p:custDataLst>
            </p:nvPr>
          </p:nvSpPr>
          <p:spPr>
            <a:xfrm>
              <a:off x="10153" y="6616"/>
              <a:ext cx="4318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>
                  <a:solidFill>
                    <a:schemeClr val="bg1"/>
                  </a:solidFill>
                  <a:latin typeface="思源黑体 CN Normal" panose="020B0400000000000000" charset="-122"/>
                  <a:ea typeface="思源黑体 CN Normal" panose="020B0400000000000000" charset="-122"/>
                  <a:cs typeface="思源黑体 CN Normal" panose="020B0400000000000000" charset="-122"/>
                  <a:sym typeface="+mn-ea"/>
                </a:rPr>
                <a:t>A20250618011797</a:t>
              </a:r>
              <a:endParaRPr lang="en-US" altLang="zh-CN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endParaRPr>
            </a:p>
          </p:txBody>
        </p:sp>
      </p:grpSp>
    </p:spTree>
    <p:custDataLst>
      <p:tags r:id="rId1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648309" y="0"/>
            <a:ext cx="6634756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金叉出现，等待反弹</a:t>
            </a:r>
            <a:endParaRPr lang="zh-CN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63768" y="6023990"/>
            <a:ext cx="1001526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上顶下底，底部区域，持续保卫</a:t>
            </a:r>
            <a:r>
              <a:rPr lang="en-US" alt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3800</a:t>
            </a:r>
            <a:r>
              <a:rPr lang="zh-CN" altLang="en-US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，硬科技拖累</a:t>
            </a:r>
            <a:endParaRPr lang="zh-CN" altLang="en-US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外围调整，</a:t>
            </a:r>
            <a:r>
              <a:rPr lang="en-US" alt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A</a:t>
            </a:r>
            <a:r>
              <a:rPr lang="zh-CN" altLang="en-US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股低开震荡上行，跟踪资金持续流入方向</a:t>
            </a:r>
            <a:endParaRPr lang="zh-CN" altLang="en-US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768350"/>
            <a:ext cx="9679940" cy="525589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995871" y="0"/>
            <a:ext cx="60960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分化延续，反弹将至</a:t>
            </a:r>
            <a:endParaRPr lang="zh-CN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88228" y="6033515"/>
            <a:ext cx="1001526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中短线上攻分化，中线向下，短线超跌启动，短线上攻走平，题材轮动</a:t>
            </a:r>
            <a:endParaRPr lang="zh-CN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平均股价跌破熊线，短线超跌启动，反弹将至</a:t>
            </a:r>
            <a:endParaRPr lang="zh-CN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58570" y="780415"/>
            <a:ext cx="9674860" cy="525335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87065" y="0"/>
            <a:ext cx="60960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dirty="0" smtClean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趋势不明，跟随资金</a:t>
            </a:r>
            <a:endParaRPr lang="zh-CN" sz="4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34076" y="5848941"/>
            <a:ext cx="1060331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选择标准：资金流入，红肥绿瘦，突破牛熊线，周线金叉区域，日线金叉，</a:t>
            </a:r>
            <a:endParaRPr lang="zh-CN" altLang="en-US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  <a:sym typeface="+mn-ea"/>
            </a:endParaRPr>
          </a:p>
          <a:p>
            <a:pPr algn="ctr"/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资金流入，</a:t>
            </a:r>
            <a:r>
              <a:rPr lang="zh-CN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周线金叉</a:t>
            </a:r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：红利，风电，</a:t>
            </a:r>
            <a:r>
              <a:rPr lang="en-US" altLang="zh-CN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AI</a:t>
            </a:r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应用，消费等</a:t>
            </a:r>
            <a:endParaRPr lang="zh-CN" altLang="en-US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  <a:sym typeface="+mn-ea"/>
            </a:endParaRPr>
          </a:p>
          <a:p>
            <a:pPr algn="ctr"/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控盘增加行业：</a:t>
            </a:r>
            <a:r>
              <a:rPr lang="en-US" altLang="zh-CN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2</a:t>
            </a:r>
            <a:r>
              <a:rPr lang="zh-CN" altLang="en-US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个。涨停方向：半导体，化工，传媒</a:t>
            </a:r>
            <a:endParaRPr lang="en-US" altLang="zh-CN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60830" y="772160"/>
            <a:ext cx="9349740" cy="50768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187065" y="0"/>
            <a:ext cx="60960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4400" noProof="0" dirty="0" smtClean="0">
                <a:solidFill>
                  <a:srgbClr val="FFFF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涨停回落，开始洗盘</a:t>
            </a:r>
            <a:endParaRPr lang="zh-CN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20452" y="5981779"/>
            <a:ext cx="988952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短线启动，</a:t>
            </a:r>
            <a:r>
              <a:rPr lang="zh-CN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涨停复制，中线启动，控盘为主</a:t>
            </a:r>
            <a:endParaRPr lang="zh-CN" sz="1400" b="1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周线金叉区域</a:t>
            </a:r>
            <a:r>
              <a:rPr lang="en-US" altLang="zh-CN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+</a:t>
            </a:r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涨停前五，空间龙，趋势龙聚集：大消费，</a:t>
            </a:r>
            <a:r>
              <a:rPr lang="en-US" altLang="zh-CN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AI</a:t>
            </a:r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应用，医药，农业</a:t>
            </a:r>
            <a:endParaRPr lang="zh-CN" altLang="en-US" sz="1400" b="1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  <a:p>
            <a:pPr algn="ctr"/>
            <a:r>
              <a:rPr lang="zh-CN" altLang="en-US" sz="1400" b="1" dirty="0" smtClean="0"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热点三要素：政策扶持，持续发酵，产业规模</a:t>
            </a:r>
            <a:endParaRPr lang="en-US" altLang="zh-CN" sz="1400" b="1" dirty="0" smtClean="0"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6825" y="768350"/>
            <a:ext cx="9658350" cy="52444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19906" y="-1091"/>
            <a:ext cx="7030316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控盘增加</a:t>
            </a:r>
            <a:endParaRPr lang="zh-CN" altLang="en-US" sz="440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87256" y="6026579"/>
            <a:ext cx="82296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控盘增加，股价日线金叉区域，资金流入</a:t>
            </a:r>
            <a:endParaRPr lang="en-US" altLang="zh-CN" sz="1600" dirty="0" smtClean="0">
              <a:latin typeface="思源黑体" panose="020B0500000000000000" charset="-122"/>
              <a:ea typeface="思源黑体" panose="020B0500000000000000" charset="-122"/>
              <a:cs typeface="思源黑体" panose="020B0500000000000000" charset="-122"/>
            </a:endParaRPr>
          </a:p>
          <a:p>
            <a:pPr algn="ctr"/>
            <a:r>
              <a:rPr lang="zh-CN" altLang="en-US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关注控盘增加，熊线上移和日线金叉的机会</a:t>
            </a:r>
            <a:endParaRPr lang="zh-CN" sz="1600" dirty="0" smtClean="0">
              <a:latin typeface="思源黑体" panose="020B0500000000000000" charset="-122"/>
              <a:ea typeface="思源黑体" panose="020B0500000000000000" charset="-122"/>
              <a:cs typeface="思源黑体" panose="020B05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13510" y="790575"/>
            <a:ext cx="9643110" cy="52362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719906" y="-1091"/>
            <a:ext cx="7030316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控盘回档</a:t>
            </a:r>
            <a:endParaRPr lang="zh-CN" altLang="en-US" sz="4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87256" y="6026579"/>
            <a:ext cx="82296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控盘回档，股价突破回踩，日线金叉区域，资金流入</a:t>
            </a:r>
            <a:endParaRPr lang="en-US" altLang="zh-CN" sz="1600" dirty="0" smtClean="0">
              <a:latin typeface="思源黑体" panose="020B0500000000000000" charset="-122"/>
              <a:ea typeface="思源黑体" panose="020B0500000000000000" charset="-122"/>
              <a:cs typeface="思源黑体" panose="020B0500000000000000" charset="-122"/>
            </a:endParaRPr>
          </a:p>
          <a:p>
            <a:pPr algn="ctr"/>
            <a:r>
              <a:rPr lang="zh-CN" altLang="en-US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关注控盘增加</a:t>
            </a:r>
            <a:r>
              <a:rPr lang="zh-CN" sz="1600" dirty="0" smtClean="0">
                <a:latin typeface="思源黑体" panose="020B0500000000000000" charset="-122"/>
                <a:ea typeface="思源黑体" panose="020B0500000000000000" charset="-122"/>
                <a:cs typeface="思源黑体" panose="020B0500000000000000" charset="-122"/>
              </a:rPr>
              <a:t>熊线上移的机会</a:t>
            </a:r>
            <a:endParaRPr lang="zh-CN" sz="1600" dirty="0" smtClean="0">
              <a:latin typeface="思源黑体" panose="020B0500000000000000" charset="-122"/>
              <a:ea typeface="思源黑体" panose="020B0500000000000000" charset="-122"/>
              <a:cs typeface="思源黑体" panose="020B05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1130" y="767080"/>
            <a:ext cx="9627870" cy="522732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如何查看低吸，高抛有效期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510" y="1041400"/>
            <a:ext cx="8154035" cy="527685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PC</a:t>
            </a:r>
            <a:r>
              <a:rPr lang="zh-CN" altLang="en-US"/>
              <a:t>端：右上角进入个人中心-【我的产品】，找到对应产品，有效期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如何查看低吸，高抛有效期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APP</a:t>
            </a:r>
            <a:r>
              <a:rPr lang="zh-CN" altLang="en-US"/>
              <a:t>端：左上角进入【个人中心】-【已购产品】找到对应产品，点击即可查看有效期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50" y="1175385"/>
            <a:ext cx="9748520" cy="50546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193040" y="0"/>
            <a:ext cx="1186434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  <a:sym typeface="+mn-ea"/>
              </a:rPr>
              <a:t>如何查看，使用优惠券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PC</a:t>
            </a:r>
            <a:r>
              <a:rPr lang="zh-CN" altLang="en-US">
                <a:sym typeface="+mn-ea"/>
              </a:rPr>
              <a:t>端：右上角进入个人中心-【优惠券】，找到对应优惠券，点击去使用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580" y="1083310"/>
            <a:ext cx="7660640" cy="53054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644255" y="3051810"/>
            <a:ext cx="289496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注意优惠券有效期！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971800" y="0"/>
            <a:ext cx="644017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如何查看，使用优惠券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305" y="1091565"/>
            <a:ext cx="7557770" cy="52959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16890" y="701675"/>
            <a:ext cx="8874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APP</a:t>
            </a:r>
            <a:r>
              <a:rPr lang="zh-CN" altLang="en-US"/>
              <a:t>端：左上角进入【个人中心】-【优惠券】找到对应优惠券，点击即可使用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644255" y="3051810"/>
            <a:ext cx="2894965" cy="46926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注意优惠券有效期！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我司所有工作人员均不允许推荐股票、不允许承诺收益、不允许代客理财、不允许合作分成、不允许私下收款，如您发现有任何违规行为，请立即拨打</a:t>
            </a:r>
            <a:r>
              <a:rPr lang="zh-CN" altLang="en-US" dirty="0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400-</a:t>
            </a:r>
            <a:r>
              <a:rPr lang="en-US" altLang="zh-CN" dirty="0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9088</a:t>
            </a:r>
            <a:r>
              <a:rPr lang="zh-CN" altLang="en-US" dirty="0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-</a:t>
            </a:r>
            <a:r>
              <a:rPr lang="en-US" altLang="zh-CN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988</a:t>
            </a:r>
            <a:r>
              <a:rPr lang="zh-CN" altLang="en-US" smtClean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向</a:t>
            </a:r>
            <a:r>
              <a:rPr lang="zh-CN" altLang="en-US" dirty="0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我们举报！</a:t>
            </a:r>
            <a:endParaRPr lang="zh-CN" altLang="en-US" dirty="0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  <a:p>
            <a:pPr>
              <a:lnSpc>
                <a:spcPct val="120000"/>
              </a:lnSpc>
            </a:pPr>
            <a:endParaRPr lang="zh-CN" altLang="en-US" sz="1000" dirty="0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 dirty="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49.xml><?xml version="1.0" encoding="utf-8"?>
<p:tagLst xmlns:p="http://schemas.openxmlformats.org/presentationml/2006/main">
  <p:tag name="KSO_WPP_MARK_KEY" val="34a5c737-2527-451b-a6cc-313a70f4ce21"/>
  <p:tag name="COMMONDATA" val="eyJoZGlkIjoiN2UxMjFlNWEzZDEwZGQ5ZDQ5NGE5OGQ3MjNmMWE1N2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884</Words>
  <Application>WPS 演示</Application>
  <PresentationFormat>宽屏</PresentationFormat>
  <Paragraphs>89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32" baseType="lpstr">
      <vt:lpstr>Arial</vt:lpstr>
      <vt:lpstr>宋体</vt:lpstr>
      <vt:lpstr>Wingdings</vt:lpstr>
      <vt:lpstr>Wingdings</vt:lpstr>
      <vt:lpstr>思源黑体 CN Normal</vt:lpstr>
      <vt:lpstr>Noto Sans S Chinese Medium</vt:lpstr>
      <vt:lpstr>Noto Sans S Chinese Black</vt:lpstr>
      <vt:lpstr>思源黑体 CN Medium</vt:lpstr>
      <vt:lpstr>思源黑体 CN Bold</vt:lpstr>
      <vt:lpstr>思源黑体 CN Regular</vt:lpstr>
      <vt:lpstr>思源黑体</vt:lpstr>
      <vt:lpstr>黑体</vt:lpstr>
      <vt:lpstr>微软雅黑</vt:lpstr>
      <vt:lpstr>Arial Unicode MS</vt:lpstr>
      <vt:lpstr>Calibri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俏俏</cp:lastModifiedBy>
  <cp:revision>975</cp:revision>
  <dcterms:created xsi:type="dcterms:W3CDTF">2019-06-19T02:08:00Z</dcterms:created>
  <dcterms:modified xsi:type="dcterms:W3CDTF">2026-10-13T08:41:55Z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F580659A4A83466A84A98E765A424574_13</vt:lpwstr>
  </property>
</Properties>
</file>