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"/>
  </p:notesMasterIdLst>
  <p:sldIdLst>
    <p:sldId id="400" r:id="rId3"/>
    <p:sldId id="257" r:id="rId4"/>
    <p:sldId id="838" r:id="rId5"/>
    <p:sldId id="887" r:id="rId6"/>
    <p:sldId id="1087" r:id="rId8"/>
    <p:sldId id="1093" r:id="rId9"/>
    <p:sldId id="1088" r:id="rId10"/>
    <p:sldId id="1089" r:id="rId11"/>
    <p:sldId id="1090" r:id="rId12"/>
    <p:sldId id="1091" r:id="rId13"/>
    <p:sldId id="1084" r:id="rId14"/>
    <p:sldId id="1086" r:id="rId15"/>
    <p:sldId id="263" r:id="rId16"/>
  </p:sldIdLst>
  <p:sldSz cx="12192000" cy="6858000"/>
  <p:notesSz cx="6858000" cy="9144000"/>
  <p:custDataLst>
    <p:tags r:id="rId2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06" userDrawn="1">
          <p15:clr>
            <a:srgbClr val="A4A3A4"/>
          </p15:clr>
        </p15:guide>
        <p15:guide id="2" pos="3839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2" clrIdx="0"/>
  <p:cmAuthor id="2" name="作者" initials="A" lastIdx="0" clrIdx="1"/>
  <p:cmAuthor id="3" name="PP" initials="P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E615E9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306"/>
        <p:guide pos="3839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1" Type="http://schemas.openxmlformats.org/officeDocument/2006/relationships/tags" Target="tags/tag82.xml"/><Relationship Id="rId20" Type="http://schemas.openxmlformats.org/officeDocument/2006/relationships/commentAuthors" Target="commentAuthors.xml"/><Relationship Id="rId2" Type="http://schemas.openxmlformats.org/officeDocument/2006/relationships/theme" Target="theme/theme1.xml"/><Relationship Id="rId19" Type="http://schemas.openxmlformats.org/officeDocument/2006/relationships/tableStyles" Target="tableStyles.xml"/><Relationship Id="rId18" Type="http://schemas.openxmlformats.org/officeDocument/2006/relationships/viewProps" Target="viewProps.xml"/><Relationship Id="rId17" Type="http://schemas.openxmlformats.org/officeDocument/2006/relationships/presProps" Target="presProps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/>
          <p:nvPr>
            <p:ph type="sldImg" idx="2"/>
          </p:nvPr>
        </p:nvSpPr>
        <p:spPr/>
      </p:sp>
      <p:sp>
        <p:nvSpPr>
          <p:cNvPr id="3" name="文本占位符 2"/>
          <p:cNvSpPr/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2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5" Type="http://schemas.openxmlformats.org/officeDocument/2006/relationships/tags" Target="../tags/tag4.xml"/><Relationship Id="rId4" Type="http://schemas.openxmlformats.org/officeDocument/2006/relationships/image" Target="../media/image2.png"/><Relationship Id="rId3" Type="http://schemas.openxmlformats.org/officeDocument/2006/relationships/tags" Target="../tags/tag3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tags" Target="../tags/tag5.xml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13.xml"/><Relationship Id="rId8" Type="http://schemas.openxmlformats.org/officeDocument/2006/relationships/tags" Target="../tags/tag12.xml"/><Relationship Id="rId7" Type="http://schemas.openxmlformats.org/officeDocument/2006/relationships/tags" Target="../tags/tag11.xml"/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5" Type="http://schemas.openxmlformats.org/officeDocument/2006/relationships/tags" Target="../tags/tag17.xml"/><Relationship Id="rId4" Type="http://schemas.openxmlformats.org/officeDocument/2006/relationships/tags" Target="../tags/tag16.xml"/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7" Type="http://schemas.openxmlformats.org/officeDocument/2006/relationships/tags" Target="../tags/tag26.xml"/><Relationship Id="rId6" Type="http://schemas.openxmlformats.org/officeDocument/2006/relationships/tags" Target="../tags/tag25.xml"/><Relationship Id="rId5" Type="http://schemas.openxmlformats.org/officeDocument/2006/relationships/tags" Target="../tags/tag24.xml"/><Relationship Id="rId4" Type="http://schemas.openxmlformats.org/officeDocument/2006/relationships/tags" Target="../tags/tag23.xml"/><Relationship Id="rId3" Type="http://schemas.openxmlformats.org/officeDocument/2006/relationships/tags" Target="../tags/tag22.xml"/><Relationship Id="rId2" Type="http://schemas.openxmlformats.org/officeDocument/2006/relationships/tags" Target="../tags/tag21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0" y="780415"/>
            <a:ext cx="12191365" cy="6077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8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  <p:sp>
        <p:nvSpPr>
          <p:cNvPr id="13" name="文本框 12"/>
          <p:cNvSpPr txBox="1"/>
          <p:nvPr userDrawn="1">
            <p:custDataLst>
              <p:tags r:id="rId5"/>
            </p:custDataLst>
          </p:nvPr>
        </p:nvSpPr>
        <p:spPr>
          <a:xfrm>
            <a:off x="635" y="6483350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9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画板 1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4" name="图片 13" descr="12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304800" y="264795"/>
            <a:ext cx="1304290" cy="27876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>
          <a:xfrm>
            <a:off x="608400" y="608400"/>
            <a:ext cx="10969200" cy="705600"/>
          </a:xfrm>
        </p:spPr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>
          <a:xfrm>
            <a:off x="612000" y="6314400"/>
            <a:ext cx="2700000" cy="316800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>
          <a:xfrm>
            <a:off x="4116000" y="6314400"/>
            <a:ext cx="3960000" cy="316800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>
          <a:xfrm>
            <a:off x="8877600" y="6314400"/>
            <a:ext cx="2700000" cy="316800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tags" Target="../tags/tag4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42.xml"/><Relationship Id="rId1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5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47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3.xml"/><Relationship Id="rId3" Type="http://schemas.openxmlformats.org/officeDocument/2006/relationships/tags" Target="../tags/tag50.xml"/><Relationship Id="rId2" Type="http://schemas.openxmlformats.org/officeDocument/2006/relationships/tags" Target="../tags/tag49.xml"/><Relationship Id="rId1" Type="http://schemas.openxmlformats.org/officeDocument/2006/relationships/tags" Target="../tags/tag48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53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tags" Target="../tags/tag52.xml"/><Relationship Id="rId1" Type="http://schemas.openxmlformats.org/officeDocument/2006/relationships/tags" Target="../tags/tag5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3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55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tags" Target="../tags/tag54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3.xml"/><Relationship Id="rId8" Type="http://schemas.openxmlformats.org/officeDocument/2006/relationships/tags" Target="../tags/tag60.xml"/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tags" Target="../tags/tag59.xml"/><Relationship Id="rId4" Type="http://schemas.openxmlformats.org/officeDocument/2006/relationships/tags" Target="../tags/tag58.xml"/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0" Type="http://schemas.openxmlformats.org/officeDocument/2006/relationships/notesSlide" Target="../notesSlides/notesSlide4.xml"/><Relationship Id="rId1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64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tags" Target="../tags/tag63.xml"/><Relationship Id="rId2" Type="http://schemas.openxmlformats.org/officeDocument/2006/relationships/tags" Target="../tags/tag62.xml"/><Relationship Id="rId1" Type="http://schemas.openxmlformats.org/officeDocument/2006/relationships/tags" Target="../tags/tag6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68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tags" Target="../tags/tag6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7.xml"/><Relationship Id="rId7" Type="http://schemas.openxmlformats.org/officeDocument/2006/relationships/slideLayout" Target="../slideLayouts/slideLayout3.xml"/><Relationship Id="rId6" Type="http://schemas.openxmlformats.org/officeDocument/2006/relationships/tags" Target="../tags/tag71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3" Type="http://schemas.openxmlformats.org/officeDocument/2006/relationships/image" Target="../media/image19.png"/><Relationship Id="rId2" Type="http://schemas.openxmlformats.org/officeDocument/2006/relationships/tags" Target="../tags/tag70.xml"/><Relationship Id="rId1" Type="http://schemas.openxmlformats.org/officeDocument/2006/relationships/tags" Target="../tags/tag69.xml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8.xml"/><Relationship Id="rId6" Type="http://schemas.openxmlformats.org/officeDocument/2006/relationships/slideLayout" Target="../slideLayouts/slideLayout3.xml"/><Relationship Id="rId5" Type="http://schemas.openxmlformats.org/officeDocument/2006/relationships/tags" Target="../tags/tag74.xml"/><Relationship Id="rId4" Type="http://schemas.openxmlformats.org/officeDocument/2006/relationships/image" Target="../media/image23.png"/><Relationship Id="rId3" Type="http://schemas.openxmlformats.org/officeDocument/2006/relationships/image" Target="../media/image22.png"/><Relationship Id="rId2" Type="http://schemas.openxmlformats.org/officeDocument/2006/relationships/tags" Target="../tags/tag73.xml"/><Relationship Id="rId1" Type="http://schemas.openxmlformats.org/officeDocument/2006/relationships/tags" Target="../tags/tag72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3.xml"/><Relationship Id="rId3" Type="http://schemas.openxmlformats.org/officeDocument/2006/relationships/tags" Target="../tags/tag76.xml"/><Relationship Id="rId2" Type="http://schemas.openxmlformats.org/officeDocument/2006/relationships/image" Target="../media/image24.png"/><Relationship Id="rId1" Type="http://schemas.openxmlformats.org/officeDocument/2006/relationships/tags" Target="../tags/tag75.xml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81.xml"/><Relationship Id="rId5" Type="http://schemas.openxmlformats.org/officeDocument/2006/relationships/image" Target="../media/image2.png"/><Relationship Id="rId4" Type="http://schemas.openxmlformats.org/officeDocument/2006/relationships/tags" Target="../tags/tag80.xml"/><Relationship Id="rId3" Type="http://schemas.openxmlformats.org/officeDocument/2006/relationships/tags" Target="../tags/tag79.xml"/><Relationship Id="rId2" Type="http://schemas.openxmlformats.org/officeDocument/2006/relationships/tags" Target="../tags/tag78.xml"/><Relationship Id="rId1" Type="http://schemas.openxmlformats.org/officeDocument/2006/relationships/tags" Target="../tags/tag7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3335"/>
            <a:ext cx="12200890" cy="6844665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6" name="图片 5" descr="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7005" y="3652520"/>
            <a:ext cx="6777990" cy="4603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2707005" y="3700145"/>
            <a:ext cx="31438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主讲老师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    </a:t>
            </a:r>
            <a:r>
              <a:rPr lang="zh-CN" altLang="en-US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冯锐枭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6408420" y="3744595"/>
            <a:ext cx="36239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执业编号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</a:t>
            </a:r>
            <a:r>
              <a:rPr lang="zh-CN" altLang="en-US">
                <a:solidFill>
                  <a:schemeClr val="bg1"/>
                </a:solidFill>
                <a:latin typeface="思源黑体 CN Normal" panose="020B0400000000000000" charset="-122"/>
                <a:ea typeface="思源黑体 CN Normal" panose="020B0400000000000000" charset="-122"/>
              </a:rPr>
              <a:t>A1120623040002</a:t>
            </a:r>
            <a:endParaRPr lang="zh-CN" altLang="en-US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3"/>
            </p:custDataLst>
          </p:nvPr>
        </p:nvSpPr>
        <p:spPr>
          <a:xfrm>
            <a:off x="518160" y="1064895"/>
            <a:ext cx="10981055" cy="2476500"/>
          </a:xfrm>
          <a:prstGeom prst="rect">
            <a:avLst/>
          </a:prstGeom>
          <a:noFill/>
          <a:ln w="12700" cmpd="sng">
            <a:noFill/>
            <a:prstDash val="solid"/>
          </a:ln>
        </p:spPr>
        <p:txBody>
          <a:bodyPr wrap="square" rtlCol="0">
            <a:noAutofit/>
          </a:bodyPr>
          <a:p>
            <a:pPr algn="ctr"/>
            <a:endParaRPr lang="zh-CN" altLang="en-US" sz="6600">
              <a:ln>
                <a:solidFill>
                  <a:srgbClr val="FF0000"/>
                </a:solidFill>
              </a:ln>
              <a:gradFill>
                <a:gsLst>
                  <a:gs pos="0">
                    <a:srgbClr val="FFFEED"/>
                  </a:gs>
                  <a:gs pos="100000">
                    <a:srgbClr val="FFFD9C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  <a:p>
            <a:pPr algn="ctr"/>
            <a:r>
              <a:rPr lang="zh-CN" altLang="en-US" sz="6600">
                <a:ln>
                  <a:solidFill>
                    <a:srgbClr val="FF0000"/>
                  </a:solidFill>
                </a:ln>
                <a:gradFill>
                  <a:gsLst>
                    <a:gs pos="0">
                      <a:srgbClr val="FFFEED"/>
                    </a:gs>
                    <a:gs pos="100000">
                      <a:srgbClr val="FFFD9C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竞价实战特训</a:t>
            </a:r>
            <a:endParaRPr lang="zh-CN" altLang="en-US" sz="6600">
              <a:ln>
                <a:solidFill>
                  <a:srgbClr val="FF0000"/>
                </a:solidFill>
              </a:ln>
              <a:gradFill>
                <a:gsLst>
                  <a:gs pos="0">
                    <a:srgbClr val="FFFEED"/>
                  </a:gs>
                  <a:gs pos="100000">
                    <a:srgbClr val="FFFD9C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3145790" y="5185410"/>
            <a:ext cx="6237713" cy="1546225"/>
            <a:chOff x="4791" y="7416"/>
            <a:chExt cx="10127" cy="2435"/>
          </a:xfrm>
        </p:grpSpPr>
        <p:sp>
          <p:nvSpPr>
            <p:cNvPr id="4" name="圆角矩形 3"/>
            <p:cNvSpPr/>
            <p:nvPr/>
          </p:nvSpPr>
          <p:spPr>
            <a:xfrm>
              <a:off x="4791" y="7416"/>
              <a:ext cx="10127" cy="2435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2" name="文本框 1"/>
            <p:cNvSpPr txBox="1"/>
            <p:nvPr/>
          </p:nvSpPr>
          <p:spPr>
            <a:xfrm>
              <a:off x="5047" y="7416"/>
              <a:ext cx="9600" cy="1888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p>
              <a:r>
                <a:rPr lang="zh-CN" altLang="en-US">
                  <a:solidFill>
                    <a:schemeClr val="tx1"/>
                  </a:solidFill>
                </a:rPr>
                <a:t>中山大学金融系毕业，股市经验6年，证券从业3年，风格偏好短线热点的各类选股策略，独创《强阳低吸》《低开反包》《缩量龙低吸》等战法，擅长追根溯源，挖掘资金背后的底层逻辑与市场情绪周期的演绎</a:t>
              </a:r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7" name="文本框 6"/>
          <p:cNvSpPr txBox="1"/>
          <p:nvPr>
            <p:custDataLst>
              <p:tags r:id="rId4"/>
            </p:custDataLst>
          </p:nvPr>
        </p:nvSpPr>
        <p:spPr>
          <a:xfrm>
            <a:off x="4408805" y="4293870"/>
            <a:ext cx="3985895" cy="71056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square" rtlCol="0">
            <a:noAutofit/>
          </a:bodyPr>
          <a:p>
            <a:pPr algn="ctr"/>
            <a:r>
              <a:rPr lang="zh-CN" altLang="en-US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基金执业编号：</a:t>
            </a:r>
            <a:r>
              <a:rPr lang="en-US" altLang="zh-CN" sz="2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A20250706000187</a:t>
            </a:r>
            <a:endParaRPr lang="en-US" altLang="zh-CN" sz="2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</p:spTree>
    <p:custDataLst>
      <p:tags r:id="rId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2464435" y="3114040"/>
            <a:ext cx="8174990" cy="922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5400" dirty="0">
                <a:solidFill>
                  <a:schemeClr val="bg1"/>
                </a:solidFill>
                <a:latin typeface="思源黑体 CN Bold" panose="020B0800000000000000" charset="-122"/>
                <a:ea typeface="思源黑体 CN Bold" panose="020B0800000000000000" charset="-122"/>
                <a:sym typeface="+mn-ea"/>
              </a:rPr>
              <a:t>大盘状态</a:t>
            </a:r>
            <a:endParaRPr lang="zh-CN" altLang="en-US" sz="5400" dirty="0">
              <a:solidFill>
                <a:schemeClr val="bg1"/>
              </a:solidFill>
              <a:latin typeface="思源黑体 CN Bold" panose="020B0800000000000000" charset="-122"/>
              <a:ea typeface="思源黑体 CN Bold" panose="020B0800000000000000" charset="-122"/>
              <a:sym typeface="+mn-ea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市场的整体风格定调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09365" y="1133475"/>
            <a:ext cx="4573905" cy="7581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/>
          </a:p>
        </p:txBody>
      </p:sp>
      <p:sp>
        <p:nvSpPr>
          <p:cNvPr id="13" name="文本框 12"/>
          <p:cNvSpPr txBox="1"/>
          <p:nvPr userDrawn="1">
            <p:custDataLst>
              <p:tags r:id="rId2"/>
            </p:custDataLst>
          </p:nvPr>
        </p:nvSpPr>
        <p:spPr>
          <a:xfrm>
            <a:off x="635" y="6483350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2" name="右箭头 1"/>
          <p:cNvSpPr/>
          <p:nvPr/>
        </p:nvSpPr>
        <p:spPr>
          <a:xfrm>
            <a:off x="718820" y="3858895"/>
            <a:ext cx="9325610" cy="28575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6" name="右箭头 5"/>
          <p:cNvSpPr/>
          <p:nvPr/>
        </p:nvSpPr>
        <p:spPr>
          <a:xfrm rot="16200000">
            <a:off x="3005455" y="3902710"/>
            <a:ext cx="4765675" cy="28575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3599815" y="813435"/>
            <a:ext cx="343471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高度</a:t>
            </a:r>
            <a:endParaRPr lang="zh-CN" altLang="en-US" sz="2000" b="1">
              <a:solidFill>
                <a:srgbClr val="FF0000"/>
              </a:solidFill>
            </a:endParaRPr>
          </a:p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（决定一轮炒作的想象空间）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0044430" y="3437890"/>
            <a:ext cx="20351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流动性</a:t>
            </a:r>
            <a:endParaRPr lang="zh-CN" altLang="en-US" sz="2000" b="1">
              <a:solidFill>
                <a:srgbClr val="FF0000"/>
              </a:solidFill>
            </a:endParaRPr>
          </a:p>
          <a:p>
            <a:pPr algn="ctr"/>
            <a:r>
              <a:rPr lang="zh-CN" altLang="en-US" sz="2000" b="1">
                <a:solidFill>
                  <a:srgbClr val="FF0000"/>
                </a:solidFill>
              </a:rPr>
              <a:t>（决定炒作宽度）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6068060" y="1563370"/>
            <a:ext cx="4243705" cy="108966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/>
              <a:t>兼具高度和流动性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风格：强趋势普涨行情（</a:t>
            </a:r>
            <a:r>
              <a:rPr lang="en-US" altLang="zh-CN"/>
              <a:t>2</a:t>
            </a:r>
            <a:r>
              <a:rPr lang="zh-CN" altLang="en-US"/>
              <a:t>月初、</a:t>
            </a:r>
            <a:r>
              <a:rPr lang="en-US" altLang="zh-CN"/>
              <a:t>9</a:t>
            </a:r>
            <a:r>
              <a:rPr lang="zh-CN" altLang="en-US"/>
              <a:t>月底）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资金属性：大游资、机构合力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策略：聚焦大容量强趋势个股，以及弹性最大的套利方向</a:t>
            </a:r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6068060" y="4366260"/>
            <a:ext cx="4161790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无高度有流动性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风格：消息驱动的新题材轮动（</a:t>
            </a:r>
            <a:r>
              <a:rPr lang="en-US" altLang="zh-CN"/>
              <a:t>11</a:t>
            </a:r>
            <a:r>
              <a:rPr lang="zh-CN" altLang="en-US"/>
              <a:t>月初）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资金属性：小游资、量化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策略：分仓试错新题材的发酵节点</a:t>
            </a:r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855345" y="4366260"/>
            <a:ext cx="411162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高度和流动性双杀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风格：博弈难度极大，十档电风扇内卷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资金属性：仅少量小体量资金仍在活跃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策略：适合空仓休息</a:t>
            </a:r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855345" y="1481455"/>
            <a:ext cx="4225925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/>
              <a:t>有高度无流动性</a:t>
            </a:r>
            <a:endParaRPr lang="zh-CN" altLang="en-US" b="1"/>
          </a:p>
          <a:p>
            <a:endParaRPr lang="zh-CN" altLang="en-US"/>
          </a:p>
          <a:p>
            <a:r>
              <a:rPr lang="zh-CN" altLang="en-US"/>
              <a:t>风格：缩量抱团行情（大众、华强时期）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资金属性：游资</a:t>
            </a:r>
            <a:r>
              <a:rPr lang="en-US" altLang="zh-CN"/>
              <a:t>+</a:t>
            </a:r>
            <a:r>
              <a:rPr lang="zh-CN" altLang="en-US"/>
              <a:t>量化日内套利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策略：情绪倒推的抱团核心，以及抱团股超预期节点的日内套利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指数</a:t>
            </a:r>
            <a:r>
              <a:rPr kumimoji="0" lang="en-US" alt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&amp;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情绪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2" name="文本框 1"/>
          <p:cNvSpPr txBox="1"/>
          <p:nvPr userDrawn="1">
            <p:custDataLst>
              <p:tags r:id="rId2"/>
            </p:custDataLst>
          </p:nvPr>
        </p:nvSpPr>
        <p:spPr>
          <a:xfrm>
            <a:off x="127000" y="654621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449695" y="4316095"/>
            <a:ext cx="5626735" cy="248602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1600" b="1">
              <a:solidFill>
                <a:srgbClr val="FF0000"/>
              </a:solidFill>
            </a:endParaRPr>
          </a:p>
          <a:p>
            <a:r>
              <a:rPr lang="en-US" altLang="zh-CN" sz="1600"/>
              <a:t>  </a:t>
            </a:r>
            <a:r>
              <a:rPr lang="zh-CN" altLang="en-US" sz="1600"/>
              <a:t>整体仓位</a:t>
            </a:r>
            <a:r>
              <a:rPr lang="en-US" altLang="zh-CN" sz="1600"/>
              <a:t> </a:t>
            </a:r>
            <a:r>
              <a:rPr lang="en-US" altLang="zh-CN" sz="1600" b="1">
                <a:solidFill>
                  <a:srgbClr val="FF0000"/>
                </a:solidFill>
              </a:rPr>
              <a:t>3</a:t>
            </a:r>
            <a:r>
              <a:rPr lang="zh-CN" altLang="en-US" sz="1600" b="1">
                <a:solidFill>
                  <a:srgbClr val="FF0000"/>
                </a:solidFill>
              </a:rPr>
              <a:t>成仓左右</a:t>
            </a:r>
            <a:endParaRPr lang="zh-CN" altLang="en-US" sz="1600" b="1">
              <a:solidFill>
                <a:srgbClr val="FF0000"/>
              </a:solidFill>
            </a:endParaRPr>
          </a:p>
          <a:p>
            <a:endParaRPr lang="zh-CN" altLang="en-US" sz="1600"/>
          </a:p>
          <a:p>
            <a:r>
              <a:rPr lang="en-US" altLang="zh-CN" sz="1600">
                <a:sym typeface="+mn-ea"/>
              </a:rPr>
              <a:t>  </a:t>
            </a:r>
            <a:r>
              <a:rPr lang="zh-CN" altLang="en-US" sz="1600">
                <a:sym typeface="+mn-ea"/>
              </a:rPr>
              <a:t>趋势题材</a:t>
            </a:r>
            <a:endParaRPr lang="zh-CN" altLang="en-US" sz="1600">
              <a:sym typeface="+mn-ea"/>
            </a:endParaRPr>
          </a:p>
          <a:p>
            <a:r>
              <a:rPr lang="zh-CN" altLang="en-US" sz="1600">
                <a:sym typeface="+mn-ea"/>
              </a:rPr>
              <a:t>（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CPO/PCB/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光纤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/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玻纤、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半导体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/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存储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、被动元件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等</a:t>
            </a:r>
            <a:r>
              <a:rPr lang="zh-CN" altLang="en-US" sz="1600">
                <a:sym typeface="+mn-ea"/>
              </a:rPr>
              <a:t>）</a:t>
            </a:r>
            <a:endParaRPr lang="zh-CN" altLang="en-US" sz="1600">
              <a:sym typeface="+mn-ea"/>
            </a:endParaRPr>
          </a:p>
          <a:p>
            <a:endParaRPr lang="zh-CN" altLang="en-US" sz="1600">
              <a:sym typeface="+mn-ea"/>
            </a:endParaRPr>
          </a:p>
          <a:p>
            <a:r>
              <a:rPr lang="en-US" altLang="zh-CN" sz="1600">
                <a:sym typeface="+mn-ea"/>
              </a:rPr>
              <a:t>  </a:t>
            </a:r>
            <a:r>
              <a:rPr lang="zh-CN" altLang="en-US" sz="1600">
                <a:sym typeface="+mn-ea"/>
              </a:rPr>
              <a:t>情绪题材</a:t>
            </a:r>
            <a:endParaRPr lang="zh-CN" altLang="en-US" sz="1600">
              <a:sym typeface="+mn-ea"/>
            </a:endParaRPr>
          </a:p>
          <a:p>
            <a:r>
              <a:rPr lang="zh-CN" altLang="en-US" sz="1600">
                <a:sym typeface="+mn-ea"/>
              </a:rPr>
              <a:t>（</a:t>
            </a:r>
            <a:r>
              <a:rPr 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医药、消费、房地产、电力、固态、</a:t>
            </a:r>
            <a:r>
              <a:rPr lang="en-US" altLang="zh-CN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AI</a:t>
            </a:r>
            <a:r>
              <a:rPr lang="zh-CN" altLang="en-US" sz="1600" b="1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安全、机器人等</a:t>
            </a:r>
            <a:r>
              <a:rPr lang="zh-CN" altLang="en-US" sz="1600">
                <a:sym typeface="+mn-ea"/>
              </a:rPr>
              <a:t>）</a:t>
            </a:r>
            <a:endParaRPr lang="zh-CN" altLang="en-US" sz="1600"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562725" y="3340100"/>
            <a:ext cx="5255895" cy="9759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 sz="1600" b="1">
                <a:solidFill>
                  <a:srgbClr val="FF0000"/>
                </a:solidFill>
                <a:sym typeface="+mn-ea"/>
              </a:rPr>
              <a:t>平均股价</a:t>
            </a:r>
            <a:r>
              <a:rPr lang="zh-CN" sz="1600" b="1">
                <a:solidFill>
                  <a:srgbClr val="FF0000"/>
                </a:solidFill>
                <a:sym typeface="+mn-ea"/>
              </a:rPr>
              <a:t>流动资金连续翻绿走低，周线反抽后进入二次回档节奏，短线加速杀跌有望形成黄金坑，新一轮上升周期即将出现（捕捞季节周线绿柱</a:t>
            </a:r>
            <a:r>
              <a:rPr lang="en-US" altLang="zh-CN" sz="1600" b="1">
                <a:solidFill>
                  <a:srgbClr val="FF0000"/>
                </a:solidFill>
                <a:sym typeface="+mn-ea"/>
              </a:rPr>
              <a:t>2-3</a:t>
            </a:r>
            <a:r>
              <a:rPr lang="zh-CN" altLang="en-US" sz="1600" b="1">
                <a:solidFill>
                  <a:srgbClr val="FF0000"/>
                </a:solidFill>
                <a:sym typeface="+mn-ea"/>
              </a:rPr>
              <a:t>周后的周线金叉）</a:t>
            </a:r>
            <a:endParaRPr lang="zh-CN" altLang="en-US" sz="1600" b="1">
              <a:solidFill>
                <a:srgbClr val="FF0000"/>
              </a:solidFill>
              <a:sym typeface="+mn-ea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4215" y="1019810"/>
            <a:ext cx="5478145" cy="538670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5910" y="1066165"/>
            <a:ext cx="4742815" cy="200977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635" y="6483350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09365" y="1133475"/>
            <a:ext cx="4573905" cy="7581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 b="1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1698625"/>
            <a:ext cx="6186170" cy="21901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880" y="3888740"/>
            <a:ext cx="6186170" cy="12668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4" name="文本框 3"/>
          <p:cNvSpPr txBox="1"/>
          <p:nvPr/>
        </p:nvSpPr>
        <p:spPr>
          <a:xfrm>
            <a:off x="182880" y="547687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盘前、盘中均提示关注超跌反弹机会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0990" y="1008380"/>
            <a:ext cx="5095875" cy="211455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0990" y="3013710"/>
            <a:ext cx="5096510" cy="345757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6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2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板块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4"/>
            </p:custDataLst>
          </p:nvPr>
        </p:nvSpPr>
        <p:spPr>
          <a:xfrm>
            <a:off x="2049780" y="16891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涨停家数前五或多次上榜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1" name="文本框 10"/>
          <p:cNvSpPr txBox="1"/>
          <p:nvPr>
            <p:custDataLst>
              <p:tags r:id="rId5"/>
            </p:custDataLst>
          </p:nvPr>
        </p:nvSpPr>
        <p:spPr>
          <a:xfrm>
            <a:off x="7811135" y="1689100"/>
            <a:ext cx="345249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5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日主力净买额排名前五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7395" y="2402205"/>
            <a:ext cx="5367020" cy="381571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5905" y="2611755"/>
            <a:ext cx="4922520" cy="303085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8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2259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板块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269605" y="2273300"/>
            <a:ext cx="4252595" cy="2030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/>
              <a:t>   </a:t>
            </a:r>
            <a:r>
              <a:rPr lang="zh-CN"/>
              <a:t>日线底背离金叉</a:t>
            </a:r>
            <a:r>
              <a:rPr lang="en-US" altLang="zh-CN"/>
              <a:t>+</a:t>
            </a:r>
            <a:r>
              <a:rPr lang="zh-CN" altLang="en-US"/>
              <a:t>周线金叉</a:t>
            </a:r>
            <a:endParaRPr lang="zh-CN" altLang="en-US"/>
          </a:p>
          <a:p>
            <a:r>
              <a:rPr lang="en-US" altLang="zh-CN"/>
              <a:t>   </a:t>
            </a:r>
            <a:r>
              <a:rPr lang="zh-CN" altLang="en-US"/>
              <a:t>大小周期共振转强</a:t>
            </a:r>
            <a:endParaRPr lang="zh-CN" altLang="en-US"/>
          </a:p>
          <a:p>
            <a:r>
              <a:rPr lang="zh-CN" altLang="en-US"/>
              <a:t> （</a:t>
            </a:r>
            <a:r>
              <a:rPr lang="zh-CN" b="1">
                <a:solidFill>
                  <a:srgbClr val="FF0000"/>
                </a:solidFill>
              </a:rPr>
              <a:t>大消费</a:t>
            </a:r>
            <a:r>
              <a:rPr lang="zh-CN" altLang="en-US"/>
              <a:t>）</a:t>
            </a:r>
            <a:endParaRPr lang="zh-CN" altLang="en-US"/>
          </a:p>
          <a:p>
            <a:endParaRPr lang="zh-CN" altLang="en-US"/>
          </a:p>
          <a:p>
            <a:r>
              <a:rPr lang="en-US" altLang="zh-CN"/>
              <a:t>   </a:t>
            </a:r>
            <a:r>
              <a:rPr lang="zh-CN" altLang="en-US"/>
              <a:t>等待</a:t>
            </a:r>
            <a:r>
              <a:rPr lang="en-US" altLang="zh-CN" b="1">
                <a:solidFill>
                  <a:srgbClr val="FF0000"/>
                </a:solidFill>
              </a:rPr>
              <a:t>T+3</a:t>
            </a:r>
            <a:r>
              <a:rPr lang="zh-CN" altLang="en-US"/>
              <a:t>的回档节奏</a:t>
            </a:r>
            <a:endParaRPr lang="zh-CN" altLang="en-US"/>
          </a:p>
          <a:p>
            <a:endParaRPr lang="zh-CN" altLang="en-US"/>
          </a:p>
          <a:p>
            <a:r>
              <a:rPr lang="zh-CN" altLang="en-US"/>
              <a:t>（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十字星，大长腿，倒锤头阳线</a:t>
            </a:r>
            <a:r>
              <a:rPr lang="zh-CN" altLang="en-US"/>
              <a:t>等）</a:t>
            </a:r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955" y="1214120"/>
            <a:ext cx="4266565" cy="51689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1975" y="1214120"/>
            <a:ext cx="4036060" cy="516953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6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4" name="文本框 3"/>
          <p:cNvSpPr txBox="1"/>
          <p:nvPr>
            <p:custDataLst>
              <p:tags r:id="rId3"/>
            </p:custDataLst>
          </p:nvPr>
        </p:nvSpPr>
        <p:spPr>
          <a:xfrm>
            <a:off x="2259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个股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rcRect l="45907"/>
          <a:stretch>
            <a:fillRect/>
          </a:stretch>
        </p:blipFill>
        <p:spPr>
          <a:xfrm>
            <a:off x="559435" y="1148080"/>
            <a:ext cx="3557905" cy="50431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6" name="文本框 5"/>
          <p:cNvSpPr txBox="1"/>
          <p:nvPr/>
        </p:nvSpPr>
        <p:spPr>
          <a:xfrm>
            <a:off x="8223250" y="2842895"/>
            <a:ext cx="360108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顶背离死叉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+S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点破位的个股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  <a:p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  <a:p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逢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60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分钟反抽注意收缩仓位防守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17340" y="1148080"/>
            <a:ext cx="3898265" cy="504317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6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涨停复制</a:t>
            </a:r>
            <a:r>
              <a:rPr kumimoji="0" lang="zh-CN" altLang="en-US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模式</a:t>
            </a:r>
            <a:endParaRPr kumimoji="0" lang="zh-CN" altLang="en-US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0" y="6194425"/>
            <a:ext cx="120269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b="1">
                <a:solidFill>
                  <a:srgbClr val="FF0000"/>
                </a:solidFill>
              </a:rPr>
              <a:t>资金强势的首板</a:t>
            </a:r>
            <a:r>
              <a:rPr lang="zh-CN" altLang="en-US" b="1">
                <a:solidFill>
                  <a:srgbClr val="FF0000"/>
                </a:solidFill>
              </a:rPr>
              <a:t>，温和缩量回档（不破趋势且未出现亏钱效应），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金叉初期或死叉后期</a:t>
            </a:r>
            <a:r>
              <a:rPr lang="zh-CN" altLang="en-US" b="1">
                <a:solidFill>
                  <a:srgbClr val="FF0000"/>
                </a:solidFill>
              </a:rPr>
              <a:t>的</a:t>
            </a:r>
            <a:r>
              <a:rPr lang="zh-CN" altLang="en-US" b="1">
                <a:solidFill>
                  <a:srgbClr val="FF0000"/>
                </a:solidFill>
              </a:rPr>
              <a:t>回档十字星</a:t>
            </a:r>
            <a:r>
              <a:rPr lang="en-US" altLang="zh-CN" b="1">
                <a:solidFill>
                  <a:srgbClr val="FF0000"/>
                </a:solidFill>
              </a:rPr>
              <a:t>/</a:t>
            </a:r>
            <a:r>
              <a:rPr lang="zh-CN" altLang="en-US" b="1">
                <a:solidFill>
                  <a:srgbClr val="FF0000"/>
                </a:solidFill>
              </a:rPr>
              <a:t>倒锤头阳线</a:t>
            </a:r>
            <a:endParaRPr lang="zh-CN" altLang="en-US" b="1">
              <a:solidFill>
                <a:srgbClr val="FF0000"/>
              </a:solidFill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515" y="1224915"/>
            <a:ext cx="3768725" cy="466407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12590" y="1224915"/>
            <a:ext cx="3891915" cy="464883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37855" y="1215390"/>
            <a:ext cx="3592830" cy="465899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6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0" y="6562725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5" name="文本框 4"/>
          <p:cNvSpPr txBox="1"/>
          <p:nvPr>
            <p:custDataLst>
              <p:tags r:id="rId2"/>
            </p:custDataLst>
          </p:nvPr>
        </p:nvSpPr>
        <p:spPr>
          <a:xfrm>
            <a:off x="2132965" y="0"/>
            <a:ext cx="8178800" cy="903605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sz="4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Normal" panose="020B0400000000000000" charset="-122"/>
              </a:rPr>
              <a:t>涨停复制模式</a:t>
            </a:r>
            <a:endParaRPr kumimoji="0" lang="zh-CN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Normal" panose="020B0400000000000000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120" y="1065530"/>
            <a:ext cx="5180330" cy="511937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1125" y="1064895"/>
            <a:ext cx="4598035" cy="511048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" name="文本框 12"/>
          <p:cNvSpPr txBox="1"/>
          <p:nvPr userDrawn="1">
            <p:custDataLst>
              <p:tags r:id="rId1"/>
            </p:custDataLst>
          </p:nvPr>
        </p:nvSpPr>
        <p:spPr>
          <a:xfrm>
            <a:off x="635" y="6483350"/>
            <a:ext cx="1219136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>
              <a:buClrTx/>
              <a:buSzTx/>
              <a:buFontTx/>
            </a:pPr>
            <a:r>
              <a:rPr lang="zh-CN" altLang="en-US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风险提示:观点基于软件数据和理论模型分析，仅供参考，不构成买卖建议，股市有风险，投资需谨慎</a:t>
            </a:r>
            <a:r>
              <a:rPr lang="en-US" altLang="zh-CN" sz="120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!</a:t>
            </a:r>
            <a:endParaRPr lang="en-US" altLang="zh-CN" sz="1200">
              <a:ln>
                <a:noFill/>
              </a:ln>
              <a:solidFill>
                <a:schemeClr val="bg1">
                  <a:lumMod val="6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809365" y="1133475"/>
            <a:ext cx="4573905" cy="75819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endParaRPr lang="zh-CN" altLang="en-US" sz="2400" b="1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9380" y="963295"/>
            <a:ext cx="9667875" cy="543814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 userDrawn="1">
            <p:custDataLst>
              <p:tags r:id="rId1"/>
            </p:custDataLst>
          </p:nvPr>
        </p:nvSpPr>
        <p:spPr>
          <a:xfrm>
            <a:off x="2211705" y="1743075"/>
            <a:ext cx="7670800" cy="1322070"/>
          </a:xfrm>
          <a:prstGeom prst="rect">
            <a:avLst/>
          </a:prstGeom>
          <a:noFill/>
        </p:spPr>
        <p:txBody>
          <a:bodyPr wrap="none" rtlCol="0" anchor="ctr" anchorCtr="0">
            <a:spAutoFit/>
          </a:bodyPr>
          <a:p>
            <a:pPr algn="ctr"/>
            <a:r>
              <a:rPr lang="zh-CN" altLang="en-US" sz="8000" b="1">
                <a:gradFill>
                  <a:gsLst>
                    <a:gs pos="0">
                      <a:srgbClr val="FFFBE0"/>
                    </a:gs>
                    <a:gs pos="100000">
                      <a:srgbClr val="FFF39A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</a:t>
            </a:r>
            <a:r>
              <a:rPr lang="en-US" altLang="zh-CN" sz="8000" b="1">
                <a:gradFill>
                  <a:gsLst>
                    <a:gs pos="0">
                      <a:srgbClr val="FFFBE0"/>
                    </a:gs>
                    <a:gs pos="100000">
                      <a:srgbClr val="FFF39A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!</a:t>
            </a:r>
            <a:endParaRPr lang="en-US" altLang="zh-CN" sz="8000" b="1">
              <a:gradFill>
                <a:gsLst>
                  <a:gs pos="0">
                    <a:srgbClr val="FFFBE0"/>
                  </a:gs>
                  <a:gs pos="100000">
                    <a:srgbClr val="FFF39A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4" name="圆角矩形 3"/>
          <p:cNvSpPr/>
          <p:nvPr userDrawn="1">
            <p:custDataLst>
              <p:tags r:id="rId2"/>
            </p:custDataLst>
          </p:nvPr>
        </p:nvSpPr>
        <p:spPr>
          <a:xfrm>
            <a:off x="2305368" y="3008630"/>
            <a:ext cx="7581265" cy="2172335"/>
          </a:xfrm>
          <a:prstGeom prst="roundRect">
            <a:avLst>
              <a:gd name="adj" fmla="val 4235"/>
            </a:avLst>
          </a:prstGeom>
          <a:solidFill>
            <a:schemeClr val="bg1"/>
          </a:solidFill>
          <a:ln>
            <a:solidFill>
              <a:srgbClr val="FBE4C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 userDrawn="1">
            <p:custDataLst>
              <p:tags r:id="rId3"/>
            </p:custDataLst>
          </p:nvPr>
        </p:nvSpPr>
        <p:spPr>
          <a:xfrm>
            <a:off x="2501900" y="3173730"/>
            <a:ext cx="7215505" cy="181292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fontAlgn="auto">
              <a:lnSpc>
                <a:spcPct val="160000"/>
              </a:lnSpc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我司所有工作人员均不允许推荐股票、不允许承诺收益、不允许代客理财、不允许合作分成、不允许私下收款，如您发现有任何违规行为，请立即拨打400-9088-988向我们举报!</a:t>
            </a:r>
            <a:endParaRPr lang="zh-CN" altLang="en-US" sz="14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  <a:p>
            <a:pPr fontAlgn="auto">
              <a:lnSpc>
                <a:spcPct val="160000"/>
              </a:lnSpc>
            </a:pPr>
            <a:r>
              <a:rPr lang="zh-CN" altLang="en-US" sz="1400" b="1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  <a:sym typeface="+mn-ea"/>
              </a:rPr>
              <a:t>风险提示:所有信息及观点均来源于公开信息及经传软件信号显示，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400" b="1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  <a:sym typeface="+mn-ea"/>
            </a:endParaRPr>
          </a:p>
        </p:txBody>
      </p:sp>
      <p:pic>
        <p:nvPicPr>
          <p:cNvPr id="2" name="图片 1" descr="12"/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tretch>
            <a:fillRect/>
          </a:stretch>
        </p:blipFill>
        <p:spPr>
          <a:xfrm>
            <a:off x="5113020" y="892175"/>
            <a:ext cx="1965960" cy="420370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43.xml><?xml version="1.0" encoding="utf-8"?>
<p:tagLst xmlns:p="http://schemas.openxmlformats.org/presentationml/2006/main">
  <p:tag name="KSO_WM_BEAUTIFY_FLAG" val=""/>
</p:tagLst>
</file>

<file path=ppt/tags/tag44.xml><?xml version="1.0" encoding="utf-8"?>
<p:tagLst xmlns:p="http://schemas.openxmlformats.org/presentationml/2006/main">
  <p:tag name="KSO_WM_BEAUTIFY_FLAG" val=""/>
</p:tagLst>
</file>

<file path=ppt/tags/tag45.xml><?xml version="1.0" encoding="utf-8"?>
<p:tagLst xmlns:p="http://schemas.openxmlformats.org/presentationml/2006/main">
  <p:tag name="KSO_WM_DIAGRAM_VIRTUALLY_FRAME" val="{&quot;height&quot;:68.5,&quot;left&quot;:224.1,&quot;top&quot;:304.85,&quot;width&quot;:549.05}"/>
</p:tagLst>
</file>

<file path=ppt/tags/tag4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4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8.xml><?xml version="1.0" encoding="utf-8"?>
<p:tagLst xmlns:p="http://schemas.openxmlformats.org/presentationml/2006/main">
  <p:tag name="KSO_WM_BEAUTIFY_FLAG" val="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"/>
</p:tagLst>
</file>

<file path=ppt/tags/tag53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4.xml><?xml version="1.0" encoding="utf-8"?>
<p:tagLst xmlns:p="http://schemas.openxmlformats.org/presentationml/2006/main">
  <p:tag name="KSO_WM_BEAUTIFY_FLAG" val=""/>
</p:tagLst>
</file>

<file path=ppt/tags/tag5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56.xml><?xml version="1.0" encoding="utf-8"?>
<p:tagLst xmlns:p="http://schemas.openxmlformats.org/presentationml/2006/main">
  <p:tag name="KSO_WM_BEAUTIFY_FLAG" val="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DIAGRAM_VIRTUALLY_FRAME" val="{&quot;height&quot;:326.7,&quot;left&quot;:43.9,&quot;top&quot;:133,&quot;width&quot;:890.45}"/>
</p:tagLst>
</file>

<file path=ppt/tags/tag59.xml><?xml version="1.0" encoding="utf-8"?>
<p:tagLst xmlns:p="http://schemas.openxmlformats.org/presentationml/2006/main">
  <p:tag name="KSO_WM_DIAGRAM_VIRTUALLY_FRAME" val="{&quot;height&quot;:326.7,&quot;left&quot;:43.9,&quot;top&quot;:133,&quot;width&quot;:890.45}"/>
</p:tagLst>
</file>

<file path=ppt/tags/tag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5.xml><?xml version="1.0" encoding="utf-8"?>
<p:tagLst xmlns:p="http://schemas.openxmlformats.org/presentationml/2006/main">
  <p:tag name="KSO_WM_BEAUTIFY_FLAG" val=""/>
</p:tagLst>
</file>

<file path=ppt/tags/tag66.xml><?xml version="1.0" encoding="utf-8"?>
<p:tagLst xmlns:p="http://schemas.openxmlformats.org/presentationml/2006/main">
  <p:tag name="KSO_WM_BEAUTIFY_FLAG" val=""/>
</p:tagLst>
</file>

<file path=ppt/tags/tag67.xml><?xml version="1.0" encoding="utf-8"?>
<p:tagLst xmlns:p="http://schemas.openxmlformats.org/presentationml/2006/main">
  <p:tag name="KSO_WM_BEAUTIFY_FLAG" val=""/>
</p:tagLst>
</file>

<file path=ppt/tags/tag6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69.xml><?xml version="1.0" encoding="utf-8"?>
<p:tagLst xmlns:p="http://schemas.openxmlformats.org/presentationml/2006/main">
  <p:tag name="KSO_WM_BEAUTIFY_FLAG" val=""/>
</p:tagLst>
</file>

<file path=ppt/tags/tag70.xml><?xml version="1.0" encoding="utf-8"?>
<p:tagLst xmlns:p="http://schemas.openxmlformats.org/presentationml/2006/main">
  <p:tag name="KSO_WM_BEAUTIFY_FLAG" val=""/>
</p:tagLst>
</file>

<file path=ppt/tags/tag7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2.xml><?xml version="1.0" encoding="utf-8"?>
<p:tagLst xmlns:p="http://schemas.openxmlformats.org/presentationml/2006/main">
  <p:tag name="KSO_WM_BEAUTIFY_FLAG" val=""/>
</p:tagLst>
</file>

<file path=ppt/tags/tag73.xml><?xml version="1.0" encoding="utf-8"?>
<p:tagLst xmlns:p="http://schemas.openxmlformats.org/presentationml/2006/main">
  <p:tag name="KSO_WM_BEAUTIFY_FLAG" val=""/>
</p:tagLst>
</file>

<file path=ppt/tags/tag7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5.xml><?xml version="1.0" encoding="utf-8"?>
<p:tagLst xmlns:p="http://schemas.openxmlformats.org/presentationml/2006/main">
  <p:tag name="KSO_WM_BEAUTIFY_FLAG" val=""/>
</p:tagLst>
</file>

<file path=ppt/tags/tag7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77.xml><?xml version="1.0" encoding="utf-8"?>
<p:tagLst xmlns:p="http://schemas.openxmlformats.org/presentationml/2006/main">
  <p:tag name="KSO_WM_BEAUTIFY_FLAG" val=""/>
</p:tagLst>
</file>

<file path=ppt/tags/tag78.xml><?xml version="1.0" encoding="utf-8"?>
<p:tagLst xmlns:p="http://schemas.openxmlformats.org/presentationml/2006/main">
  <p:tag name="KSO_WM_BEAUTIFY_FLAG" val=""/>
</p:tagLst>
</file>

<file path=ppt/tags/tag79.xml><?xml version="1.0" encoding="utf-8"?>
<p:tagLst xmlns:p="http://schemas.openxmlformats.org/presentationml/2006/main">
  <p:tag name="KSO_WM_UNIT_PLACING_PICTURE_USER_VIEWPORT" val="{&quot;height&quot;:1539,&quot;width&quot;:39003}"/>
  <p:tag name="KSO_WM_BEAUTIFY_FLAG" val=""/>
</p:tagLst>
</file>

<file path=ppt/tags/tag80.xml><?xml version="1.0" encoding="utf-8"?>
<p:tagLst xmlns:p="http://schemas.openxmlformats.org/presentationml/2006/main">
  <p:tag name="KSO_WM_BEAUTIFY_FLAG" val=""/>
</p:tagLst>
</file>

<file path=ppt/tags/tag81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SPECIAL_SOURCE" val="bdnull"/>
</p:tagLst>
</file>

<file path=ppt/tags/tag82.xml><?xml version="1.0" encoding="utf-8"?>
<p:tagLst xmlns:p="http://schemas.openxmlformats.org/presentationml/2006/main">
  <p:tag name="commondata" val="eyJoZGlkIjoiOTQ1ZjcwNmNkMTFhMjA1Zjg5NzQyMTQ1MGUxYmIzMWEifQ=="/>
  <p:tag name="KSO_WPP_MARK_KEY" val="6cc4ece7-e633-44fb-a42a-42e090ec11f6"/>
  <p:tag name="COMMONDATA" val="eyJoZGlkIjoiN2FmMTg0ODVkMjQ5YWI5OWQ3MWYzZjIwZDI4YWFkN2QifQ=="/>
  <p:tag name="resource_record_key" val="{&quot;13&quot;:[4685217,4428820,4712228,4722044]}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ysClr val="windowText" lastClr="000000"/>
      </a:dk1>
      <a:lt1>
        <a:sysClr val="window" lastClr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1394</Words>
  <Application>WPS 演示</Application>
  <PresentationFormat>宽屏</PresentationFormat>
  <Paragraphs>117</Paragraphs>
  <Slides>13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34" baseType="lpstr">
      <vt:lpstr>Arial</vt:lpstr>
      <vt:lpstr>宋体</vt:lpstr>
      <vt:lpstr>Wingdings</vt:lpstr>
      <vt:lpstr>Wingdings</vt:lpstr>
      <vt:lpstr>思源黑体 CN Light</vt:lpstr>
      <vt:lpstr>黑体</vt:lpstr>
      <vt:lpstr>思源黑体 CN Medium</vt:lpstr>
      <vt:lpstr>思源黑体 CN Normal</vt:lpstr>
      <vt:lpstr>思源黑体 CN Bold</vt:lpstr>
      <vt:lpstr>思源黑体 CN Regular</vt:lpstr>
      <vt:lpstr>微软雅黑</vt:lpstr>
      <vt:lpstr>Arial Unicode MS</vt:lpstr>
      <vt:lpstr>Calibri</vt:lpstr>
      <vt:lpstr>KSOFDDF4E7ED</vt:lpstr>
      <vt:lpstr>ksdb</vt:lpstr>
      <vt:lpstr>KSOF954951BB</vt:lpstr>
      <vt:lpstr>KSOF28C8607A</vt:lpstr>
      <vt:lpstr>KSOF618801C0</vt:lpstr>
      <vt:lpstr>KSOFD72470BC</vt:lpstr>
      <vt:lpstr>KSOF6188761F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>Administrator</dc:creator>
  <cp:lastModifiedBy>木栖鸟</cp:lastModifiedBy>
  <cp:revision>447</cp:revision>
  <dcterms:created xsi:type="dcterms:W3CDTF">2019-06-19T02:08:00Z</dcterms:created>
  <dcterms:modified xsi:type="dcterms:W3CDTF">2026-10-09T06:48:26Z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639146C79BC0405A856208AD3D4EF31C_13</vt:lpwstr>
  </property>
</Properties>
</file>