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88" r:id="rId9"/>
    <p:sldId id="1089" r:id="rId10"/>
    <p:sldId id="1094" r:id="rId11"/>
    <p:sldId id="1095" r:id="rId12"/>
    <p:sldId id="1090" r:id="rId13"/>
    <p:sldId id="1091" r:id="rId14"/>
    <p:sldId id="1084" r:id="rId15"/>
    <p:sldId id="1096" r:id="rId16"/>
    <p:sldId id="1086" r:id="rId17"/>
    <p:sldId id="263" r:id="rId18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gs" Target="tags/tag91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58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6.xml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0" Type="http://schemas.openxmlformats.org/officeDocument/2006/relationships/notesSlide" Target="../notesSlides/notesSlide5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0.xml"/><Relationship Id="rId4" Type="http://schemas.openxmlformats.org/officeDocument/2006/relationships/image" Target="../media/image17.pn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0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83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85.xml"/><Relationship Id="rId2" Type="http://schemas.openxmlformats.org/officeDocument/2006/relationships/image" Target="../media/image27.png"/><Relationship Id="rId1" Type="http://schemas.openxmlformats.org/officeDocument/2006/relationships/tags" Target="../tags/tag84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0.xml"/><Relationship Id="rId5" Type="http://schemas.openxmlformats.org/officeDocument/2006/relationships/image" Target="../media/image2.png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消费、房地产、固态、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安全、机器人等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340100"/>
            <a:ext cx="525589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流动资金连续翻绿走低，周线反抽后进入二次回档节奏，短线加速杀跌有望形成黄金坑，新一轮上升周期即将出现（捕捞季节周线绿柱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周后的周线金叉）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10" y="1066165"/>
            <a:ext cx="4742815" cy="20097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" y="1066165"/>
            <a:ext cx="5570855" cy="531558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970" y="2312035"/>
            <a:ext cx="5695315" cy="36493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0715" y="2626360"/>
            <a:ext cx="4603750" cy="27768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69605" y="2273300"/>
            <a:ext cx="42525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zh-CN"/>
              <a:t>日线底背离站上辅助线</a:t>
            </a:r>
            <a:r>
              <a:rPr lang="en-US" altLang="zh-CN"/>
              <a:t>+</a:t>
            </a:r>
            <a:r>
              <a:rPr lang="zh-CN" altLang="en-US"/>
              <a:t>周线金叉</a:t>
            </a:r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大小周期共振转强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大消费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T+3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十字星，大长腿，倒锤头阳线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910" y="957580"/>
            <a:ext cx="4232910" cy="54451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40" y="957580"/>
            <a:ext cx="4050665" cy="54451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778510" y="2472690"/>
            <a:ext cx="31292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站上辅助线的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首次缩量回档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44815" y="1256030"/>
            <a:ext cx="4252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b="1">
                <a:solidFill>
                  <a:srgbClr val="FF0000"/>
                </a:solidFill>
              </a:rPr>
              <a:t>红利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高股息</a:t>
            </a:r>
            <a:r>
              <a:rPr lang="zh-CN" altLang="en-US"/>
              <a:t>避险：银行、煤</a:t>
            </a:r>
            <a:r>
              <a:rPr lang="en-US" altLang="zh-CN"/>
              <a:t>/</a:t>
            </a:r>
            <a:r>
              <a:rPr lang="zh-CN" altLang="en-US"/>
              <a:t>电、石油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" y="1256030"/>
            <a:ext cx="7731125" cy="47701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815" y="1699260"/>
            <a:ext cx="4009390" cy="17938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815" y="3350895"/>
            <a:ext cx="4009390" cy="1485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4815" y="4756785"/>
            <a:ext cx="4009390" cy="16078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69605" y="2273300"/>
            <a:ext cx="42525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zh-CN"/>
              <a:t>涨停潮节点的共振领涨题材</a:t>
            </a:r>
            <a:endParaRPr lang="zh-CN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大消费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T+3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</a:rPr>
              <a:t>十字星，大长腿，倒锤头阳线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 </a:t>
            </a:r>
            <a:r>
              <a:rPr lang="en-US" altLang="zh-CN" b="1">
                <a:solidFill>
                  <a:srgbClr val="FF0000"/>
                </a:solidFill>
              </a:rPr>
              <a:t>   </a:t>
            </a:r>
            <a:r>
              <a:rPr lang="zh-CN" altLang="en-US" b="1">
                <a:solidFill>
                  <a:srgbClr val="FF0000"/>
                </a:solidFill>
              </a:rPr>
              <a:t>、加速杀跌的缩量阴线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480" y="1259840"/>
            <a:ext cx="6842760" cy="50260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补涨首板模式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315" y="2464435"/>
            <a:ext cx="5181600" cy="18002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25" y="1189355"/>
            <a:ext cx="5248910" cy="50882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6944995" y="4930140"/>
            <a:ext cx="40640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以上为特定条件、特定时间区间下的部分案例展示，不代表普遍现象，个股历史涨幅不预示其未来表现，过往收益亦不代表未来收益承诺。市场有风险，投资需谨慎</a:t>
            </a:r>
            <a:endParaRPr lang="zh-CN" altLang="en-US" sz="9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963295"/>
            <a:ext cx="966787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91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1645</Words>
  <Application>WPS 演示</Application>
  <PresentationFormat>宽屏</PresentationFormat>
  <Paragraphs>140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46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KSOFDDF4E7ED</vt:lpstr>
      <vt:lpstr>ksdb</vt:lpstr>
      <vt:lpstr>KSOF954951BB</vt:lpstr>
      <vt:lpstr>KSOF28C8607A</vt:lpstr>
      <vt:lpstr>KSOF618801C0</vt:lpstr>
      <vt:lpstr>KSOFD72470BC</vt:lpstr>
      <vt:lpstr>KSOF6188761F</vt:lpstr>
      <vt:lpstr>思源黑体 CN Bold</vt:lpstr>
      <vt:lpstr>思源黑体 CN Light</vt:lpstr>
      <vt:lpstr>思源黑体 CN Medium</vt:lpstr>
      <vt:lpstr>思源黑体 CN Normal</vt:lpstr>
      <vt:lpstr>思源黑体 CN Regular</vt:lpstr>
      <vt:lpstr>方正宝黑体 简 Light</vt:lpstr>
      <vt:lpstr>方正宝黑体 简 Medium</vt:lpstr>
      <vt:lpstr>兰米黑体</vt:lpstr>
      <vt:lpstr>清雅黑体</vt:lpstr>
      <vt:lpstr>方正大黑体_GBK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449</cp:revision>
  <dcterms:created xsi:type="dcterms:W3CDTF">2019-06-19T02:08:00Z</dcterms:created>
  <dcterms:modified xsi:type="dcterms:W3CDTF">2026-10-14T06:52:33Z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F5A993BE36244CF189AC4872E4C512E2_13</vt:lpwstr>
  </property>
</Properties>
</file>