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3"/>
  </p:handoutMasterIdLst>
  <p:sldIdLst>
    <p:sldId id="868" r:id="rId3"/>
    <p:sldId id="877" r:id="rId5"/>
    <p:sldId id="869" r:id="rId6"/>
    <p:sldId id="1227" r:id="rId7"/>
    <p:sldId id="1559" r:id="rId8"/>
    <p:sldId id="1573" r:id="rId9"/>
    <p:sldId id="1347" r:id="rId10"/>
    <p:sldId id="1655" r:id="rId11"/>
    <p:sldId id="1656" r:id="rId12"/>
    <p:sldId id="1658" r:id="rId13"/>
    <p:sldId id="1654" r:id="rId14"/>
    <p:sldId id="1659" r:id="rId15"/>
    <p:sldId id="1657" r:id="rId16"/>
    <p:sldId id="1653" r:id="rId17"/>
    <p:sldId id="1651" r:id="rId18"/>
    <p:sldId id="1650" r:id="rId19"/>
    <p:sldId id="1645" r:id="rId20"/>
    <p:sldId id="1644" r:id="rId21"/>
    <p:sldId id="1641" r:id="rId22"/>
    <p:sldId id="1637" r:id="rId23"/>
    <p:sldId id="1640" r:id="rId24"/>
    <p:sldId id="1639" r:id="rId25"/>
    <p:sldId id="1638" r:id="rId26"/>
    <p:sldId id="1636" r:id="rId27"/>
    <p:sldId id="1635" r:id="rId28"/>
    <p:sldId id="1633" r:id="rId29"/>
    <p:sldId id="1630" r:id="rId30"/>
    <p:sldId id="1632" r:id="rId31"/>
    <p:sldId id="1629" r:id="rId32"/>
    <p:sldId id="1628" r:id="rId33"/>
    <p:sldId id="1565" r:id="rId34"/>
    <p:sldId id="1566" r:id="rId35"/>
    <p:sldId id="1568" r:id="rId36"/>
    <p:sldId id="1541" r:id="rId37"/>
    <p:sldId id="1547" r:id="rId38"/>
    <p:sldId id="1546" r:id="rId39"/>
    <p:sldId id="1553" r:id="rId40"/>
    <p:sldId id="1554" r:id="rId41"/>
    <p:sldId id="1556" r:id="rId42"/>
    <p:sldId id="1557" r:id="rId43"/>
    <p:sldId id="1558" r:id="rId44"/>
    <p:sldId id="1571" r:id="rId45"/>
    <p:sldId id="878" r:id="rId46"/>
    <p:sldId id="1514" r:id="rId47"/>
    <p:sldId id="1555" r:id="rId48"/>
    <p:sldId id="1507" r:id="rId49"/>
    <p:sldId id="1426" r:id="rId50"/>
    <p:sldId id="1545" r:id="rId51"/>
    <p:sldId id="1355" r:id="rId52"/>
  </p:sldIdLst>
  <p:sldSz cx="12192000" cy="6858000"/>
  <p:notesSz cx="6858000" cy="9144000"/>
  <p:custDataLst>
    <p:tags r:id="rId5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4B51B9C-2394-4000-B978-C54F0EA5A971}">
          <p14:sldIdLst>
            <p14:sldId id="868"/>
          </p14:sldIdLst>
        </p14:section>
        <p14:section name="盘面环境" id="{0FAB2159-73A3-4A3D-BF11-FAB3EBC96C18}">
          <p14:sldIdLst>
            <p14:sldId id="877"/>
            <p14:sldId id="869"/>
            <p14:sldId id="1227"/>
            <p14:sldId id="1559"/>
            <p14:sldId id="1573"/>
            <p14:sldId id="1347"/>
            <p14:sldId id="1655"/>
            <p14:sldId id="1656"/>
            <p14:sldId id="1658"/>
            <p14:sldId id="1654"/>
            <p14:sldId id="1659"/>
            <p14:sldId id="1657"/>
            <p14:sldId id="1653"/>
            <p14:sldId id="1651"/>
            <p14:sldId id="1650"/>
            <p14:sldId id="1645"/>
            <p14:sldId id="1644"/>
            <p14:sldId id="1641"/>
            <p14:sldId id="1637"/>
            <p14:sldId id="1640"/>
            <p14:sldId id="1639"/>
            <p14:sldId id="1638"/>
            <p14:sldId id="1636"/>
            <p14:sldId id="1635"/>
            <p14:sldId id="1633"/>
            <p14:sldId id="1630"/>
            <p14:sldId id="1632"/>
            <p14:sldId id="1629"/>
            <p14:sldId id="1628"/>
            <p14:sldId id="1565"/>
            <p14:sldId id="1566"/>
            <p14:sldId id="1568"/>
            <p14:sldId id="1541"/>
            <p14:sldId id="1547"/>
            <p14:sldId id="1546"/>
            <p14:sldId id="1553"/>
            <p14:sldId id="1554"/>
            <p14:sldId id="1556"/>
            <p14:sldId id="1557"/>
            <p14:sldId id="1558"/>
            <p14:sldId id="1571"/>
          </p14:sldIdLst>
        </p14:section>
        <p14:section name="市场节奏" id="{D8B0A2C5-1F55-4F56-9B21-CF550DA541C3}">
          <p14:sldIdLst>
            <p14:sldId id="878"/>
            <p14:sldId id="1514"/>
            <p14:sldId id="1555"/>
            <p14:sldId id="1507"/>
            <p14:sldId id="1426"/>
            <p14:sldId id="1545"/>
            <p14:sldId id="1355"/>
          </p14:sldIdLst>
        </p14:section>
        <p14:section name="无标题节" id="{5F52EC0A-C796-4C5F-8D81-8C50DD54411E}">
          <p14:sldIdLst/>
        </p14:section>
      </p14:sectionLst>
    </p:ext>
    <p:ext uri="{EFAFB233-063F-42B5-8137-9DF3F51BA10A}">
      <p15:sldGuideLst xmlns:p15="http://schemas.microsoft.com/office/powerpoint/2012/main">
        <p15:guide id="1" pos="6994" userDrawn="1">
          <p15:clr>
            <a:srgbClr val="A4A3A4"/>
          </p15:clr>
        </p15:guide>
        <p15:guide id="4" pos="689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452"/>
    <a:srgbClr val="FFFA9D"/>
    <a:srgbClr val="FFFFFF"/>
    <a:srgbClr val="ED000E"/>
    <a:srgbClr val="4E83FA"/>
    <a:srgbClr val="FF4E00"/>
    <a:srgbClr val="FF7900"/>
    <a:srgbClr val="0089CF"/>
    <a:srgbClr val="F31BF3"/>
    <a:srgbClr val="8ED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1436" autoAdjust="0"/>
  </p:normalViewPr>
  <p:slideViewPr>
    <p:cSldViewPr snapToGrid="0" showGuides="1">
      <p:cViewPr varScale="1">
        <p:scale>
          <a:sx n="97" d="100"/>
          <a:sy n="97" d="100"/>
        </p:scale>
        <p:origin x="516" y="90"/>
      </p:cViewPr>
      <p:guideLst>
        <p:guide pos="6994"/>
        <p:guide pos="689"/>
        <p:guide orient="horz"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8" Type="http://schemas.openxmlformats.org/officeDocument/2006/relationships/tags" Target="tags/tag28.xml"/><Relationship Id="rId57" Type="http://schemas.openxmlformats.org/officeDocument/2006/relationships/commentAuthors" Target="commentAuthors.xml"/><Relationship Id="rId56" Type="http://schemas.openxmlformats.org/officeDocument/2006/relationships/tableStyles" Target="tableStyles.xml"/><Relationship Id="rId55" Type="http://schemas.openxmlformats.org/officeDocument/2006/relationships/viewProps" Target="viewProps.xml"/><Relationship Id="rId54" Type="http://schemas.openxmlformats.org/officeDocument/2006/relationships/presProps" Target="presProps.xml"/><Relationship Id="rId53" Type="http://schemas.openxmlformats.org/officeDocument/2006/relationships/handoutMaster" Target="handoutMasters/handoutMaster1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9.png"/><Relationship Id="rId7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tags" Target="../tags/tag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  <a:endParaRPr lang="zh-CN" alt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290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787435" y="-750208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" y="791210"/>
            <a:ext cx="12191364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582410"/>
            <a:ext cx="11130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经传多赢投资顾问：张明科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丨执业编号：A1120619100001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风险提示:观点基于软件数据和理论模型分析，仅供参考，不构成投资建议，股市有风险，投资需谨慎。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471863" y="69925"/>
            <a:ext cx="5248274" cy="6223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spcAft>
                <a:spcPts val="0"/>
              </a:spcAft>
              <a:buNone/>
              <a:defRPr lang="zh-CN" altLang="en-US" sz="4200" u="none" strike="noStrike" kern="1200" cap="none" spc="-200" normalizeH="0" baseline="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Noto Sans S Chinese Bold" panose="020B0800000000000000" charset="-122"/>
                <a:ea typeface="Noto Sans S Chinese Bold" panose="020B0800000000000000" charset="-122"/>
                <a:cs typeface="+mn-cs"/>
              </a:defRPr>
            </a:lvl1pPr>
          </a:lstStyle>
          <a:p>
            <a:pPr marL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91299"/>
            <a:ext cx="7820008" cy="5444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b="1" u="none" strike="noStrike" kern="1200" cap="none" spc="150" normalizeH="0" baseline="0" dirty="0">
                <a:solidFill>
                  <a:srgbClr val="B34500"/>
                </a:solidFill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270224" y="1086636"/>
            <a:ext cx="7656168" cy="428927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9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经传多赢资深投顾：罗雪奎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(A1120616080001)观点基于软件数据和理论模型分析，仅供参考，不构成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2.png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image" Target="../media/image11.pn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1.png"/><Relationship Id="rId1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8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6.png"/><Relationship Id="rId1" Type="http://schemas.openxmlformats.org/officeDocument/2006/relationships/image" Target="../media/image7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9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1.png"/><Relationship Id="rId1" Type="http://schemas.openxmlformats.org/officeDocument/2006/relationships/image" Target="../media/image80.png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image" Target="../media/image8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6.png"/><Relationship Id="rId1" Type="http://schemas.openxmlformats.org/officeDocument/2006/relationships/image" Target="../media/image85.png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image" Target="../media/image93.png"/><Relationship Id="rId8" Type="http://schemas.openxmlformats.org/officeDocument/2006/relationships/image" Target="../media/image92.png"/><Relationship Id="rId7" Type="http://schemas.openxmlformats.org/officeDocument/2006/relationships/image" Target="../media/image91.png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94.png"/><Relationship Id="rId1" Type="http://schemas.openxmlformats.org/officeDocument/2006/relationships/image" Target="../media/image85.png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image" Target="../media/image93.png"/><Relationship Id="rId8" Type="http://schemas.openxmlformats.org/officeDocument/2006/relationships/image" Target="../media/image92.png"/><Relationship Id="rId7" Type="http://schemas.openxmlformats.org/officeDocument/2006/relationships/image" Target="../media/image91.png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95.png"/><Relationship Id="rId10" Type="http://schemas.openxmlformats.org/officeDocument/2006/relationships/image" Target="../media/image94.png"/><Relationship Id="rId1" Type="http://schemas.openxmlformats.org/officeDocument/2006/relationships/image" Target="../media/image85.png"/></Relationships>
</file>

<file path=ppt/slides/_rels/slide4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image" Target="../media/image9.png"/><Relationship Id="rId3" Type="http://schemas.openxmlformats.org/officeDocument/2006/relationships/tags" Target="../tags/tag25.xml"/><Relationship Id="rId2" Type="http://schemas.openxmlformats.org/officeDocument/2006/relationships/image" Target="../media/image96.png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318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实盘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阿里巴巴和七个小矮人" panose="000005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5043" y="1425594"/>
            <a:ext cx="8081914" cy="137210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    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利空出尽，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券商发声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886197" y="4146550"/>
            <a:ext cx="4508844" cy="403730"/>
            <a:chOff x="3498844" y="5502275"/>
            <a:chExt cx="4508844" cy="403730"/>
          </a:xfrm>
        </p:grpSpPr>
        <p:sp>
          <p:nvSpPr>
            <p:cNvPr id="26" name="矩形 25"/>
            <p:cNvSpPr/>
            <p:nvPr/>
          </p:nvSpPr>
          <p:spPr>
            <a:xfrm>
              <a:off x="3536944" y="5523408"/>
              <a:ext cx="1963129" cy="3568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3543294" y="5523408"/>
              <a:ext cx="995680" cy="356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3498844" y="5530393"/>
              <a:ext cx="1143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4547864" y="5518328"/>
              <a:ext cx="952209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陈定柱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7"/>
              </p:custDataLst>
            </p:nvPr>
          </p:nvSpPr>
          <p:spPr>
            <a:xfrm>
              <a:off x="5827839" y="5524678"/>
              <a:ext cx="2179849" cy="35678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8"/>
              </p:custDataLst>
            </p:nvPr>
          </p:nvSpPr>
          <p:spPr>
            <a:xfrm>
              <a:off x="5710205" y="5524678"/>
              <a:ext cx="995495" cy="356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>
              <p:custDataLst>
                <p:tags r:id="rId9"/>
              </p:custDataLst>
            </p:nvPr>
          </p:nvSpPr>
          <p:spPr>
            <a:xfrm>
              <a:off x="5690864" y="5537808"/>
              <a:ext cx="1142828" cy="368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课程日期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725041" y="5502275"/>
              <a:ext cx="1282647" cy="38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500"/>
                </a:spcBef>
              </a:pPr>
              <a:fld id="{44E84A3E-DAD5-46E0-B2CD-606E2199FB3C}" type="datetime1">
                <a:rPr lang="zh-CN" altLang="en-US" sz="16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</a:fld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0"/>
            </p:custDataLst>
          </p:nvPr>
        </p:nvGrpSpPr>
        <p:grpSpPr>
          <a:xfrm>
            <a:off x="3913621" y="4630788"/>
            <a:ext cx="4455684" cy="715184"/>
            <a:chOff x="3921876" y="4367898"/>
            <a:chExt cx="4455684" cy="715184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4710390" y="4372334"/>
              <a:ext cx="3667170" cy="364135"/>
              <a:chOff x="7093" y="6626"/>
              <a:chExt cx="6446" cy="638"/>
            </a:xfrm>
          </p:grpSpPr>
          <p:sp>
            <p:nvSpPr>
              <p:cNvPr id="21" name="矩形 20"/>
              <p:cNvSpPr/>
              <p:nvPr>
                <p:custDataLst>
                  <p:tags r:id="rId11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5" name="矩形 34"/>
              <p:cNvSpPr/>
              <p:nvPr>
                <p:custDataLst>
                  <p:tags r:id="rId12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投资顾问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0" name="文本框 3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9159" y="6643"/>
                <a:ext cx="4318" cy="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A1120621060007</a:t>
                </a:r>
                <a:endParaRPr lang="en-US" altLang="zh-CN" sz="16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1" name="组合 40"/>
            <p:cNvGrpSpPr/>
            <p:nvPr userDrawn="1"/>
          </p:nvGrpSpPr>
          <p:grpSpPr>
            <a:xfrm>
              <a:off x="3921876" y="4367898"/>
              <a:ext cx="664210" cy="677545"/>
              <a:chOff x="4241086" y="4896577"/>
              <a:chExt cx="1029434" cy="356550"/>
            </a:xfrm>
          </p:grpSpPr>
          <p:sp>
            <p:nvSpPr>
              <p:cNvPr id="42" name="矩形 41"/>
              <p:cNvSpPr/>
              <p:nvPr>
                <p:custDataLst>
                  <p:tags r:id="rId15"/>
                </p:custDataLst>
              </p:nvPr>
            </p:nvSpPr>
            <p:spPr>
              <a:xfrm>
                <a:off x="4241086" y="4896577"/>
                <a:ext cx="1029434" cy="356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287342" y="4923644"/>
                <a:ext cx="936923" cy="30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6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执业编号</a:t>
                </a:r>
                <a:endParaRPr lang="zh-CN" altLang="en-US" sz="16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4" name="组合 43"/>
            <p:cNvGrpSpPr/>
            <p:nvPr userDrawn="1"/>
          </p:nvGrpSpPr>
          <p:grpSpPr>
            <a:xfrm>
              <a:off x="4710390" y="4736070"/>
              <a:ext cx="3667170" cy="347012"/>
              <a:chOff x="7093" y="6626"/>
              <a:chExt cx="6446" cy="608"/>
            </a:xfrm>
          </p:grpSpPr>
          <p:sp>
            <p:nvSpPr>
              <p:cNvPr id="45" name="矩形 44"/>
              <p:cNvSpPr/>
              <p:nvPr>
                <p:custDataLst>
                  <p:tags r:id="rId17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6" name="矩形 4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基金从业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9159" y="6643"/>
                <a:ext cx="4318" cy="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A</a:t>
                </a: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20250623005303</a:t>
                </a:r>
                <a:endParaRPr lang="en-US" altLang="zh-CN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</p:grpSp>
    </p:spTree>
    <p:custDataLst>
      <p:tags r:id="rId2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盘面板块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1731645" y="6011545"/>
            <a:ext cx="8982075" cy="544195"/>
          </a:xfrm>
        </p:spPr>
        <p:txBody>
          <a:bodyPr/>
          <a:p>
            <a:r>
              <a:rPr lang="zh-CN" altLang="en-US" b="1">
                <a:solidFill>
                  <a:srgbClr val="FF0000"/>
                </a:solidFill>
              </a:rPr>
              <a:t>大盘日线级别为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</a:t>
            </a:r>
            <a:r>
              <a:rPr lang="zh-CN" altLang="en-US" b="1">
                <a:solidFill>
                  <a:srgbClr val="FF0000"/>
                </a:solidFill>
              </a:rPr>
              <a:t>，</a:t>
            </a:r>
            <a:r>
              <a:rPr lang="en-US" altLang="zh-CN" b="1">
                <a:solidFill>
                  <a:srgbClr val="FF0000"/>
                </a:solidFill>
              </a:rPr>
              <a:t>60</a:t>
            </a:r>
            <a:r>
              <a:rPr b="1">
                <a:solidFill>
                  <a:srgbClr val="FF0000"/>
                </a:solidFill>
              </a:rPr>
              <a:t>分钟级别为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点，仓位</a:t>
            </a:r>
            <a:r>
              <a:rPr lang="en-US" altLang="zh-CN" b="1">
                <a:solidFill>
                  <a:srgbClr val="FF0000"/>
                </a:solidFill>
              </a:rPr>
              <a:t>0</a:t>
            </a:r>
            <a:r>
              <a:rPr b="1">
                <a:solidFill>
                  <a:srgbClr val="FF0000"/>
                </a:solidFill>
              </a:rPr>
              <a:t>成</a:t>
            </a:r>
            <a:r>
              <a:rPr lang="en-US" altLang="zh-CN" b="1">
                <a:solidFill>
                  <a:srgbClr val="FF0000"/>
                </a:solidFill>
              </a:rPr>
              <a:t>-3</a:t>
            </a:r>
            <a:r>
              <a:rPr b="1">
                <a:solidFill>
                  <a:srgbClr val="FF0000"/>
                </a:solidFill>
              </a:rPr>
              <a:t>成仓，指数下行趋势中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1700" y="1578610"/>
            <a:ext cx="5194300" cy="44570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470" y="1578610"/>
            <a:ext cx="4689475" cy="44329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70" y="1802765"/>
            <a:ext cx="4838700" cy="38379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0285" y="1790065"/>
            <a:ext cx="4916805" cy="39490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60750" y="1771015"/>
            <a:ext cx="5354320" cy="41802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8521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175" y="1578610"/>
            <a:ext cx="4318000" cy="46615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340" y="1652905"/>
            <a:ext cx="4577080" cy="41630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1874846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情绪图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2585" y="1617980"/>
            <a:ext cx="8926830" cy="42945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42385" y="1578610"/>
            <a:ext cx="4507230" cy="4086225"/>
          </a:xfrm>
          <a:prstGeom prst="rect">
            <a:avLst/>
          </a:prstGeom>
        </p:spPr>
      </p:pic>
      <p:sp>
        <p:nvSpPr>
          <p:cNvPr id="5" name="文本占位符 5"/>
          <p:cNvSpPr/>
          <p:nvPr/>
        </p:nvSpPr>
        <p:spPr>
          <a:xfrm>
            <a:off x="1874211" y="560383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相关概念：飞行汽车</a:t>
            </a:r>
            <a:endParaRPr b="1">
              <a:solidFill>
                <a:srgbClr val="FF0000"/>
              </a:solidFill>
            </a:endParaRPr>
          </a:p>
          <a:p>
            <a:r>
              <a:rPr lang="en-US" altLang="zh-CN" b="1">
                <a:solidFill>
                  <a:srgbClr val="FF0000"/>
                </a:solidFill>
              </a:rPr>
              <a:t>       </a:t>
            </a:r>
            <a:r>
              <a:rPr b="1">
                <a:solidFill>
                  <a:srgbClr val="FF0000"/>
                </a:solidFill>
              </a:rPr>
              <a:t>相关个股：江淮汽车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FF0000"/>
                </a:solidFill>
              </a:rPr>
              <a:t>万丰奥威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FF0000"/>
                </a:solidFill>
              </a:rPr>
              <a:t>上海洗霸</a:t>
            </a:r>
            <a:endParaRPr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3075" y="1578610"/>
            <a:ext cx="3459480" cy="4605020"/>
          </a:xfrm>
          <a:prstGeom prst="rect">
            <a:avLst/>
          </a:prstGeom>
        </p:spPr>
      </p:pic>
      <p:sp>
        <p:nvSpPr>
          <p:cNvPr id="5" name="文本占位符 5"/>
          <p:cNvSpPr/>
          <p:nvPr/>
        </p:nvSpPr>
        <p:spPr>
          <a:xfrm>
            <a:off x="1874211" y="560383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相关概念：氢能源</a:t>
            </a:r>
            <a:endParaRPr b="1">
              <a:solidFill>
                <a:srgbClr val="FF0000"/>
              </a:solidFill>
            </a:endParaRPr>
          </a:p>
          <a:p>
            <a:r>
              <a:rPr lang="en-US" altLang="zh-CN" b="1">
                <a:solidFill>
                  <a:srgbClr val="FF0000"/>
                </a:solidFill>
              </a:rPr>
              <a:t>       </a:t>
            </a:r>
            <a:r>
              <a:rPr b="1">
                <a:solidFill>
                  <a:srgbClr val="FF0000"/>
                </a:solidFill>
              </a:rPr>
              <a:t>相关个股：冰山冷热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FF0000"/>
                </a:solidFill>
              </a:rPr>
              <a:t>雪人集团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FF0000"/>
                </a:solidFill>
              </a:rPr>
              <a:t>宗申动力</a:t>
            </a:r>
            <a:endParaRPr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30700" y="1578610"/>
            <a:ext cx="3703955" cy="4349750"/>
          </a:xfrm>
          <a:prstGeom prst="rect">
            <a:avLst/>
          </a:prstGeom>
        </p:spPr>
      </p:pic>
      <p:sp>
        <p:nvSpPr>
          <p:cNvPr id="5" name="文本占位符 5"/>
          <p:cNvSpPr/>
          <p:nvPr/>
        </p:nvSpPr>
        <p:spPr>
          <a:xfrm>
            <a:off x="1874520" y="5603875"/>
            <a:ext cx="8184515" cy="544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相关概念：军工</a:t>
            </a:r>
            <a:endParaRPr b="1">
              <a:solidFill>
                <a:srgbClr val="FF0000"/>
              </a:solidFill>
            </a:endParaRPr>
          </a:p>
          <a:p>
            <a:r>
              <a:rPr lang="en-US" altLang="zh-CN" b="1">
                <a:solidFill>
                  <a:srgbClr val="FF0000"/>
                </a:solidFill>
              </a:rPr>
              <a:t>       </a:t>
            </a:r>
            <a:r>
              <a:rPr b="1">
                <a:solidFill>
                  <a:srgbClr val="FF0000"/>
                </a:solidFill>
              </a:rPr>
              <a:t>相关个股：冰山冷热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FF0000"/>
                </a:solidFill>
              </a:rPr>
              <a:t>万丰奥威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FF0000"/>
                </a:solidFill>
              </a:rPr>
              <a:t>崇达技术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endParaRPr lang="en-US" altLang="zh-CN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71820" y="607885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6410" y="1604645"/>
            <a:ext cx="4427220" cy="44481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755" y="1344295"/>
            <a:ext cx="3704590" cy="50133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71820" y="607885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955" y="1501775"/>
            <a:ext cx="3996690" cy="48025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605" y="1778000"/>
            <a:ext cx="5656580" cy="40481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71820" y="607885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450" y="1578610"/>
            <a:ext cx="4434840" cy="46355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6760" y="1623695"/>
            <a:ext cx="4380865" cy="44100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290" y="1578610"/>
            <a:ext cx="4104005" cy="45523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9790" y="1578610"/>
            <a:ext cx="4422775" cy="45523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671820" y="607885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42610" y="589851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670" y="1703070"/>
            <a:ext cx="3474085" cy="40703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0705" y="1718310"/>
            <a:ext cx="3759835" cy="40551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490" y="1708785"/>
            <a:ext cx="3167380" cy="405955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42610" y="589851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1230" y="1700530"/>
            <a:ext cx="4691380" cy="43395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770" y="1700530"/>
            <a:ext cx="5427345" cy="388239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848995" y="593407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875" y="1713230"/>
            <a:ext cx="3654425" cy="40862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820" y="1718310"/>
            <a:ext cx="3211830" cy="40754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1640" y="1718310"/>
            <a:ext cx="3211195" cy="407543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875" y="1849755"/>
            <a:ext cx="4921885" cy="40843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095" y="1578610"/>
            <a:ext cx="4321175" cy="47605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48995" y="593407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405" y="1620520"/>
            <a:ext cx="5093970" cy="42233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095" y="1620520"/>
            <a:ext cx="4361180" cy="47256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31290" y="5928360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90" y="1930400"/>
            <a:ext cx="4939030" cy="42462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6965" y="1578610"/>
            <a:ext cx="4963795" cy="42468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4120" y="1665605"/>
            <a:ext cx="4250690" cy="45847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490" y="1500505"/>
            <a:ext cx="4578985" cy="45847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910580" y="608520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105" y="1663700"/>
            <a:ext cx="4377055" cy="44938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935" y="1744980"/>
            <a:ext cx="5641340" cy="43313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735" y="1718945"/>
            <a:ext cx="4867910" cy="45745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145" y="1932305"/>
            <a:ext cx="5289550" cy="400621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1455" y="1578610"/>
            <a:ext cx="4391025" cy="46793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260" y="1691640"/>
            <a:ext cx="5339715" cy="448246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0850" y="1578610"/>
            <a:ext cx="3879850" cy="47783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910" y="2240915"/>
            <a:ext cx="4686300" cy="387032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2145" y="1772285"/>
            <a:ext cx="3649980" cy="44278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350" y="1772285"/>
            <a:ext cx="3649345" cy="442785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7835" y="1578610"/>
            <a:ext cx="3604260" cy="479171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320" y="2058670"/>
            <a:ext cx="4630420" cy="37731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58670"/>
            <a:ext cx="5175885" cy="377380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0750" y="1630680"/>
            <a:ext cx="4763135" cy="46964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390" y="1578610"/>
            <a:ext cx="4625340" cy="475361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50" y="1747520"/>
            <a:ext cx="3406140" cy="44183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615" y="1747520"/>
            <a:ext cx="3470910" cy="44189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250" y="1747520"/>
            <a:ext cx="3519170" cy="44189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058535" y="6166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7600" y="1578610"/>
            <a:ext cx="7048500" cy="479044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6900" y="1578610"/>
            <a:ext cx="8667115" cy="485648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655" y="1635760"/>
            <a:ext cx="9999980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低空经济概念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97735" y="1708785"/>
            <a:ext cx="7977505" cy="453580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845" y="1578610"/>
            <a:ext cx="1811655" cy="49256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535" y="1707515"/>
            <a:ext cx="7368540" cy="31432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0325" y="2870200"/>
            <a:ext cx="3413760" cy="35179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3735" y="1578610"/>
            <a:ext cx="8589645" cy="483171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2380" y="1578610"/>
            <a:ext cx="9780905" cy="458787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6940" y="1578610"/>
            <a:ext cx="7818120" cy="467804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290" y="1918335"/>
            <a:ext cx="3333750" cy="2133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745" y="1578610"/>
            <a:ext cx="3317240" cy="480504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995" y="1658620"/>
            <a:ext cx="8208645" cy="465010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如何签约？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3640" y="1639570"/>
            <a:ext cx="9825355" cy="423037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730500" y="918210"/>
            <a:ext cx="7087235" cy="660400"/>
          </a:xfrm>
        </p:spPr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如何领取下半年策略报告</a:t>
            </a:r>
            <a:r>
              <a:rPr dirty="0"/>
              <a:t>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215" y="1578610"/>
            <a:ext cx="5958205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选股方法</a:t>
            </a:r>
            <a:endParaRPr lang="zh-CN" alt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算力租赁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235" y="1578610"/>
            <a:ext cx="8315325" cy="15906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060" y="1659255"/>
            <a:ext cx="7364095" cy="423227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词元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" y="1655445"/>
            <a:ext cx="8220075" cy="1447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30" y="3221355"/>
            <a:ext cx="4522470" cy="26333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995" y="1655445"/>
            <a:ext cx="5046980" cy="419862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3006725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1.9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符合模式的个股：南京熊猫</a:t>
            </a: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和顺电气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1897380"/>
            <a:ext cx="3476625" cy="1171575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69215" y="0"/>
            <a:ext cx="1226375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我司所有工作人员均不允许推荐股票、不允许承诺收益、不允许代客理财、不允许合作分成、不允许私下收款，如您发现有任何违规行为，请立即拨打400-9088-988向我们举报！</a:t>
            </a:r>
            <a:endParaRPr lang="zh-CN" altLang="en-US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00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DIAGRAM_VIRTUALLY_FRAME" val="{&quot;height&quot;:84.76370078740156,&quot;left&quot;:308.1591338582677,&quot;top&quot;:336.1789763779528,&quot;width&quot;:436.8912598425197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0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1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2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.xml><?xml version="1.0" encoding="utf-8"?>
<p:tagLst xmlns:p="http://schemas.openxmlformats.org/presentationml/2006/main">
  <p:tag name="KSO_DOCER_TEMPLATE_OPEN_ONCE_MARK" val="1"/>
  <p:tag name="COMMONDATA" val="eyJoZGlkIjoiY2VjMWU5MTk5OGQyZDRjNDI5M2FkMjMzMDk5YzdjNmIifQ=="/>
  <p:tag name="commondata" val="eyJoZGlkIjoiMWQzNzk0NzIxMmRmN2I0NTcxNTczN2Y2ODJlMTE3Yj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1869</Words>
  <Application>WPS 演示</Application>
  <PresentationFormat>宽屏</PresentationFormat>
  <Paragraphs>364</Paragraphs>
  <Slides>49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49</vt:i4>
      </vt:variant>
    </vt:vector>
  </HeadingPairs>
  <TitlesOfParts>
    <vt:vector size="76" baseType="lpstr">
      <vt:lpstr>Arial</vt:lpstr>
      <vt:lpstr>宋体</vt:lpstr>
      <vt:lpstr>Wingdings</vt:lpstr>
      <vt:lpstr>Arial</vt:lpstr>
      <vt:lpstr>微软雅黑</vt:lpstr>
      <vt:lpstr>思源黑体 CN Normal</vt:lpstr>
      <vt:lpstr>黑体</vt:lpstr>
      <vt:lpstr>Wingdings</vt:lpstr>
      <vt:lpstr>Roboto</vt:lpstr>
      <vt:lpstr>汉仪旗黑-55简</vt:lpstr>
      <vt:lpstr>思源黑体 CN Medium</vt:lpstr>
      <vt:lpstr>Noto Sans S Chinese Bold</vt:lpstr>
      <vt:lpstr>思源黑体 CN Regular</vt:lpstr>
      <vt:lpstr>Noto Sans S Chinese Medium</vt:lpstr>
      <vt:lpstr>阿里巴巴和七个小矮人</vt:lpstr>
      <vt:lpstr>思源黑体 CN Heavy</vt:lpstr>
      <vt:lpstr>思源黑体 CN Light</vt:lpstr>
      <vt:lpstr>KSOFBD29610E</vt:lpstr>
      <vt:lpstr>Segoe Print</vt:lpstr>
      <vt:lpstr>KSOFDDF4E7ED</vt:lpstr>
      <vt:lpstr>Arial Unicode MS</vt:lpstr>
      <vt:lpstr>等线</vt:lpstr>
      <vt:lpstr>思源黑体 CN Bold</vt:lpstr>
      <vt:lpstr>Times New Roman</vt:lpstr>
      <vt:lpstr>KSOF954951BB</vt:lpstr>
      <vt:lpstr>KSOFD723FC5D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1705</cp:revision>
  <dcterms:created xsi:type="dcterms:W3CDTF">2019-06-19T02:08:00Z</dcterms:created>
  <dcterms:modified xsi:type="dcterms:W3CDTF">2026-10-19T00:51:15Z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9559890A6C544EB6B8BE3B7B96C8B7C8_13</vt:lpwstr>
  </property>
</Properties>
</file>