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938" r:id="rId3"/>
    <p:sldId id="602" r:id="rId4"/>
    <p:sldId id="603" r:id="rId5"/>
    <p:sldId id="1205" r:id="rId6"/>
    <p:sldId id="1302" r:id="rId8"/>
    <p:sldId id="1292" r:id="rId9"/>
    <p:sldId id="894" r:id="rId10"/>
    <p:sldId id="607" r:id="rId11"/>
    <p:sldId id="1275" r:id="rId12"/>
    <p:sldId id="1300" r:id="rId13"/>
    <p:sldId id="1296" r:id="rId14"/>
    <p:sldId id="614" r:id="rId15"/>
    <p:sldId id="1297" r:id="rId16"/>
    <p:sldId id="1298" r:id="rId17"/>
    <p:sldId id="1303" r:id="rId18"/>
    <p:sldId id="1284" r:id="rId19"/>
    <p:sldId id="1305" r:id="rId20"/>
    <p:sldId id="1304" r:id="rId21"/>
    <p:sldId id="1029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9" userDrawn="1">
          <p15:clr>
            <a:srgbClr val="A4A3A4"/>
          </p15:clr>
        </p15:guide>
        <p15:guide id="2" pos="3876" userDrawn="1">
          <p15:clr>
            <a:srgbClr val="A4A3A4"/>
          </p15:clr>
        </p15:guide>
        <p15:guide id="3" pos="49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2" clrIdx="1"/>
  <p:cmAuthor id="255442523" name="婵&amp;HO" initials="婵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F75"/>
    <a:srgbClr val="B34500"/>
    <a:srgbClr val="FFD483"/>
    <a:srgbClr val="FFEFCE"/>
    <a:srgbClr val="FFD585"/>
    <a:srgbClr val="FFEFCF"/>
    <a:srgbClr val="FFEFCD"/>
    <a:srgbClr val="FFD983"/>
    <a:srgbClr val="EFDDFF"/>
    <a:srgbClr val="C16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299"/>
        <p:guide pos="3876"/>
        <p:guide pos="494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59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在“十五五”期间, 六张网的投资大概是23到25万亿元, 平均每年是4.6至5万亿元。2026年, 六张网的投资大概是5万亿元, 这一数值大约占当年</a:t>
            </a:r>
            <a:r>
              <a:rPr lang="en-US" altLang="zh-CN"/>
              <a:t>GDP</a:t>
            </a:r>
            <a:r>
              <a:rPr lang="zh-CN" altLang="en-US"/>
              <a:t>的3.4%。随着存量政策的实施和投资落地, 预计在2026年基建的增速将会回升到4%以上, 进而拉动</a:t>
            </a:r>
            <a:r>
              <a:rPr lang="en-US" altLang="zh-CN"/>
              <a:t>GDP</a:t>
            </a:r>
            <a:r>
              <a:rPr lang="zh-CN" altLang="en-US"/>
              <a:t>增长大概0.4个百分点。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1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2.png"/><Relationship Id="rId7" Type="http://schemas.openxmlformats.org/officeDocument/2006/relationships/image" Target="../media/image4.png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1" Type="http://schemas.openxmlformats.org/officeDocument/2006/relationships/image" Target="../media/image5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2.png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35" y="800100"/>
            <a:ext cx="12192635" cy="6057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622300" y="6431915"/>
            <a:ext cx="10888345" cy="442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经传多赢投资顾问: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何灶婵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，投顾执业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编号:A1120622050001 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，基金从业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编号：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A20211117003798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风险提示:观点基于软件数据和理论模型分析，仅供参考，不构成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投资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建议，股市有风险，投资需谨慎。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基金的过往业绩并不预示其未来表现，基金管理人管理的其他基金的业绩并不构成基金业绩表现的保证。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35.xml"/><Relationship Id="rId3" Type="http://schemas.openxmlformats.org/officeDocument/2006/relationships/image" Target="../media/image10.png"/><Relationship Id="rId2" Type="http://schemas.openxmlformats.org/officeDocument/2006/relationships/tags" Target="../tags/tag34.xml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38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39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0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1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3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49.xml"/><Relationship Id="rId6" Type="http://schemas.openxmlformats.org/officeDocument/2006/relationships/image" Target="../media/image18.png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0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4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55.xml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6.xml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7.xml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10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19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7500" y="1876425"/>
            <a:ext cx="8763635" cy="13296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低位启动</a:t>
            </a:r>
            <a:r>
              <a:rPr lang="en-US" altLang="zh-CN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 </a:t>
            </a:r>
            <a:r>
              <a:rPr lang="zh-CN" altLang="en-US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周线游龙①</a:t>
            </a:r>
            <a:endParaRPr lang="zh-CN" altLang="en-US" sz="6000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何灶婵</a:t>
            </a:r>
            <a:endParaRPr lang="zh-CN" altLang="en-US" sz="260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53970" y="4074160"/>
            <a:ext cx="3497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执业编号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:A1120622050001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254760" y="4544695"/>
            <a:ext cx="5708015" cy="1228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资深投顾，金融专业出身，专注研究市场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10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余年。对大盘研判有独特自我见解。独创翻倍超跌战法、龙头回马枪，方法实用易懂，服务专业用心，深受用户朋友的喜欢。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11" name="图片 10" descr="132_1725773815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530" y="727710"/>
            <a:ext cx="3937635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76645" y="1549400"/>
            <a:ext cx="5437505" cy="289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行情要点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主线热点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选股策略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1588453"/>
            <a:ext cx="955040" cy="459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83105" y="3011170"/>
            <a:ext cx="8473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行情要点</a:t>
            </a:r>
            <a:endParaRPr lang="zh-CN" sz="66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加速赶底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月底周线底背离金叉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2475" y="5576570"/>
            <a:ext cx="11146790" cy="8604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平均股价</a:t>
            </a:r>
            <a:r>
              <a:rPr lang="en-US" altLang="zh-CN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S</a:t>
            </a:r>
            <a:r>
              <a:rPr lang="zh-CN" altLang="en-US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点</a:t>
            </a:r>
            <a:r>
              <a:rPr lang="en-US" altLang="zh-CN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+</a:t>
            </a:r>
            <a:r>
              <a:rPr lang="zh-CN" altLang="en-US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资金绿</a:t>
            </a:r>
            <a:r>
              <a:rPr lang="en-US" altLang="zh-CN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+</a:t>
            </a:r>
            <a:r>
              <a:rPr lang="zh-CN" altLang="en-US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牛线下移，仍在加速下跌，今日破前低，有资金抄底，探底回升</a:t>
            </a:r>
            <a:endParaRPr lang="zh-CN" altLang="en-US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上证指数探前低较早，牛熊两线走平，行情偏震荡，上方有缺口压力，触底反弹的力度不足</a:t>
            </a:r>
            <a:endParaRPr lang="zh-CN" altLang="en-US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但当前周线捕捞季节处于死叉末端，同时大概率是一个底背离金叉反弹，静待月底止跌。</a:t>
            </a:r>
            <a:endParaRPr lang="en-US" altLang="zh-CN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9400" y="911225"/>
            <a:ext cx="8621395" cy="45948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各大指数纷纷进入底部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0660" y="4276725"/>
            <a:ext cx="5568950" cy="1931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62025"/>
            <a:ext cx="7835265" cy="52457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970" y="1047750"/>
            <a:ext cx="4304030" cy="51593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0230" y="5520690"/>
            <a:ext cx="11040110" cy="9652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按板块气象图来看，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10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月近期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年上涨概率大于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66.67%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的板块只有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个，而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11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月有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47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个，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10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月底分批布局指数，静待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11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月反弹修复行情。</a:t>
            </a:r>
            <a:endParaRPr lang="zh-CN" altLang="en-US" sz="24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           11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月上涨概率大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050" y="950595"/>
            <a:ext cx="6130290" cy="44729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30" y="1047750"/>
            <a:ext cx="4488815" cy="44729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资金防御抱团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967105" y="6020435"/>
            <a:ext cx="10793095" cy="426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68490" y="998855"/>
            <a:ext cx="4887595" cy="544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95440" y="885825"/>
            <a:ext cx="5015865" cy="55613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600" b="1">
                <a:solidFill>
                  <a:srgbClr val="FF0000"/>
                </a:solidFill>
              </a:rPr>
              <a:t>1）PCB：AI</a:t>
            </a:r>
            <a:r>
              <a:rPr lang="zh-CN" altLang="en-US" sz="1600" b="1">
                <a:solidFill>
                  <a:srgbClr val="FF0000"/>
                </a:solidFill>
              </a:rPr>
              <a:t>服务器需求爆发引发供给结构性重构，</a:t>
            </a:r>
            <a:r>
              <a:rPr lang="en-US" altLang="zh-CN" sz="1600" b="1">
                <a:solidFill>
                  <a:srgbClr val="FF0000"/>
                </a:solidFill>
              </a:rPr>
              <a:t>PCB</a:t>
            </a:r>
            <a:r>
              <a:rPr lang="zh-CN" altLang="en-US" sz="1600" b="1">
                <a:solidFill>
                  <a:srgbClr val="FF0000"/>
                </a:solidFill>
              </a:rPr>
              <a:t>产业链各环节均完成顺价传导，三季度业绩表现出色。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2）机器人：中国首批六项人形机器人领域国家标准已正式批准发布，将于2027年4月1日起正式实施。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3）低空经济：特斯拉发布第二代</a:t>
            </a:r>
            <a:r>
              <a:rPr lang="en-US" altLang="zh-CN" sz="1600" b="1">
                <a:solidFill>
                  <a:srgbClr val="FF0000"/>
                </a:solidFill>
              </a:rPr>
              <a:t>Roadster</a:t>
            </a:r>
            <a:r>
              <a:rPr lang="zh-CN" altLang="en-US" sz="1600" b="1">
                <a:solidFill>
                  <a:srgbClr val="FF0000"/>
                </a:solidFill>
              </a:rPr>
              <a:t>跑车，展示了倒置坡道行驶、短暂腾空及空中旋转等动作。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4）物理</a:t>
            </a:r>
            <a:r>
              <a:rPr lang="en-US" altLang="zh-CN" sz="1600" b="1">
                <a:solidFill>
                  <a:srgbClr val="FF0000"/>
                </a:solidFill>
              </a:rPr>
              <a:t>AI：</a:t>
            </a:r>
            <a:r>
              <a:rPr lang="zh-CN" altLang="en-US" sz="1600" b="1">
                <a:solidFill>
                  <a:srgbClr val="FF0000"/>
                </a:solidFill>
              </a:rPr>
              <a:t>英伟达</a:t>
            </a:r>
            <a:r>
              <a:rPr lang="en-US" altLang="zh-CN" sz="1600" b="1">
                <a:solidFill>
                  <a:srgbClr val="FF0000"/>
                </a:solidFill>
              </a:rPr>
              <a:t>GTC</a:t>
            </a:r>
            <a:r>
              <a:rPr lang="zh-CN" altLang="en-US" sz="1600" b="1">
                <a:solidFill>
                  <a:srgbClr val="FF0000"/>
                </a:solidFill>
              </a:rPr>
              <a:t>大会将在德国柏林举行，将聚焦加速计算、智能体</a:t>
            </a:r>
            <a:r>
              <a:rPr lang="en-US" altLang="zh-CN" sz="1600" b="1">
                <a:solidFill>
                  <a:srgbClr val="FF0000"/>
                </a:solidFill>
              </a:rPr>
              <a:t>AI、</a:t>
            </a:r>
            <a:r>
              <a:rPr lang="zh-CN" altLang="en-US" sz="1600" b="1">
                <a:solidFill>
                  <a:srgbClr val="FF0000"/>
                </a:solidFill>
              </a:rPr>
              <a:t>物理</a:t>
            </a:r>
            <a:r>
              <a:rPr lang="en-US" altLang="zh-CN" sz="1600" b="1">
                <a:solidFill>
                  <a:srgbClr val="FF0000"/>
                </a:solidFill>
              </a:rPr>
              <a:t>AI、</a:t>
            </a:r>
            <a:r>
              <a:rPr lang="zh-CN" altLang="en-US" sz="1600" b="1">
                <a:solidFill>
                  <a:srgbClr val="FF0000"/>
                </a:solidFill>
              </a:rPr>
              <a:t>机器人、开源模型、</a:t>
            </a:r>
            <a:r>
              <a:rPr lang="en-US" altLang="zh-CN" sz="1600" b="1">
                <a:solidFill>
                  <a:srgbClr val="FF0000"/>
                </a:solidFill>
              </a:rPr>
              <a:t>AI</a:t>
            </a:r>
            <a:r>
              <a:rPr lang="zh-CN" altLang="en-US" sz="1600" b="1">
                <a:solidFill>
                  <a:srgbClr val="FF0000"/>
                </a:solidFill>
              </a:rPr>
              <a:t>基础设施等方向。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外围：美股 </a:t>
            </a:r>
            <a:r>
              <a:rPr lang="en-US" altLang="zh-CN" sz="1600" b="1">
                <a:solidFill>
                  <a:srgbClr val="FF0000"/>
                </a:solidFill>
              </a:rPr>
              <a:t>AI / </a:t>
            </a:r>
            <a:r>
              <a:rPr lang="zh-CN" altLang="en-US" sz="1600" b="1">
                <a:solidFill>
                  <a:srgbClr val="FF0000"/>
                </a:solidFill>
              </a:rPr>
              <a:t>半导体链大幅调整，市场开始质疑 </a:t>
            </a:r>
            <a:r>
              <a:rPr lang="en-US" altLang="zh-CN" sz="1600" b="1">
                <a:solidFill>
                  <a:srgbClr val="FF0000"/>
                </a:solidFill>
              </a:rPr>
              <a:t>AI </a:t>
            </a:r>
            <a:r>
              <a:rPr lang="zh-CN" altLang="en-US" sz="1600" b="1">
                <a:solidFill>
                  <a:srgbClr val="FF0000"/>
                </a:solidFill>
              </a:rPr>
              <a:t>资本开支回报，油价高位，压制成长股估值（最核心外部变量）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费城半导体指数连续大跌，海外资金开始交易一个新预期：</a:t>
            </a:r>
            <a:r>
              <a:rPr lang="en-US" altLang="zh-CN" sz="1600" b="1">
                <a:solidFill>
                  <a:srgbClr val="FF0000"/>
                </a:solidFill>
              </a:rPr>
              <a:t>AI </a:t>
            </a:r>
            <a:r>
              <a:rPr lang="zh-CN" altLang="en-US" sz="1600" b="1">
                <a:solidFill>
                  <a:srgbClr val="FF0000"/>
                </a:solidFill>
              </a:rPr>
              <a:t>算力投入巨大，但现金流回报不及之前乐观假设，</a:t>
            </a:r>
            <a:r>
              <a:rPr lang="en-US" altLang="zh-CN" sz="1600" b="1">
                <a:solidFill>
                  <a:srgbClr val="FF0000"/>
                </a:solidFill>
              </a:rPr>
              <a:t>AI </a:t>
            </a:r>
            <a:r>
              <a:rPr lang="zh-CN" altLang="en-US" sz="1600" b="1">
                <a:solidFill>
                  <a:srgbClr val="FF0000"/>
                </a:solidFill>
              </a:rPr>
              <a:t>算力、芯片、光模块这条主线迎来外部情绪冲击；叠加布伦特原油逼近 110 美元，通胀预期抬升、美债收益率易上难下。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35" y="998855"/>
            <a:ext cx="5710555" cy="50222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35125" y="2663190"/>
            <a:ext cx="9072245" cy="1003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66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主线热点</a:t>
            </a:r>
            <a:endParaRPr lang="zh-CN" altLang="en-US" sz="66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主题热点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10665" y="6020435"/>
            <a:ext cx="8315325" cy="426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80455" y="1369695"/>
            <a:ext cx="5713730" cy="5256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27075" y="5709285"/>
            <a:ext cx="11167110" cy="7372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主题热点：近期反复上榜且资金流入靠前的主题是</a:t>
            </a:r>
            <a:r>
              <a:rPr lang="zh-CN" altLang="en-US" sz="2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机器人、大消费、低空经济、短剧游戏、</a:t>
            </a:r>
            <a:r>
              <a:rPr lang="en-US" altLang="zh-CN" sz="2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PCB</a:t>
            </a:r>
            <a:r>
              <a:rPr lang="zh-CN" altLang="en-US" sz="2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（暂无大热点，只是小热点之间轮动为主），机器人和军工上周涨停板家数有超过</a:t>
            </a:r>
            <a:r>
              <a:rPr lang="en-US" altLang="zh-CN" sz="2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15</a:t>
            </a:r>
            <a:r>
              <a:rPr lang="zh-CN" altLang="en-US" sz="2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家</a:t>
            </a:r>
            <a:endParaRPr lang="zh-CN" altLang="en-US" sz="20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4230" y="946785"/>
            <a:ext cx="10410825" cy="45631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5590" y="5768975"/>
            <a:ext cx="11452860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b="1" spc="-200" dirty="0">
              <a:solidFill>
                <a:srgbClr val="FF0000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主题周线表现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"/>
            </p:custDataLst>
          </p:nvPr>
        </p:nvSpPr>
        <p:spPr>
          <a:xfrm>
            <a:off x="5655945" y="3263900"/>
            <a:ext cx="957580" cy="865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zh-CN" sz="2800" b="1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产品分析</a:t>
            </a:r>
            <a:endParaRPr lang="zh-CN" sz="2800" b="1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>
          <a:xfrm>
            <a:off x="4995545" y="2428875"/>
            <a:ext cx="68135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01</a:t>
            </a:r>
            <a:endParaRPr lang="en-US" altLang="zh-CN" sz="2400" b="1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"/>
            </p:custDataLst>
          </p:nvPr>
        </p:nvSpPr>
        <p:spPr>
          <a:xfrm>
            <a:off x="6875780" y="2659380"/>
            <a:ext cx="68135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02</a:t>
            </a:r>
            <a:endParaRPr lang="en-US" altLang="zh-CN" sz="2400" b="1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6627495" y="4525645"/>
            <a:ext cx="68135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03</a:t>
            </a:r>
            <a:endParaRPr lang="en-US" altLang="zh-CN" sz="2400" b="1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4749800" y="4250055"/>
            <a:ext cx="68135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04</a:t>
            </a:r>
            <a:endParaRPr lang="en-US" altLang="zh-CN" sz="2400" b="1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0" y="6400800"/>
            <a:ext cx="104184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Medium" panose="020B0600000000000000" charset="-122"/>
              </a:rPr>
              <a:t>经传多赢投资顾问：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Medium" panose="020B06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3255" y="5795645"/>
            <a:ext cx="10460990" cy="426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传媒周线趋势向上，个股操作上符合模式个股可逢低吸纳；而机器人、低空经济、大消费</a:t>
            </a:r>
            <a:r>
              <a:rPr lang="en-US" altLang="zh-CN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PCB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是周线超跌反弹为主。</a:t>
            </a:r>
            <a:endParaRPr lang="zh-CN" altLang="en-US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6125" y="965835"/>
            <a:ext cx="10584180" cy="4733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255" y="975995"/>
            <a:ext cx="10418445" cy="471805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chemeClr val="tx1"/>
                </a:solidFill>
              </a:rPr>
              <a:t>     </a:t>
            </a:r>
            <a:endParaRPr lang="en-US" altLang="zh-CN" b="1" dirty="0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56910"/>
            <a:ext cx="11443335" cy="5689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军工与低空经济叠加的概念个股，留意低位启动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资金进场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业绩好标的，留意回踩低吸机会</a:t>
            </a:r>
            <a:endParaRPr lang="zh-CN" altLang="en-US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  </a:t>
            </a:r>
            <a:endParaRPr lang="zh-CN" altLang="en-US" sz="4200" spc="-200" dirty="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54145" y="103505"/>
            <a:ext cx="5859780" cy="615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军工</a:t>
            </a:r>
            <a:endParaRPr lang="en-US" altLang="zh-CN" sz="4200" b="1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755" y="981710"/>
            <a:ext cx="4351020" cy="45123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505" y="1047750"/>
            <a:ext cx="6712585" cy="44138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06855" y="2926715"/>
            <a:ext cx="95123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操作策略</a:t>
            </a:r>
            <a:endParaRPr lang="zh-CN" sz="66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69085" y="102870"/>
            <a:ext cx="8542020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北向三季度布局白马股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77865" y="5694045"/>
            <a:ext cx="6413500" cy="683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行情震荡下行，题材机会在减少，市场资金防御求稳为主</a:t>
            </a:r>
            <a:endParaRPr lang="zh-CN" altLang="en-US"/>
          </a:p>
          <a:p>
            <a:r>
              <a:rPr lang="zh-CN" altLang="en-US"/>
              <a:t>而白马股备受资金欢迎，一旦止跌反弹题材反弹</a:t>
            </a:r>
            <a:r>
              <a:rPr lang="en-US" altLang="zh-CN"/>
              <a:t>.</a:t>
            </a:r>
            <a:r>
              <a:rPr lang="zh-CN" altLang="en-US"/>
              <a:t>白马回调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840" y="1047750"/>
            <a:ext cx="5064125" cy="49479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75" y="1047750"/>
            <a:ext cx="5239385" cy="45472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选股策略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0660" y="4276725"/>
            <a:ext cx="5568950" cy="1931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选股策略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0660" y="4276725"/>
            <a:ext cx="5568950" cy="1931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短线强势股买卖点细节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6245" y="6042025"/>
            <a:ext cx="11042015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10655" y="1272540"/>
            <a:ext cx="4912360" cy="40633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40" y="1003300"/>
            <a:ext cx="10842625" cy="52285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4.xml><?xml version="1.0" encoding="utf-8"?>
<p:tagLst xmlns:p="http://schemas.openxmlformats.org/presentationml/2006/main">
  <p:tag name="KSO_WM_UNIT_PLACING_PICTURE_USER_VIEWPORT" val="{&quot;height&quot;:2082,&quot;width&quot;:10544}"/>
  <p:tag name="KSO_WM_BEAUTIFY_FLAG" val="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"/>
  <p:tag name="KSO_WM_DIAGRAM_VIRTUALLY_FRAME" val="{&quot;height&quot;:262.15,&quot;left&quot;:374.25,&quot;top&quot;:139,&quot;width&quot;:520.15}"/>
</p:tagLst>
</file>

<file path=ppt/tags/tag45.xml><?xml version="1.0" encoding="utf-8"?>
<p:tagLst xmlns:p="http://schemas.openxmlformats.org/presentationml/2006/main">
  <p:tag name="KSO_WM_BEAUTIFY_FLAG" val=""/>
  <p:tag name="KSO_WM_DIAGRAM_VIRTUALLY_FRAME" val="{&quot;height&quot;:262.15,&quot;left&quot;:374.25,&quot;top&quot;:139,&quot;width&quot;:520.15}"/>
</p:tagLst>
</file>

<file path=ppt/tags/tag46.xml><?xml version="1.0" encoding="utf-8"?>
<p:tagLst xmlns:p="http://schemas.openxmlformats.org/presentationml/2006/main">
  <p:tag name="KSO_WM_BEAUTIFY_FLAG" val=""/>
  <p:tag name="KSO_WM_DIAGRAM_VIRTUALLY_FRAME" val="{&quot;height&quot;:262.15,&quot;left&quot;:374.25,&quot;top&quot;:139,&quot;width&quot;:520.15}"/>
</p:tagLst>
</file>

<file path=ppt/tags/tag47.xml><?xml version="1.0" encoding="utf-8"?>
<p:tagLst xmlns:p="http://schemas.openxmlformats.org/presentationml/2006/main">
  <p:tag name="KSO_WM_BEAUTIFY_FLAG" val=""/>
  <p:tag name="KSO_WM_DIAGRAM_VIRTUALLY_FRAME" val="{&quot;height&quot;:262.15,&quot;left&quot;:374.25,&quot;top&quot;:139,&quot;width&quot;:520.15}"/>
</p:tagLst>
</file>

<file path=ppt/tags/tag48.xml><?xml version="1.0" encoding="utf-8"?>
<p:tagLst xmlns:p="http://schemas.openxmlformats.org/presentationml/2006/main">
  <p:tag name="KSO_WM_BEAUTIFY_FLAG" val=""/>
  <p:tag name="KSO_WM_DIAGRAM_VIRTUALLY_FRAME" val="{&quot;height&quot;:262.15,&quot;left&quot;:374.25,&quot;top&quot;:139,&quot;width&quot;:520.15}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COMMONDATA" val="eyJoZGlkIjoiNjJjNmZlMjNkOTJmNDA2NmIwMGRiZmY5MDY5NzA4NDgifQ=="/>
  <p:tag name="KSO_WPP_MARK_KEY" val="257877f6-fe8c-4c47-ab4c-274c99a6a791"/>
  <p:tag name="commondata" val="eyJoZGlkIjoiY2NjMjc2YTM3OTU3MDczMTg5NGExODc2MDBmZmJkNzM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1225</Words>
  <Application>WPS 演示</Application>
  <PresentationFormat>宽屏</PresentationFormat>
  <Paragraphs>116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Wingdings</vt:lpstr>
      <vt:lpstr>思源黑体 CN Normal</vt:lpstr>
      <vt:lpstr>黑体</vt:lpstr>
      <vt:lpstr>思源黑体 CN Light</vt:lpstr>
      <vt:lpstr>思源黑体 CN Bold</vt:lpstr>
      <vt:lpstr>思源黑体 CN Medium</vt:lpstr>
      <vt:lpstr>Noto Sans S Chinese Medium</vt:lpstr>
      <vt:lpstr>DIN Black</vt:lpstr>
      <vt:lpstr>楷体</vt:lpstr>
      <vt:lpstr>KSOFDDF4E7ED</vt:lpstr>
      <vt:lpstr>FFont-Family</vt:lpstr>
      <vt:lpstr>KSOF618801C0</vt:lpstr>
      <vt:lpstr>Arial Unicode MS</vt:lpstr>
      <vt:lpstr>Calibri</vt:lpstr>
      <vt:lpstr>KSOF954951BB</vt:lpstr>
      <vt:lpstr>KSOFDDF55C4C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俏俏</cp:lastModifiedBy>
  <cp:revision>1051</cp:revision>
  <dcterms:created xsi:type="dcterms:W3CDTF">2019-06-19T02:08:00Z</dcterms:created>
  <dcterms:modified xsi:type="dcterms:W3CDTF">2026-10-19T10:08:38Z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98B0645011BC43B0BFB9BFC8374894E3</vt:lpwstr>
  </property>
</Properties>
</file>