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938" r:id="rId3"/>
    <p:sldId id="602" r:id="rId4"/>
    <p:sldId id="603" r:id="rId5"/>
    <p:sldId id="1844" r:id="rId6"/>
    <p:sldId id="1961" r:id="rId8"/>
    <p:sldId id="607" r:id="rId9"/>
    <p:sldId id="1989" r:id="rId10"/>
    <p:sldId id="2022" r:id="rId11"/>
    <p:sldId id="2017" r:id="rId12"/>
    <p:sldId id="2023" r:id="rId13"/>
    <p:sldId id="2024" r:id="rId14"/>
    <p:sldId id="2025" r:id="rId15"/>
    <p:sldId id="2026" r:id="rId16"/>
    <p:sldId id="2001" r:id="rId17"/>
    <p:sldId id="2012" r:id="rId18"/>
    <p:sldId id="2008" r:id="rId19"/>
    <p:sldId id="2002" r:id="rId20"/>
    <p:sldId id="1999" r:id="rId21"/>
    <p:sldId id="1747" r:id="rId22"/>
    <p:sldId id="2021" r:id="rId23"/>
    <p:sldId id="1616" r:id="rId24"/>
    <p:sldId id="1948" r:id="rId25"/>
    <p:sldId id="2027" r:id="rId26"/>
    <p:sldId id="2028" r:id="rId27"/>
    <p:sldId id="614" r:id="rId28"/>
    <p:sldId id="615" r:id="rId29"/>
    <p:sldId id="635" r:id="rId30"/>
    <p:sldId id="616" r:id="rId31"/>
    <p:sldId id="1991" r:id="rId32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2" userDrawn="1">
          <p15:clr>
            <a:srgbClr val="A4A3A4"/>
          </p15:clr>
        </p15:guide>
        <p15:guide id="2" pos="3883" userDrawn="1">
          <p15:clr>
            <a:srgbClr val="A4A3A4"/>
          </p15:clr>
        </p15:guide>
        <p15:guide id="3" pos="49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2" clrIdx="1"/>
  <p:cmAuthor id="3" name="PP" initials="P" lastIdx="1" clrIdx="2"/>
  <p:cmAuthor id="252404380" name="周伟杰" initials="周" lastIdx="1" clrIdx="3"/>
  <p:cmAuthor id="0" name="Mia Vida Villanueva" initials="MVV" lastIdx="1" clrIdx="0"/>
  <p:cmAuthor id="7" name="1206988966@qq.com" initials="1" lastIdx="1" clrIdx="2"/>
  <p:cmAuthor id="8" name="姜伟光" initials="姜" lastIdx="1" clrIdx="0"/>
  <p:cmAuthor id="6" name="ming qiu" initials="m" lastIdx="1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4500"/>
    <a:srgbClr val="FFBF75"/>
    <a:srgbClr val="FFD483"/>
    <a:srgbClr val="FFEFCE"/>
    <a:srgbClr val="FFD585"/>
    <a:srgbClr val="FFEFCF"/>
    <a:srgbClr val="FFEFCD"/>
    <a:srgbClr val="FFD983"/>
    <a:srgbClr val="EFDDFF"/>
    <a:srgbClr val="C16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202"/>
        <p:guide pos="3883"/>
        <p:guide pos="49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gs" Target="tags/tag84.xml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0" Type="http://schemas.openxmlformats.org/officeDocument/2006/relationships/tags" Target="../tags/tag15.xml"/><Relationship Id="rId2" Type="http://schemas.openxmlformats.org/officeDocument/2006/relationships/tags" Target="../tags/tag1.xml"/><Relationship Id="rId19" Type="http://schemas.openxmlformats.org/officeDocument/2006/relationships/tags" Target="../tags/tag14.xml"/><Relationship Id="rId18" Type="http://schemas.openxmlformats.org/officeDocument/2006/relationships/tags" Target="../tags/tag13.xml"/><Relationship Id="rId17" Type="http://schemas.openxmlformats.org/officeDocument/2006/relationships/tags" Target="../tags/tag12.xml"/><Relationship Id="rId16" Type="http://schemas.openxmlformats.org/officeDocument/2006/relationships/tags" Target="../tags/tag11.xml"/><Relationship Id="rId15" Type="http://schemas.openxmlformats.org/officeDocument/2006/relationships/tags" Target="../tags/tag10.xml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2.png"/><Relationship Id="rId7" Type="http://schemas.openxmlformats.org/officeDocument/2006/relationships/image" Target="../media/image5.png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7.png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 descr="PPT封面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74650" y="289560"/>
            <a:ext cx="1797685" cy="405765"/>
          </a:xfrm>
          <a:prstGeom prst="rect">
            <a:avLst/>
          </a:prstGeom>
        </p:spPr>
      </p:pic>
      <p:pic>
        <p:nvPicPr>
          <p:cNvPr id="5" name="图片 4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71470" y="4571365"/>
            <a:ext cx="6231255" cy="46164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2723515" y="4541520"/>
            <a:ext cx="6798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5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4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-5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31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每周日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周四晚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20:15</a:t>
            </a:r>
            <a:endParaRPr lang="en-US" altLang="zh-CN" sz="2800">
              <a:solidFill>
                <a:srgbClr val="B345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1905" y="1270"/>
            <a:ext cx="12192000" cy="6858000"/>
            <a:chOff x="200" y="200"/>
            <a:chExt cx="19200" cy="10800"/>
          </a:xfrm>
        </p:grpSpPr>
        <p:sp>
          <p:nvSpPr>
            <p:cNvPr id="10" name="标题 1"/>
            <p:cNvSpPr>
              <a:spLocks noGrp="1"/>
            </p:cNvSpPr>
            <p:nvPr userDrawn="1">
              <p:custDataLst>
                <p:tags r:id="rId12"/>
              </p:custDataLst>
            </p:nvPr>
          </p:nvSpPr>
          <p:spPr>
            <a:xfrm>
              <a:off x="2088" y="1640"/>
              <a:ext cx="15432" cy="4048"/>
            </a:xfrm>
            <a:prstGeom prst="rect">
              <a:avLst/>
            </a:prstGeom>
          </p:spPr>
          <p:txBody>
            <a:bodyPr vert="horz" lIns="90000" tIns="46800" rIns="90000" bIns="46800" rtlCol="0" anchor="b" anchorCtr="0">
              <a:normAutofit/>
            </a:bodyPr>
            <a:lstStyle>
              <a:lvl1pPr algn="ctr">
                <a:defRPr sz="6000"/>
              </a:lvl1pPr>
            </a:lstStyle>
            <a:p>
              <a:r>
                <a:rPr lang="zh-CN" altLang="en-US" dirty="0"/>
                <a:t>单击此处编辑标题</a:t>
              </a:r>
              <a:endParaRPr lang="zh-CN" altLang="en-US" dirty="0"/>
            </a:p>
          </p:txBody>
        </p:sp>
        <p:sp>
          <p:nvSpPr>
            <p:cNvPr id="11" name="副标题 2"/>
            <p:cNvSpPr>
              <a:spLocks noGrp="1"/>
            </p:cNvSpPr>
            <p:nvPr userDrawn="1">
              <p:custDataLst>
                <p:tags r:id="rId13"/>
              </p:custDataLst>
            </p:nvPr>
          </p:nvSpPr>
          <p:spPr>
            <a:xfrm>
              <a:off x="2088" y="5807"/>
              <a:ext cx="15432" cy="2319"/>
            </a:xfrm>
            <a:prstGeom prst="rect">
              <a:avLst/>
            </a:prstGeom>
          </p:spPr>
          <p:txBody>
            <a:bodyPr vert="horz" lIns="90000" tIns="46800" rIns="90000" bIns="46800" rtlCol="0">
              <a:normAutofit/>
            </a:bodyPr>
            <a:lstStyle>
              <a:lvl1pPr marL="0" indent="0" algn="ctr">
                <a:lnSpc>
                  <a:spcPct val="110000"/>
                </a:lnSpc>
                <a:buNone/>
                <a:defRPr sz="2400" spc="200">
                  <a:uFillTx/>
                </a:defRPr>
              </a:lvl1pPr>
              <a:lvl2pPr marL="457200" indent="0" algn="ctr">
                <a:buNone/>
                <a:defRPr sz="2000"/>
              </a:lvl2pPr>
              <a:lvl3pPr marL="914400" indent="0" algn="ctr">
                <a:buNone/>
                <a:defRPr sz="1800"/>
              </a:lvl3pPr>
              <a:lvl4pPr marL="1371600" indent="0" algn="ctr">
                <a:buNone/>
                <a:defRPr sz="1600"/>
              </a:lvl4pPr>
              <a:lvl5pPr marL="1828800" indent="0" algn="ctr">
                <a:buNone/>
                <a:defRPr sz="1600"/>
              </a:lvl5pPr>
              <a:lvl6pPr marL="2286000" indent="0" algn="ctr">
                <a:buNone/>
                <a:defRPr sz="1600"/>
              </a:lvl6pPr>
              <a:lvl7pPr marL="2743200" indent="0" algn="ctr">
                <a:buNone/>
                <a:defRPr sz="1600"/>
              </a:lvl7pPr>
              <a:lvl8pPr marL="3200400" indent="0" algn="ctr">
                <a:buNone/>
                <a:defRPr sz="1600"/>
              </a:lvl8pPr>
              <a:lvl9pPr marL="3657600" indent="0" algn="ctr">
                <a:buNone/>
                <a:defRPr sz="1600"/>
              </a:lvl9pPr>
            </a:lstStyle>
            <a:p>
              <a:r>
                <a:rPr lang="zh-CN" altLang="en-US" dirty="0"/>
                <a:t>单击此处编辑副标题</a:t>
              </a:r>
              <a:endParaRPr lang="zh-CN" altLang="en-US" dirty="0"/>
            </a:p>
          </p:txBody>
        </p:sp>
        <p:sp>
          <p:nvSpPr>
            <p:cNvPr id="12" name="日期占位符 15"/>
            <p:cNvSpPr>
              <a:spLocks noGrp="1"/>
            </p:cNvSpPr>
            <p:nvPr userDrawn="1">
              <p:custDataLst>
                <p:tags r:id="rId14"/>
              </p:custDataLst>
            </p:nvPr>
          </p:nvSpPr>
          <p:spPr>
            <a:xfrm>
              <a:off x="1164" y="10144"/>
              <a:ext cx="4252" cy="4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000" kern="1200" baseline="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760FBDFE-C587-4B4C-A407-44438C67B59E}" type="datetimeFigureOut">
                <a:rPr lang="zh-CN" altLang="en-US" smtClean="0"/>
              </a:fld>
              <a:endParaRPr lang="zh-CN" altLang="en-US"/>
            </a:p>
          </p:txBody>
        </p:sp>
        <p:sp>
          <p:nvSpPr>
            <p:cNvPr id="14" name="灯片编号占位符 17"/>
            <p:cNvSpPr>
              <a:spLocks noGrp="1"/>
            </p:cNvSpPr>
            <p:nvPr userDrawn="1">
              <p:custDataLst>
                <p:tags r:id="rId15"/>
              </p:custDataLst>
            </p:nvPr>
          </p:nvSpPr>
          <p:spPr>
            <a:xfrm>
              <a:off x="14180" y="10144"/>
              <a:ext cx="4252" cy="4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r" defTabSz="914400" rtl="0" eaLnBrk="1" latinLnBrk="0" hangingPunct="1">
                <a:defRPr sz="1000" kern="1200" baseline="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49AE70B2-8BF9-45C0-BB95-33D1B9D3A854}" type="slidenum">
                <a:rPr lang="zh-CN" altLang="en-US" smtClean="0"/>
              </a:fld>
              <a:endParaRPr lang="zh-CN" altLang="en-US" dirty="0"/>
            </a:p>
          </p:txBody>
        </p:sp>
        <p:pic>
          <p:nvPicPr>
            <p:cNvPr id="15" name="图片 14" descr="PPT封面"/>
            <p:cNvPicPr>
              <a:picLocks noChangeAspect="1"/>
            </p:cNvPicPr>
            <p:nvPr userDrawn="1">
              <p:custDataLst>
                <p:tags r:id="rId16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200" y="200"/>
              <a:ext cx="19200" cy="10800"/>
            </a:xfrm>
            <a:prstGeom prst="rect">
              <a:avLst/>
            </a:prstGeom>
          </p:spPr>
        </p:pic>
        <p:pic>
          <p:nvPicPr>
            <p:cNvPr id="19" name="图片 18" descr="经传logo白色"/>
            <p:cNvPicPr>
              <a:picLocks noChangeAspect="1"/>
            </p:cNvPicPr>
            <p:nvPr userDrawn="1">
              <p:custDataLst>
                <p:tags r:id="rId17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790" y="656"/>
              <a:ext cx="2831" cy="639"/>
            </a:xfrm>
            <a:prstGeom prst="rect">
              <a:avLst/>
            </a:prstGeom>
          </p:spPr>
        </p:pic>
        <p:pic>
          <p:nvPicPr>
            <p:cNvPr id="20" name="图片 19" descr="龙头"/>
            <p:cNvPicPr>
              <a:picLocks noChangeAspect="1"/>
            </p:cNvPicPr>
            <p:nvPr userDrawn="1">
              <p:custDataLst>
                <p:tags r:id="rId18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6106" y="570"/>
              <a:ext cx="2775" cy="529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 userDrawn="1">
              <p:custDataLst>
                <p:tags r:id="rId19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4722" y="7399"/>
              <a:ext cx="9813" cy="727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 userDrawn="1">
              <p:custDataLst>
                <p:tags r:id="rId20"/>
              </p:custDataLst>
            </p:nvPr>
          </p:nvSpPr>
          <p:spPr>
            <a:xfrm>
              <a:off x="4489" y="7352"/>
              <a:ext cx="1070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4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月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1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日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-4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月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30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日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  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每周日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-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周四晚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20:15</a:t>
              </a:r>
              <a:endPara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635" y="800100"/>
            <a:ext cx="12192635" cy="6057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635" y="6465570"/>
            <a:ext cx="121913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经传多赢投资顾问:苏柏安 | 执业编号:A1120619080002  </a:t>
            </a:r>
            <a:r>
              <a:rPr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基金从业编号：A20250613005386</a:t>
            </a:r>
            <a:endParaRPr sz="10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Medium" panose="020B0600000000000000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920x1080 -总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PPT封面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-9088-988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13.png"/><Relationship Id="rId2" Type="http://schemas.openxmlformats.org/officeDocument/2006/relationships/tags" Target="../tags/tag41.xml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5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46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4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8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49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0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51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52.xml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53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54.xml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55.xml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56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5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58.xml"/><Relationship Id="rId1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59.xml"/><Relationship Id="rId1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6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tags" Target="../tags/tag60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62.xml"/><Relationship Id="rId1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64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tags" Target="../tags/tag63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65.xml"/><Relationship Id="rId1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8.xml"/><Relationship Id="rId1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9.xml"/><Relationship Id="rId1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7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tags" Target="../tags/tag76.xml"/><Relationship Id="rId6" Type="http://schemas.openxmlformats.org/officeDocument/2006/relationships/image" Target="../media/image47.png"/><Relationship Id="rId5" Type="http://schemas.openxmlformats.org/officeDocument/2006/relationships/tags" Target="../tags/tag75.xml"/><Relationship Id="rId4" Type="http://schemas.openxmlformats.org/officeDocument/2006/relationships/image" Target="../media/image46.png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png"/><Relationship Id="rId8" Type="http://schemas.openxmlformats.org/officeDocument/2006/relationships/tags" Target="../tags/tag81.xml"/><Relationship Id="rId7" Type="http://schemas.openxmlformats.org/officeDocument/2006/relationships/image" Target="../media/image50.png"/><Relationship Id="rId6" Type="http://schemas.openxmlformats.org/officeDocument/2006/relationships/tags" Target="../tags/tag80.xml"/><Relationship Id="rId5" Type="http://schemas.openxmlformats.org/officeDocument/2006/relationships/image" Target="../media/image49.png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image" Target="../media/image48.png"/><Relationship Id="rId11" Type="http://schemas.openxmlformats.org/officeDocument/2006/relationships/slideLayout" Target="../slideLayouts/slideLayout5.xml"/><Relationship Id="rId10" Type="http://schemas.openxmlformats.org/officeDocument/2006/relationships/tags" Target="../tags/tag82.xml"/><Relationship Id="rId1" Type="http://schemas.openxmlformats.org/officeDocument/2006/relationships/tags" Target="../tags/tag7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977265" y="3206115"/>
            <a:ext cx="404876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9</a:t>
            </a:r>
            <a:r>
              <a:rPr lang="zh-CN" alt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</a:t>
            </a:r>
            <a:r>
              <a:rPr lang="en-US" altLang="zh-CN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29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日 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20:15</a:t>
            </a:r>
            <a:endParaRPr lang="zh-CN" altLang="en-US" sz="3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0550" y="1544320"/>
            <a:ext cx="8933815" cy="12039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节前交易策略</a:t>
            </a:r>
            <a:endParaRPr lang="zh-CN" sz="6000" dirty="0">
              <a:gradFill>
                <a:gsLst>
                  <a:gs pos="0">
                    <a:srgbClr val="FFEFCE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Medium" panose="020B06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54760" y="4012565"/>
            <a:ext cx="13436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苏柏安</a:t>
            </a:r>
            <a:endParaRPr lang="zh-CN" altLang="en-US" sz="260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99995" y="3943985"/>
            <a:ext cx="41789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执业编号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:A1120619080002</a:t>
            </a:r>
            <a:endParaRPr lang="en-US" altLang="zh-CN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  <a:p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基金从业编号：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A20250613005386</a:t>
            </a:r>
            <a:endParaRPr lang="en-US" altLang="zh-CN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265" y="4033520"/>
            <a:ext cx="314325" cy="619125"/>
          </a:xfrm>
          <a:prstGeom prst="rect">
            <a:avLst/>
          </a:prstGeom>
        </p:spPr>
      </p:pic>
      <p:pic>
        <p:nvPicPr>
          <p:cNvPr id="3" name="图片 2" descr="苏柏安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24850" y="861060"/>
            <a:ext cx="3269615" cy="524256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254760" y="4544695"/>
            <a:ext cx="6466840" cy="1370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经传投资顾问，金融专业出身，坚持以资金推动论为研究核心，擅长主题风口擒龙头，独创软件经典战法：三色/三紫战法、价值龙头战法等，提倡用简单的方法稳健获利，同获2022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/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2024/2025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年度经传金牌投顾。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76645" y="1549400"/>
            <a:ext cx="5437505" cy="2897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行情解读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做左侧还是右侧？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操作注意事项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7785" y="1588453"/>
            <a:ext cx="955040" cy="459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01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02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03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01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83105" y="3011170"/>
            <a:ext cx="84734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60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行情解读</a:t>
            </a:r>
            <a:endParaRPr lang="zh-CN" sz="660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6710" y="3686810"/>
            <a:ext cx="6449060" cy="19608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2334895" y="85090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sz="3600" spc="-200">
                <a:solidFill>
                  <a:schemeClr val="bg2"/>
                </a:solidFill>
              </a:rPr>
              <a:t>看懂市场，看懂自己</a:t>
            </a:r>
            <a:endParaRPr lang="zh-CN" sz="3600" spc="-200">
              <a:solidFill>
                <a:schemeClr val="bg2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26915" y="516826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highlight>
                  <a:srgbClr val="FFFF00"/>
                </a:highlight>
              </a:rPr>
              <a:t>9</a:t>
            </a:r>
            <a:r>
              <a:rPr lang="zh-CN" altLang="en-US">
                <a:highlight>
                  <a:srgbClr val="FFFF00"/>
                </a:highlight>
              </a:rPr>
              <a:t>月</a:t>
            </a:r>
            <a:r>
              <a:rPr lang="en-US" altLang="zh-CN">
                <a:highlight>
                  <a:srgbClr val="FFFF00"/>
                </a:highlight>
              </a:rPr>
              <a:t>29</a:t>
            </a:r>
            <a:r>
              <a:rPr lang="zh-CN" altLang="en-US">
                <a:highlight>
                  <a:srgbClr val="FFFF00"/>
                </a:highlight>
              </a:rPr>
              <a:t>日</a:t>
            </a:r>
            <a:endParaRPr lang="zh-CN" altLang="en-US">
              <a:highlight>
                <a:srgbClr val="FFFF00"/>
              </a:highlight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345" y="1485900"/>
            <a:ext cx="6448425" cy="17887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040" y="1011555"/>
            <a:ext cx="4588510" cy="25317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7113905" y="3887470"/>
            <a:ext cx="49174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大资金都休息了， 市场没有增量资金，那各种轮动和冲高回落，也不足奇怪了。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节前调整得越厉害，压得越紧，那节后市场反弹就可能越厉害，这跟就弹簧一样，蓄力越久，则反弹越猛！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反倒是我们，可以猛猛期待一下节后的行情！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060" y="867410"/>
            <a:ext cx="8684895" cy="55727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sz="3600" spc="-200">
                <a:solidFill>
                  <a:schemeClr val="bg2"/>
                </a:solidFill>
              </a:rPr>
              <a:t>震荡区间，等待右侧</a:t>
            </a:r>
            <a:endParaRPr lang="zh-CN" sz="3600" spc="-200">
              <a:solidFill>
                <a:schemeClr val="bg2"/>
              </a:solidFill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2578735" y="3979545"/>
            <a:ext cx="3084195" cy="1028065"/>
          </a:xfrm>
          <a:prstGeom prst="wedgeRoundRectCallout">
            <a:avLst>
              <a:gd name="adj1" fmla="val -6184"/>
              <a:gd name="adj2" fmla="val -93592"/>
              <a:gd name="adj3" fmla="val 16667"/>
            </a:avLst>
          </a:prstGeom>
        </p:spPr>
        <p:style>
          <a:lnRef idx="0">
            <a:srgbClr val="FFFFFF"/>
          </a:lnRef>
          <a:fillRef idx="2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B</a:t>
            </a:r>
            <a:r>
              <a:rPr lang="zh-CN" altLang="en-US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点</a:t>
            </a:r>
            <a:r>
              <a:rPr lang="en-US" altLang="zh-CN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+</a:t>
            </a:r>
            <a:r>
              <a:rPr lang="zh-CN" altLang="en-US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牛熊线走平</a:t>
            </a:r>
            <a:r>
              <a:rPr lang="en-US" altLang="zh-CN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+</a:t>
            </a:r>
            <a:r>
              <a:rPr lang="zh-CN" altLang="en-US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资金绿</a:t>
            </a:r>
            <a:endParaRPr lang="zh-CN" altLang="en-US">
              <a:solidFill>
                <a:schemeClr val="tx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箱体震荡，涨了卖点，跌了买点，资金强势股</a:t>
            </a:r>
            <a:endParaRPr lang="zh-CN" altLang="en-US">
              <a:solidFill>
                <a:schemeClr val="tx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73185" y="3763010"/>
            <a:ext cx="308991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  <a:highlight>
                  <a:srgbClr val="FFFF00"/>
                </a:highlight>
              </a:rPr>
              <a:t>中线上攻</a:t>
            </a:r>
            <a:r>
              <a:rPr lang="zh-CN" altLang="en-US"/>
              <a:t>（控盘</a:t>
            </a:r>
            <a:r>
              <a:rPr lang="en-US" altLang="zh-CN"/>
              <a:t>+</a:t>
            </a:r>
            <a:r>
              <a:rPr lang="zh-CN" altLang="en-US"/>
              <a:t>趋势股走强）</a:t>
            </a:r>
            <a:endParaRPr lang="zh-CN" altLang="en-US"/>
          </a:p>
          <a:p>
            <a:endParaRPr lang="zh-CN" altLang="en-US"/>
          </a:p>
          <a:p>
            <a:r>
              <a:rPr lang="zh-CN" altLang="en-US">
                <a:solidFill>
                  <a:schemeClr val="tx1"/>
                </a:solidFill>
                <a:highlight>
                  <a:srgbClr val="FF0000"/>
                </a:highlight>
              </a:rPr>
              <a:t>短线上攻</a:t>
            </a:r>
            <a:r>
              <a:rPr lang="zh-CN" altLang="en-US"/>
              <a:t>（短线创新高胜率增加）</a:t>
            </a:r>
            <a:endParaRPr lang="zh-CN" altLang="en-US"/>
          </a:p>
          <a:p>
            <a:endParaRPr lang="zh-CN" altLang="en-US"/>
          </a:p>
          <a:p>
            <a:r>
              <a:rPr lang="zh-CN" altLang="en-US" u="sng"/>
              <a:t>建议持有</a:t>
            </a:r>
            <a:r>
              <a:rPr lang="zh-CN" altLang="en-US" u="sng">
                <a:highlight>
                  <a:srgbClr val="FFFF00"/>
                </a:highlight>
              </a:rPr>
              <a:t>主力控盘</a:t>
            </a:r>
            <a:r>
              <a:rPr lang="zh-CN" altLang="en-US" u="sng"/>
              <a:t>个股</a:t>
            </a:r>
            <a:endParaRPr lang="zh-CN" altLang="en-US" u="sng"/>
          </a:p>
          <a:p>
            <a:r>
              <a:rPr lang="zh-CN" altLang="en-US" u="sng"/>
              <a:t>稳定性增加，波段反复操作</a:t>
            </a:r>
            <a:endParaRPr lang="zh-CN" altLang="en-US" u="sng"/>
          </a:p>
          <a:p>
            <a:r>
              <a:rPr lang="zh-CN" altLang="en-US" u="sng"/>
              <a:t>注意破位支撑是否离场。</a:t>
            </a:r>
            <a:endParaRPr lang="zh-CN" altLang="en-US" u="sng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8900" y="1050925"/>
            <a:ext cx="3084195" cy="21101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02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35125" y="3027045"/>
            <a:ext cx="907224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600" dirty="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做左侧还是右侧？</a:t>
            </a:r>
            <a:endParaRPr lang="zh-CN" sz="6600" dirty="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3600" spc="-200">
                <a:solidFill>
                  <a:schemeClr val="bg2"/>
                </a:solidFill>
              </a:rPr>
              <a:t>正常个股的运行周期</a:t>
            </a:r>
            <a:r>
              <a:rPr lang="en-US" altLang="zh-CN" sz="3600" spc="-200">
                <a:solidFill>
                  <a:schemeClr val="bg2"/>
                </a:solidFill>
              </a:rPr>
              <a:t>  </a:t>
            </a:r>
            <a:endParaRPr lang="zh-CN" altLang="en-US" sz="3600" spc="-200">
              <a:solidFill>
                <a:schemeClr val="bg2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3285" y="904240"/>
            <a:ext cx="10202545" cy="551942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99820" y="2177415"/>
            <a:ext cx="9685655" cy="4109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/>
              <a:t>每次遭遇大跌的时候，都会陷入一个灵魂的拷问，到底能不能左侧抄底？</a:t>
            </a:r>
            <a:endParaRPr lang="zh-CN" altLang="en-US" sz="2400" b="1"/>
          </a:p>
          <a:p>
            <a:endParaRPr lang="en-US" altLang="zh-CN" sz="2400" b="1"/>
          </a:p>
          <a:p>
            <a:r>
              <a:rPr lang="zh-CN" altLang="en-US" sz="2400" b="1"/>
              <a:t>抄吧，又怕抄到山腰上，山腰下还有山脚，山脚下还有地板。</a:t>
            </a:r>
            <a:endParaRPr lang="zh-CN" altLang="en-US" sz="2400" b="1"/>
          </a:p>
          <a:p>
            <a:endParaRPr lang="en-US" altLang="zh-CN" sz="2400" b="1"/>
          </a:p>
          <a:p>
            <a:r>
              <a:rPr lang="zh-CN" altLang="en-US" sz="2400" b="1"/>
              <a:t>不抄吧，明明自己看好的，后面拉起来，感觉又错失了一个亿。</a:t>
            </a:r>
            <a:endParaRPr lang="zh-CN" altLang="en-US" sz="2400" b="1"/>
          </a:p>
          <a:p>
            <a:endParaRPr lang="en-US" altLang="zh-CN" sz="2400" b="1"/>
          </a:p>
          <a:p>
            <a:r>
              <a:rPr lang="zh-CN" altLang="en-US" sz="2400" b="1"/>
              <a:t>关于左侧还是右侧，这个其实没有标准答案。计划自己的交易！</a:t>
            </a:r>
            <a:endParaRPr lang="zh-CN" altLang="en-US" sz="2400" b="1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3600" spc="-200">
                <a:solidFill>
                  <a:schemeClr val="bg2"/>
                </a:solidFill>
              </a:rPr>
              <a:t>第一种（上升趋势）</a:t>
            </a:r>
            <a:endParaRPr lang="zh-CN" altLang="en-US" sz="3600" spc="-200">
              <a:solidFill>
                <a:schemeClr val="bg2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445" y="1410335"/>
            <a:ext cx="6162675" cy="43605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0335" y="1412240"/>
            <a:ext cx="5701665" cy="43586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881380" y="30607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高点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05325" y="14890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高点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26335" y="24930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高点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51555" y="21247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高点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80210" y="39147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0070C0"/>
                </a:solidFill>
              </a:rPr>
              <a:t>低点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31765" y="24212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0070C0"/>
                </a:solidFill>
              </a:rPr>
              <a:t>低点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57320" y="32315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0070C0"/>
                </a:solidFill>
              </a:rPr>
              <a:t>低点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05760" y="34969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0070C0"/>
                </a:solidFill>
              </a:rPr>
              <a:t>低点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9410" y="5593080"/>
            <a:ext cx="51085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highlight>
                  <a:srgbClr val="FFFF00"/>
                </a:highlight>
              </a:rPr>
              <a:t>中线趋势票，如果你关注的是那种高成长，有实打实业绩支撑的个股，大跌的时候，要敢于抄底，越跌越是机会</a:t>
            </a:r>
            <a:endParaRPr lang="zh-CN" altLang="en-US" b="1">
              <a:highlight>
                <a:srgbClr val="FFFF00"/>
              </a:highlight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03135" y="5593080"/>
            <a:ext cx="43091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highlight>
                  <a:srgbClr val="FFFF00"/>
                </a:highlight>
              </a:rPr>
              <a:t>比如5日均线，10日均线，20日均线呈现多头发散排列，趋势往上，股价的重心，是高点不断抬高，低点也不断抬高</a:t>
            </a:r>
            <a:endParaRPr lang="zh-CN" altLang="en-US" b="1">
              <a:highlight>
                <a:srgbClr val="FFFF00"/>
              </a:highligh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3600" spc="-200">
                <a:solidFill>
                  <a:schemeClr val="bg2"/>
                </a:solidFill>
              </a:rPr>
              <a:t>第一种（上升趋势）</a:t>
            </a:r>
            <a:endParaRPr lang="zh-CN" altLang="en-US" sz="3600" spc="-200">
              <a:solidFill>
                <a:schemeClr val="bg2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7625" y="840105"/>
            <a:ext cx="10149840" cy="56368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1966595" y="1744345"/>
            <a:ext cx="47739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highlight>
                  <a:srgbClr val="FFFF00"/>
                </a:highlight>
              </a:rPr>
              <a:t>最强势的个股，甚至可能都不会跌破5日均线。</a:t>
            </a:r>
            <a:endParaRPr lang="zh-CN" altLang="en-US" b="1">
              <a:highlight>
                <a:srgbClr val="FFFF00"/>
              </a:highlight>
            </a:endParaRPr>
          </a:p>
          <a:p>
            <a:r>
              <a:rPr lang="zh-CN" altLang="en-US" b="1">
                <a:highlight>
                  <a:srgbClr val="FFFF00"/>
                </a:highlight>
              </a:rPr>
              <a:t>而有一些个股，可能回调到熊线强支撑</a:t>
            </a:r>
            <a:r>
              <a:rPr lang="en-US" altLang="zh-CN" b="1">
                <a:highlight>
                  <a:srgbClr val="FFFF00"/>
                </a:highlight>
              </a:rPr>
              <a:t>/</a:t>
            </a:r>
            <a:r>
              <a:rPr lang="zh-CN" altLang="en-US" b="1">
                <a:highlight>
                  <a:srgbClr val="FFFF00"/>
                </a:highlight>
              </a:rPr>
              <a:t>智能辅助线后，再继续往上</a:t>
            </a:r>
            <a:endParaRPr lang="zh-CN" altLang="en-US" b="1">
              <a:highlight>
                <a:srgbClr val="FFFF00"/>
              </a:highligh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3600" spc="-200">
                <a:solidFill>
                  <a:schemeClr val="bg2"/>
                </a:solidFill>
              </a:rPr>
              <a:t>第二种（震荡趋势）</a:t>
            </a:r>
            <a:endParaRPr lang="zh-CN" altLang="en-US" sz="3600" spc="-200">
              <a:solidFill>
                <a:schemeClr val="bg2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23795" y="887730"/>
            <a:ext cx="6616700" cy="22853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400" y="3258185"/>
            <a:ext cx="7858125" cy="25050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1139190" y="5848350"/>
            <a:ext cx="95313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highlight>
                  <a:srgbClr val="FFFF00"/>
                </a:highlight>
              </a:rPr>
              <a:t>股价在一个区间里面，上下波动</a:t>
            </a:r>
            <a:r>
              <a:rPr lang="en-US" altLang="zh-CN" b="1">
                <a:highlight>
                  <a:srgbClr val="FFFF00"/>
                </a:highlight>
              </a:rPr>
              <a:t>B</a:t>
            </a:r>
            <a:r>
              <a:rPr lang="zh-CN" altLang="en-US" b="1">
                <a:highlight>
                  <a:srgbClr val="FFFF00"/>
                </a:highlight>
              </a:rPr>
              <a:t>点</a:t>
            </a:r>
            <a:r>
              <a:rPr lang="en-US" altLang="zh-CN" b="1">
                <a:highlight>
                  <a:srgbClr val="FFFF00"/>
                </a:highlight>
              </a:rPr>
              <a:t>S</a:t>
            </a:r>
            <a:r>
              <a:rPr lang="zh-CN" altLang="en-US" b="1">
                <a:highlight>
                  <a:srgbClr val="FFFF00"/>
                </a:highlight>
              </a:rPr>
              <a:t>点切换比较频繁，遇到高点就回落，遇到低点就反弹，高点不创新高，低点不创新低。这时候，每当股价回落到箱体的下沿时，也可以去关注。</a:t>
            </a:r>
            <a:endParaRPr lang="zh-CN" altLang="en-US" b="1">
              <a:highlight>
                <a:srgbClr val="FFFF00"/>
              </a:highligh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3600" spc="-200">
                <a:solidFill>
                  <a:schemeClr val="bg2"/>
                </a:solidFill>
              </a:rPr>
              <a:t>第二种（震荡趋势）</a:t>
            </a:r>
            <a:endParaRPr lang="zh-CN" altLang="en-US" sz="3600" spc="-200">
              <a:solidFill>
                <a:schemeClr val="bg2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40435"/>
            <a:ext cx="12192000" cy="43954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58570" y="5455920"/>
            <a:ext cx="100952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highlight>
                  <a:srgbClr val="FFFF00"/>
                </a:highlight>
              </a:rPr>
              <a:t>震荡区间，箱体的下沿，天然会有支撑，盈亏比很高。</a:t>
            </a:r>
            <a:endParaRPr lang="en-US" altLang="zh-CN" b="1">
              <a:highlight>
                <a:srgbClr val="FFFF00"/>
              </a:highlight>
            </a:endParaRPr>
          </a:p>
          <a:p>
            <a:r>
              <a:rPr lang="zh-CN" altLang="en-US" b="1">
                <a:highlight>
                  <a:srgbClr val="FFFF00"/>
                </a:highlight>
              </a:rPr>
              <a:t>这也是可以博弈的地方，一旦抄底成功，往往后面会有一波大的拉升，但是比较考验你的耐心。</a:t>
            </a:r>
            <a:endParaRPr lang="zh-CN" altLang="en-US" b="1">
              <a:highlight>
                <a:srgbClr val="FFFF00"/>
              </a:highlight>
            </a:endParaRPr>
          </a:p>
          <a:p>
            <a:r>
              <a:rPr lang="zh-CN" altLang="en-US" b="1">
                <a:highlight>
                  <a:srgbClr val="FFFF00"/>
                </a:highlight>
              </a:rPr>
              <a:t>但如果抄底后，第二天跌破了，箱体震荡平台的底，则也需要止损离场。</a:t>
            </a:r>
            <a:endParaRPr lang="zh-CN" altLang="en-US" b="1">
              <a:highlight>
                <a:srgbClr val="FFFF00"/>
              </a:highligh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3600" spc="-200">
                <a:solidFill>
                  <a:schemeClr val="bg2"/>
                </a:solidFill>
              </a:rPr>
              <a:t>第三种（下降趋势）</a:t>
            </a:r>
            <a:endParaRPr lang="zh-CN" altLang="en-US" sz="3600" spc="-200">
              <a:solidFill>
                <a:schemeClr val="bg2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67790" y="5555615"/>
            <a:ext cx="100952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highlight>
                  <a:srgbClr val="FFFF00"/>
                </a:highlight>
              </a:rPr>
              <a:t>下跌趋势，一律不抄底。</a:t>
            </a:r>
            <a:endParaRPr lang="zh-CN" altLang="en-US" b="1">
              <a:highlight>
                <a:srgbClr val="FFFF00"/>
              </a:highlight>
            </a:endParaRPr>
          </a:p>
          <a:p>
            <a:r>
              <a:rPr lang="zh-CN" altLang="en-US" b="1">
                <a:highlight>
                  <a:srgbClr val="FFFF00"/>
                </a:highlight>
              </a:rPr>
              <a:t>因为很可能底下还有底。山腰下有山脚，山脚下有地板，地板下面，可能还有地下室等着你。</a:t>
            </a:r>
            <a:endParaRPr lang="zh-CN" altLang="en-US" b="1">
              <a:highlight>
                <a:srgbClr val="FFFF00"/>
              </a:highlight>
            </a:endParaRPr>
          </a:p>
          <a:p>
            <a:r>
              <a:rPr lang="zh-CN" altLang="en-US" b="1">
                <a:highlight>
                  <a:srgbClr val="FFFF00"/>
                </a:highlight>
              </a:rPr>
              <a:t>跌破熊线支撑，跌破辅助线支撑，跌破</a:t>
            </a:r>
            <a:r>
              <a:rPr lang="en-US" altLang="zh-CN" b="1">
                <a:highlight>
                  <a:srgbClr val="FFFF00"/>
                </a:highlight>
              </a:rPr>
              <a:t>5</a:t>
            </a:r>
            <a:r>
              <a:rPr lang="zh-CN" altLang="en-US" b="1">
                <a:highlight>
                  <a:srgbClr val="FFFF00"/>
                </a:highlight>
              </a:rPr>
              <a:t>日线短线空头，不着急抄底！</a:t>
            </a:r>
            <a:endParaRPr lang="zh-CN" altLang="en-US" b="1">
              <a:highlight>
                <a:srgbClr val="FFFF00"/>
              </a:highlight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4970" y="857885"/>
            <a:ext cx="8833485" cy="4597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 userDrawn="1"/>
        </p:nvSpPr>
        <p:spPr>
          <a:xfrm>
            <a:off x="2835275" y="95250"/>
            <a:ext cx="81972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多研究大资金的行为，捕捉确定性！</a:t>
            </a:r>
            <a:endParaRPr lang="zh-CN" altLang="en-US" sz="32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4395" y="854075"/>
            <a:ext cx="7750175" cy="56299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815" y="843280"/>
            <a:ext cx="6236335" cy="41903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sz="3600" spc="-200">
                <a:solidFill>
                  <a:schemeClr val="bg2"/>
                </a:solidFill>
              </a:rPr>
              <a:t>短线双紫学习回顾</a:t>
            </a:r>
            <a:endParaRPr lang="zh-CN" sz="3600" spc="-200">
              <a:solidFill>
                <a:schemeClr val="bg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0815" y="843280"/>
            <a:ext cx="1637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案例不作推荐</a:t>
            </a:r>
            <a:endParaRPr lang="zh-CN" altLang="en-US">
              <a:highlight>
                <a:srgbClr val="FFFF00"/>
              </a:highlight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7150" y="2085975"/>
            <a:ext cx="5647690" cy="44767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文本框 9"/>
          <p:cNvSpPr txBox="1"/>
          <p:nvPr/>
        </p:nvSpPr>
        <p:spPr>
          <a:xfrm>
            <a:off x="10622915" y="2884805"/>
            <a:ext cx="1637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案例不作推荐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1625" y="5173980"/>
            <a:ext cx="5974715" cy="130937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1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拆解个股拉升逻辑：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①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涨停启动时符合双紫信号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 =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主力动向紫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主力状态紫；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②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回踩过程中资金小幅流出，是洗盘，若跌破熊线支撑走；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③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资金回流拉升，其中主力状态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红紫递增；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825" y="1171575"/>
            <a:ext cx="2590800" cy="914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100" y="1043305"/>
            <a:ext cx="2702560" cy="8572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500" y="843280"/>
            <a:ext cx="2276475" cy="7810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 userDrawn="1"/>
        </p:nvSpPr>
        <p:spPr>
          <a:xfrm>
            <a:off x="3779520" y="104140"/>
            <a:ext cx="7357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热点板块</a:t>
            </a:r>
            <a:endParaRPr lang="zh-CN" altLang="en-US" sz="32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795135" y="1113155"/>
            <a:ext cx="5015865" cy="52158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/>
              <a:t>1）机器人：特斯拉近几个月将</a:t>
            </a:r>
            <a:r>
              <a:rPr lang="en-US" altLang="zh-CN"/>
              <a:t>Optimus</a:t>
            </a:r>
            <a:r>
              <a:rPr lang="zh-CN" altLang="en-US"/>
              <a:t>人形机器人的产量提高了大约十倍，但公司仍在努力实现大规模可靠生产。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2）AI</a:t>
            </a:r>
            <a:r>
              <a:rPr lang="zh-CN" altLang="en-US"/>
              <a:t>应用：摩根大通表示，</a:t>
            </a:r>
            <a:r>
              <a:rPr lang="en-US" altLang="zh-CN"/>
              <a:t>Muse</a:t>
            </a:r>
            <a:r>
              <a:rPr lang="zh-CN" altLang="en-US"/>
              <a:t>有望成为</a:t>
            </a:r>
            <a:r>
              <a:rPr lang="en-US" altLang="zh-CN"/>
              <a:t>ChatGPT</a:t>
            </a:r>
            <a:r>
              <a:rPr lang="zh-CN" altLang="en-US"/>
              <a:t>后最广泛使用的</a:t>
            </a:r>
            <a:r>
              <a:rPr lang="en-US" altLang="zh-CN"/>
              <a:t>AI</a:t>
            </a:r>
            <a:r>
              <a:rPr lang="zh-CN" altLang="en-US"/>
              <a:t>应用；</a:t>
            </a:r>
            <a:r>
              <a:rPr lang="en-US" altLang="zh-CN"/>
              <a:t>Meta</a:t>
            </a:r>
            <a:r>
              <a:rPr lang="zh-CN" altLang="en-US"/>
              <a:t>计划在未来几个月内将</a:t>
            </a:r>
            <a:r>
              <a:rPr lang="en-US" altLang="zh-CN"/>
              <a:t>Muse</a:t>
            </a:r>
            <a:r>
              <a:rPr lang="zh-CN" altLang="en-US"/>
              <a:t>引入其智能眼镜。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3）创新药：</a:t>
            </a:r>
            <a:r>
              <a:rPr lang="en-US" altLang="zh-CN"/>
              <a:t>Anthropic、</a:t>
            </a:r>
            <a:r>
              <a:rPr lang="zh-CN" altLang="en-US"/>
              <a:t>谷歌、字节跳动等模型公司入局生物医药，</a:t>
            </a:r>
            <a:r>
              <a:rPr lang="en-US" altLang="zh-CN"/>
              <a:t>AI</a:t>
            </a:r>
            <a:r>
              <a:rPr lang="zh-CN" altLang="en-US"/>
              <a:t>制药进入商业化价值验证的关键窗口期。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4）固态电池：七部门联合制定《新型电池产业发展“十五五”规划》，到2030年全固态电池初步实现规模化应用</a:t>
            </a:r>
            <a:endParaRPr lang="zh-CN" altLang="en-US"/>
          </a:p>
          <a:p>
            <a:endParaRPr lang="zh-CN" altLang="en-US"/>
          </a:p>
          <a:p>
            <a:r>
              <a:rPr lang="zh-CN" altLang="en-US" b="1">
                <a:solidFill>
                  <a:srgbClr val="FF0000"/>
                </a:solidFill>
              </a:rPr>
              <a:t>涨停家数大于</a:t>
            </a:r>
            <a:r>
              <a:rPr lang="en-US" altLang="zh-CN" b="1">
                <a:solidFill>
                  <a:srgbClr val="FF0000"/>
                </a:solidFill>
              </a:rPr>
              <a:t>50</a:t>
            </a:r>
            <a:r>
              <a:rPr lang="zh-CN" altLang="en-US" b="1">
                <a:solidFill>
                  <a:srgbClr val="FF0000"/>
                </a:solidFill>
              </a:rPr>
              <a:t>家以上【活跃】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低于</a:t>
            </a:r>
            <a:r>
              <a:rPr lang="en-US" altLang="zh-CN" b="1">
                <a:solidFill>
                  <a:srgbClr val="FF0000"/>
                </a:solidFill>
              </a:rPr>
              <a:t>30</a:t>
            </a:r>
            <a:r>
              <a:rPr lang="zh-CN" altLang="en-US" b="1">
                <a:solidFill>
                  <a:srgbClr val="FF0000"/>
                </a:solidFill>
              </a:rPr>
              <a:t>家【冰点】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65910"/>
            <a:ext cx="6600190" cy="34563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 userDrawn="1"/>
        </p:nvSpPr>
        <p:spPr>
          <a:xfrm>
            <a:off x="3815080" y="95250"/>
            <a:ext cx="7039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sz="3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个股强弱区别判断</a:t>
            </a:r>
            <a:endParaRPr lang="zh-CN" sz="36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970" y="909320"/>
            <a:ext cx="10617200" cy="55708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18790" y="113030"/>
            <a:ext cx="81959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短线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双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双紫（强者恒强）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745" y="848360"/>
            <a:ext cx="5027930" cy="55410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765" y="3263265"/>
            <a:ext cx="3619500" cy="20193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0" y="1501140"/>
            <a:ext cx="3609975" cy="17621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1710" y="1724025"/>
            <a:ext cx="3581400" cy="34099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19350" y="6159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3600" spc="-2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短线逻辑，龙头</a:t>
            </a:r>
            <a:r>
              <a:rPr lang="en-US" altLang="zh-CN" sz="3600" spc="-2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/</a:t>
            </a:r>
            <a:r>
              <a:rPr lang="zh-CN" altLang="en-US" sz="3600" spc="-2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涨停股</a:t>
            </a:r>
            <a:endParaRPr lang="zh-CN" altLang="en-US" sz="3600" spc="-2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1167765"/>
            <a:ext cx="11049000" cy="52768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18790" y="113030"/>
            <a:ext cx="81959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中线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底部启动（波段操作）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335" y="1195705"/>
            <a:ext cx="9031605" cy="51460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0" y="2012950"/>
            <a:ext cx="3346450" cy="22726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45995" y="13525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3600" spc="-2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中长逻辑，做好未来的投资</a:t>
            </a:r>
            <a:endParaRPr lang="zh-CN" altLang="en-US" sz="3600" spc="-2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9135" y="1202690"/>
            <a:ext cx="10793730" cy="49872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" y="1219835"/>
            <a:ext cx="12192000" cy="47612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2218055" y="149225"/>
            <a:ext cx="10194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一人单干很累！互相监督提醒，共同提升执行力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03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56765" y="2926715"/>
            <a:ext cx="84734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8000" dirty="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操作注意事项</a:t>
            </a:r>
            <a:endParaRPr lang="zh-CN" sz="8000" dirty="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5397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炒股心法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uFillTx/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1860" y="1275715"/>
            <a:ext cx="10506710" cy="43065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1.锁定政策大方向，尽量专注某几个热点主题做好研究（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一定要坚持看主题分析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）。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2.一旦出现主题行情机会，一定要重视选股机会（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政策、趋势、资金、人气、涨停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等）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3.平时买股不要超过3只，行情再好买股也不超过5只。人的精力是有限，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股票越多，操作越不稳定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，通常越容易亏钱。 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4.散户之所以能赚钱，就是一波行情/一只个股把波段做好了，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敢于上仓位，敢于止盈止损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。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(重点在于选股操作的盈利模式)，时时刻刻要记住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保护本金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最重要，其次是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保护利润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。  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5.选择大于努力，个股选对行业、业绩、热点、资金（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只赚能力圈范围内的钱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）  。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9"/>
          <p:cNvSpPr txBox="1"/>
          <p:nvPr>
            <p:custDataLst>
              <p:tags r:id="rId1"/>
            </p:custDataLst>
          </p:nvPr>
        </p:nvSpPr>
        <p:spPr>
          <a:xfrm>
            <a:off x="75565" y="5397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交易小结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uFillTx/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sp>
        <p:nvSpPr>
          <p:cNvPr id="7" name="TextBox 6"/>
          <p:cNvSpPr txBox="1"/>
          <p:nvPr>
            <p:custDataLst>
              <p:tags r:id="rId2"/>
            </p:custDataLst>
          </p:nvPr>
        </p:nvSpPr>
        <p:spPr>
          <a:xfrm>
            <a:off x="589280" y="1400810"/>
            <a:ext cx="7404735" cy="44348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买卖点</a:t>
            </a:r>
            <a:r>
              <a:rPr lang="en-US" altLang="zh-CN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---</a:t>
            </a:r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捕捞季节（</a:t>
            </a:r>
            <a:r>
              <a:rPr lang="en-US" altLang="zh-CN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</a:t>
            </a:r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原则）</a:t>
            </a:r>
            <a:endParaRPr lang="en-US" altLang="zh-CN" sz="1600" b="1" smtClean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买股是建立在趋势</a:t>
            </a:r>
            <a:r>
              <a:rPr lang="en-US" altLang="zh-CN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资金都符合的阶段，做大概率的事情才能有好的预期</a:t>
            </a:r>
            <a:endParaRPr lang="en-US" altLang="zh-CN" sz="1600" b="1" smtClean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买股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、买在捕捞季节死叉末端的回档，资金保持（一般死叉数柱子</a:t>
            </a:r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3-4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根是调整充分）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特别注意：金叉出现之前的埋伏买股，都只能买一次，而且是底仓。金叉形成确认再加仓，利用浮仓操作。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、稳健买点：智能辅助线</a:t>
            </a:r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蓝线平台附近、金叉刚形成（柱子第</a:t>
            </a:r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1-2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根合适，如金叉超过</a:t>
            </a:r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3-4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根柱子之后，注意随时调整，乖离率高，谨慎追买，控制仓位）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6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告诉自己：回档买永远是更稳健，更省心；追高买需要控制仓位，执行力较高。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（好股票一定会有买点，追求波段，买不到一飞冲天。大阳线是符合预期，涨停是锦上添花）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一旦不及预期，预期之外的破位，观察资金和趋势是否都走坏，决定是否坚决离场，卖出保护本金</a:t>
            </a:r>
            <a:endParaRPr lang="zh-CN" altLang="en-US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296275" y="864870"/>
            <a:ext cx="3754755" cy="3121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293"/>
          <a:stretch>
            <a:fillRect/>
          </a:stretch>
        </p:blipFill>
        <p:spPr>
          <a:xfrm>
            <a:off x="8763000" y="3724910"/>
            <a:ext cx="3051810" cy="26517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7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94030" y="822325"/>
            <a:ext cx="7490460" cy="56146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文本框 9"/>
          <p:cNvSpPr txBox="1"/>
          <p:nvPr>
            <p:custDataLst>
              <p:tags r:id="rId3"/>
            </p:custDataLst>
          </p:nvPr>
        </p:nvSpPr>
        <p:spPr>
          <a:xfrm>
            <a:off x="219710" y="2857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4200" b="1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点关注，不迷路</a:t>
            </a:r>
            <a:endParaRPr lang="zh-CN" sz="4200" b="1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uFillTx/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36280" y="3257550"/>
            <a:ext cx="2820670" cy="31794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36280" y="834390"/>
            <a:ext cx="3596640" cy="24231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075670" y="3257550"/>
            <a:ext cx="837565" cy="317881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10800,&quot;width&quot;:19200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11.xml><?xml version="1.0" encoding="utf-8"?>
<p:tagLst xmlns:p="http://schemas.openxmlformats.org/presentationml/2006/main">
  <p:tag name="KSO_WM_UNIT_PLACING_PICTURE_USER_VIEWPORT" val="{&quot;height&quot;:10800,&quot;width&quot;:19200}"/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41.xml><?xml version="1.0" encoding="utf-8"?>
<p:tagLst xmlns:p="http://schemas.openxmlformats.org/presentationml/2006/main">
  <p:tag name="KSO_WM_UNIT_PLACING_PICTURE_USER_VIEWPORT" val="{&quot;height&quot;:10800,&quot;width&quot;:6737}"/>
  <p:tag name="KSO_WM_BEAUTIFY_FLAG" val=""/>
</p:tagLst>
</file>

<file path=ppt/tags/tag42.xml><?xml version="1.0" encoding="utf-8"?>
<p:tagLst xmlns:p="http://schemas.openxmlformats.org/presentationml/2006/main">
  <p:tag name="KSO_WM_UNIT_PLACING_PICTURE_USER_VIEWPORT" val="{&quot;height&quot;:2082,&quot;width&quot;:10544}"/>
  <p:tag name="KSO_WM_BEAUTIFY_FLAG" val="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4.xml><?xml version="1.0" encoding="utf-8"?>
<p:tagLst xmlns:p="http://schemas.openxmlformats.org/presentationml/2006/main">
  <p:tag name="COMMONDATA" val="eyJoZGlkIjoiOWFhYzUwZWNmOTk3M2Y1MTI5MjBiOWM4Y2UyNjJjNzUifQ=="/>
  <p:tag name="KSO_WPP_MARK_KEY" val="257877f6-fe8c-4c47-ab4c-274c99a6a791"/>
  <p:tag name="commondata" val="eyJoZGlkIjoiODkyZjYyMmI5MzU5YjIyMzEwMjc4NWEyNTE0ZDZmMWI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2084</Words>
  <Application>WPS 演示</Application>
  <PresentationFormat>宽屏</PresentationFormat>
  <Paragraphs>174</Paragraphs>
  <Slides>29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58" baseType="lpstr">
      <vt:lpstr>Arial</vt:lpstr>
      <vt:lpstr>宋体</vt:lpstr>
      <vt:lpstr>Wingdings</vt:lpstr>
      <vt:lpstr>微软雅黑</vt:lpstr>
      <vt:lpstr>Wingdings</vt:lpstr>
      <vt:lpstr>思源黑体 CN Medium</vt:lpstr>
      <vt:lpstr>黑体</vt:lpstr>
      <vt:lpstr>思源黑体 CN Normal</vt:lpstr>
      <vt:lpstr>思源黑体 CN Light</vt:lpstr>
      <vt:lpstr>思源黑体 CN Bold</vt:lpstr>
      <vt:lpstr>Noto Sans S Chinese Medium</vt:lpstr>
      <vt:lpstr>DIN Black</vt:lpstr>
      <vt:lpstr>方正小标宋简体</vt:lpstr>
      <vt:lpstr>KSOFDDF4E7ED</vt:lpstr>
      <vt:lpstr>Segoe Print</vt:lpstr>
      <vt:lpstr>Arial Unicode MS</vt:lpstr>
      <vt:lpstr>Calibri</vt:lpstr>
      <vt:lpstr>思源黑体 CN Heavy</vt:lpstr>
      <vt:lpstr>KSOF954951BB</vt:lpstr>
      <vt:lpstr>KSOFBBF09B1B</vt:lpstr>
      <vt:lpstr>Noto Sans S Chinese Medium</vt:lpstr>
      <vt:lpstr>思源黑体 CN Medium</vt:lpstr>
      <vt:lpstr>思源黑体 CN Normal</vt:lpstr>
      <vt:lpstr>方正小标宋简体</vt:lpstr>
      <vt:lpstr>方正宝黑体 简 Medium</vt:lpstr>
      <vt:lpstr>清雅黑体</vt:lpstr>
      <vt:lpstr>FT Thymes Medium</vt:lpstr>
      <vt:lpstr>DIN Pro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siren</cp:lastModifiedBy>
  <cp:revision>2528</cp:revision>
  <dcterms:created xsi:type="dcterms:W3CDTF">2019-06-19T02:08:00Z</dcterms:created>
  <dcterms:modified xsi:type="dcterms:W3CDTF">2026-09-29T09:34:04Z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9CFE74C9946A4C69843920DE3B0B819A_13</vt:lpwstr>
  </property>
</Properties>
</file>