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29" r:id="rId3"/>
    <p:sldId id="321" r:id="rId4"/>
    <p:sldId id="322" r:id="rId5"/>
    <p:sldId id="333" r:id="rId6"/>
    <p:sldId id="334" r:id="rId7"/>
    <p:sldId id="337" r:id="rId8"/>
    <p:sldId id="335" r:id="rId9"/>
    <p:sldId id="336" r:id="rId10"/>
    <p:sldId id="338" r:id="rId11"/>
    <p:sldId id="372" r:id="rId13"/>
    <p:sldId id="339" r:id="rId14"/>
    <p:sldId id="340" r:id="rId15"/>
    <p:sldId id="341" r:id="rId16"/>
    <p:sldId id="342" r:id="rId17"/>
    <p:sldId id="371" r:id="rId18"/>
    <p:sldId id="358" r:id="rId19"/>
    <p:sldId id="350" r:id="rId20"/>
    <p:sldId id="351" r:id="rId21"/>
    <p:sldId id="352" r:id="rId22"/>
    <p:sldId id="360" r:id="rId23"/>
    <p:sldId id="354" r:id="rId24"/>
    <p:sldId id="355" r:id="rId25"/>
    <p:sldId id="357" r:id="rId26"/>
    <p:sldId id="327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8" userDrawn="1">
          <p15:clr>
            <a:srgbClr val="A4A3A4"/>
          </p15:clr>
        </p15:guide>
        <p15:guide id="2" pos="36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7BFD"/>
    <a:srgbClr val="4B58ED"/>
    <a:srgbClr val="1E38B8"/>
    <a:srgbClr val="B77DFE"/>
    <a:srgbClr val="171DA6"/>
    <a:srgbClr val="210BB8"/>
    <a:srgbClr val="241789"/>
    <a:srgbClr val="4A4A4A"/>
    <a:srgbClr val="FFFEEB"/>
    <a:srgbClr val="FFF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8"/>
        <p:guide pos="361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86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6.xml"/><Relationship Id="rId3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21.xml"/><Relationship Id="rId6" Type="http://schemas.openxmlformats.org/officeDocument/2006/relationships/image" Target="../media/image8.png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10.png"/><Relationship Id="rId3" Type="http://schemas.openxmlformats.org/officeDocument/2006/relationships/tags" Target="../tags/tag2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5.xml"/><Relationship Id="rId3" Type="http://schemas.openxmlformats.org/officeDocument/2006/relationships/image" Target="../media/image14.png"/><Relationship Id="rId2" Type="http://schemas.openxmlformats.org/officeDocument/2006/relationships/tags" Target="../tags/tag44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9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4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4.xml"/><Relationship Id="rId2" Type="http://schemas.openxmlformats.org/officeDocument/2006/relationships/image" Target="../media/image18.png"/><Relationship Id="rId1" Type="http://schemas.openxmlformats.org/officeDocument/2006/relationships/tags" Target="../tags/tag53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2" Type="http://schemas.openxmlformats.org/officeDocument/2006/relationships/image" Target="../media/image19.png"/><Relationship Id="rId1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8.xml"/><Relationship Id="rId2" Type="http://schemas.openxmlformats.org/officeDocument/2006/relationships/image" Target="../media/image20.png"/><Relationship Id="rId1" Type="http://schemas.openxmlformats.org/officeDocument/2006/relationships/tags" Target="../tags/tag5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0.xml"/><Relationship Id="rId2" Type="http://schemas.openxmlformats.org/officeDocument/2006/relationships/image" Target="../media/image21.png"/><Relationship Id="rId1" Type="http://schemas.openxmlformats.org/officeDocument/2006/relationships/tags" Target="../tags/tag5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5.xml"/><Relationship Id="rId2" Type="http://schemas.openxmlformats.org/officeDocument/2006/relationships/image" Target="../media/image22.jpeg"/><Relationship Id="rId1" Type="http://schemas.openxmlformats.org/officeDocument/2006/relationships/tags" Target="../tags/tag64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7.xml"/><Relationship Id="rId2" Type="http://schemas.openxmlformats.org/officeDocument/2006/relationships/image" Target="../media/image23.png"/><Relationship Id="rId1" Type="http://schemas.openxmlformats.org/officeDocument/2006/relationships/tags" Target="../tags/tag66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9.xml"/><Relationship Id="rId2" Type="http://schemas.openxmlformats.org/officeDocument/2006/relationships/image" Target="../media/image24.png"/><Relationship Id="rId1" Type="http://schemas.openxmlformats.org/officeDocument/2006/relationships/tags" Target="../tags/tag6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1.xml"/><Relationship Id="rId2" Type="http://schemas.openxmlformats.org/officeDocument/2006/relationships/image" Target="../media/image25.png"/><Relationship Id="rId1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6.xml"/><Relationship Id="rId2" Type="http://schemas.openxmlformats.org/officeDocument/2006/relationships/image" Target="../media/image22.jpeg"/><Relationship Id="rId1" Type="http://schemas.openxmlformats.org/officeDocument/2006/relationships/tags" Target="../tags/tag7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78.xml"/><Relationship Id="rId3" Type="http://schemas.openxmlformats.org/officeDocument/2006/relationships/image" Target="../media/image27.png"/><Relationship Id="rId2" Type="http://schemas.openxmlformats.org/officeDocument/2006/relationships/tags" Target="../tags/tag77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28.png"/><Relationship Id="rId1" Type="http://schemas.openxmlformats.org/officeDocument/2006/relationships/tags" Target="../tags/tag7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29.png"/><Relationship Id="rId1" Type="http://schemas.openxmlformats.org/officeDocument/2006/relationships/tags" Target="../tags/tag8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84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8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5.xml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480" y="3359785"/>
            <a:ext cx="10088880" cy="28130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5374640" y="4196715"/>
            <a:ext cx="52692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经传多赢投研总监，软件产品架构师。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5361305" y="4479925"/>
            <a:ext cx="52825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北京大学金融系毕业,从业十余年,坚持以资金推动论为研究核心，形成了以机构思路选股，游资思路跟踪的稳健投资模型。独创双龙战法，机构分析战法等软件经典战法，深受广大用户的喜爱。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5027930" y="788035"/>
            <a:ext cx="5952490" cy="2441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r>
              <a:rPr lang="zh-CN" sz="8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底部区域</a:t>
            </a:r>
            <a:endParaRPr lang="zh-CN" sz="8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zh-CN" sz="8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布局四季</a:t>
            </a:r>
            <a:endParaRPr lang="zh-CN" sz="8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6360" y="4163695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166360" y="4478020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308600" y="3517265"/>
            <a:ext cx="5671820" cy="730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B58ED"/>
              </a:gs>
              <a:gs pos="100000">
                <a:srgbClr val="B47BF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75020" y="3572510"/>
            <a:ext cx="539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杨春虎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投顾执业编号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:A1120619100003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基金从业编号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:A20250618011797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4" name="图片 3" descr="杨春虎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480" y="850265"/>
            <a:ext cx="4079875" cy="512000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底部区域，跌出机遇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595745" cy="808355"/>
            <a:chOff x="6595" y="2178"/>
            <a:chExt cx="10387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</a:t>
              </a:r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二章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超跌区域，反弹临近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</a:t>
              </a:r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三章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全球变局，安全资产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808355"/>
            <a:chOff x="6595" y="2178"/>
            <a:chExt cx="10387" cy="1273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</a:t>
              </a:r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四章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产业主题，强者恒强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1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底部区域，跌出机遇</a:t>
            </a:r>
            <a:endParaRPr lang="zh-CN" altLang="en-US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路漫漫，踏征程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2155" y="5120005"/>
            <a:ext cx="775525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30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余年第一次，投资融资并重</a:t>
            </a:r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稳股市，稳消费，稳预期，巩固向好势头</a:t>
            </a:r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引导中长期资金入市，稳定指数</a:t>
            </a:r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明确本质：政策行情，指数行情，中长期行情，机构行情</a:t>
            </a:r>
            <a:endParaRPr lang="zh-CN" altLang="en-US" sz="1600" b="1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75" y="871220"/>
            <a:ext cx="8655050" cy="42138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735" y="868045"/>
            <a:ext cx="2860675" cy="54914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5150" y="836295"/>
            <a:ext cx="8971280" cy="490664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>
            <p:custDataLst>
              <p:tags r:id="rId2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底部超跌，</a:t>
            </a:r>
            <a:r>
              <a:rPr lang="en-US" altLang="zh-CN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7</a:t>
            </a:r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月重现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72790" y="5419725"/>
            <a:ext cx="6167120" cy="9220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</a:rPr>
              <a:t>本轮调整源于美股三季报不及预期</a:t>
            </a:r>
            <a:endParaRPr lang="zh-CN" altLang="en-US" b="1">
              <a:solidFill>
                <a:schemeClr val="tx1"/>
              </a:solidFill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</a:rPr>
              <a:t>三季报临近末端，上不去的指数，跌下来的机会</a:t>
            </a:r>
            <a:endParaRPr lang="zh-CN" altLang="en-US" b="1">
              <a:solidFill>
                <a:schemeClr val="tx1"/>
              </a:solidFill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</a:rPr>
              <a:t>超跌区域，静待牛线走平，周线金叉反弹启动</a:t>
            </a:r>
            <a:endParaRPr lang="zh-CN" altLang="en-US" b="1">
              <a:solidFill>
                <a:schemeClr val="tx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" y="872490"/>
            <a:ext cx="2828290" cy="48660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5915" y="836295"/>
            <a:ext cx="9007475" cy="487934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>
            <p:custDataLst>
              <p:tags r:id="rId2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年线金叉，趋势未破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318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上证指数捕捞季节年线金叉初期，收敛三角形，震荡突破之后，空间更大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b="1" dirty="0" smtClean="0">
                <a:solidFill>
                  <a:schemeClr val="bg1"/>
                </a:solidFill>
              </a:rPr>
              <a:t>季线第六次金叉，年线第七次（</a:t>
            </a:r>
            <a:r>
              <a:rPr lang="en-US" altLang="zh-CN" b="1" dirty="0" smtClean="0">
                <a:solidFill>
                  <a:schemeClr val="bg1"/>
                </a:solidFill>
              </a:rPr>
              <a:t>96-97</a:t>
            </a:r>
            <a:r>
              <a:rPr lang="zh-CN" altLang="en-US" b="1" dirty="0" smtClean="0">
                <a:solidFill>
                  <a:schemeClr val="bg1"/>
                </a:solidFill>
              </a:rPr>
              <a:t>震荡）金叉，迎接历史机遇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主板韧性，红利时代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5260" y="5760085"/>
            <a:ext cx="9300210" cy="708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机构加仓红利方向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中证红利低波，创金合信量化红利等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10420"/>
          <a:stretch>
            <a:fillRect/>
          </a:stretch>
        </p:blipFill>
        <p:spPr>
          <a:xfrm>
            <a:off x="335280" y="892810"/>
            <a:ext cx="2538730" cy="4895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905" y="892810"/>
            <a:ext cx="8952230" cy="48958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超跌区域，反弹临近</a:t>
            </a:r>
            <a:endParaRPr lang="zh-CN" altLang="en-US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63700" y="5746750"/>
            <a:ext cx="8864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</a:rPr>
              <a:t>年线金叉区域</a:t>
            </a:r>
            <a:r>
              <a:rPr lang="en-US" altLang="zh-CN" b="1">
                <a:solidFill>
                  <a:schemeClr val="bg1"/>
                </a:solidFill>
              </a:rPr>
              <a:t>30</a:t>
            </a:r>
            <a:r>
              <a:rPr lang="zh-CN" altLang="en-US" b="1">
                <a:solidFill>
                  <a:schemeClr val="bg1"/>
                </a:solidFill>
              </a:rPr>
              <a:t>个，长期方向没有改变，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季线，月线金叉区域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0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个，上有顶。</a:t>
            </a:r>
            <a:endParaRPr lang="zh-CN" altLang="en-US" b="1">
              <a:solidFill>
                <a:schemeClr val="bg1"/>
              </a:solidFill>
            </a:endParaRPr>
          </a:p>
          <a:p>
            <a:pPr algn="ctr"/>
            <a:r>
              <a:rPr lang="zh-CN" b="1">
                <a:solidFill>
                  <a:schemeClr val="bg1"/>
                </a:solidFill>
              </a:rPr>
              <a:t>季线，月线，周线死叉末端，静待周线金叉，带动月线，季线金叉的机会</a:t>
            </a:r>
            <a:endParaRPr lang="zh-CN" b="1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周期共振，轮动分化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430" y="836295"/>
            <a:ext cx="8992870" cy="49180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63700" y="5746750"/>
            <a:ext cx="8864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</a:rPr>
              <a:t>深成指，创业板指月线</a:t>
            </a:r>
            <a:r>
              <a:rPr lang="en-US" altLang="zh-CN" b="1">
                <a:solidFill>
                  <a:schemeClr val="bg1"/>
                </a:solidFill>
              </a:rPr>
              <a:t>KDJ</a:t>
            </a:r>
            <a:r>
              <a:rPr lang="zh-CN" altLang="en-US" b="1">
                <a:solidFill>
                  <a:schemeClr val="bg1"/>
                </a:solidFill>
              </a:rPr>
              <a:t>的</a:t>
            </a:r>
            <a:r>
              <a:rPr lang="en-US" altLang="zh-CN" b="1">
                <a:solidFill>
                  <a:schemeClr val="bg1"/>
                </a:solidFill>
              </a:rPr>
              <a:t>J</a:t>
            </a:r>
            <a:r>
              <a:rPr lang="zh-CN" altLang="en-US" b="1">
                <a:solidFill>
                  <a:schemeClr val="bg1"/>
                </a:solidFill>
              </a:rPr>
              <a:t>值深度超跌</a:t>
            </a:r>
            <a:endParaRPr lang="zh-CN" altLang="en-US" b="1">
              <a:solidFill>
                <a:schemeClr val="bg1"/>
              </a:solidFill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</a:rPr>
              <a:t>静待月线启动反弹，创业板指为主，深成指紧随其后，题材机会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月线超跌，月线反弹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240" y="768985"/>
            <a:ext cx="9102090" cy="49777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4635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超跌区域，反弹临近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3180" y="5787390"/>
            <a:ext cx="9533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中短线上攻处于低位，短线超跌启动，静待短线超跌向下</a:t>
            </a:r>
            <a:endParaRPr lang="zh-CN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参照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7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月走势，牛熊下移之后的反弹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90" y="789940"/>
            <a:ext cx="9126220" cy="4991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切合实际，降低预期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3065" y="5822950"/>
            <a:ext cx="11149965" cy="628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rtl="0" eaLnBrk="0">
              <a:lnSpc>
                <a:spcPct val="97000"/>
              </a:lnSpc>
            </a:pPr>
            <a:r>
              <a:rPr lang="zh-CN" b="1" kern="0" spc="50" dirty="0">
                <a:solidFill>
                  <a:schemeClr val="bg1">
                    <a:alpha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指数增强的本质：调整跑赢指数，上涨跑赢指数，震荡区域低位机会</a:t>
            </a:r>
            <a:endParaRPr lang="zh-CN" b="1" kern="0" spc="50" dirty="0">
              <a:solidFill>
                <a:schemeClr val="bg1">
                  <a:alpha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 rtl="0" eaLnBrk="0">
              <a:lnSpc>
                <a:spcPct val="97000"/>
              </a:lnSpc>
            </a:pPr>
            <a:r>
              <a:rPr lang="zh-CN" b="1" kern="0" spc="50" dirty="0">
                <a:solidFill>
                  <a:schemeClr val="bg1">
                    <a:alpha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中小盘机会明显，指增上涨初期建仓，小调整小加仓，大调整大加仓，附带基金理财服务教学</a:t>
            </a:r>
            <a:endParaRPr lang="zh-CN" b="1" kern="0" spc="50" dirty="0">
              <a:solidFill>
                <a:schemeClr val="bg1">
                  <a:alpha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210" y="836295"/>
            <a:ext cx="9084945" cy="49682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全球变局，安全资产</a:t>
            </a:r>
            <a:endParaRPr lang="zh-CN" altLang="en-US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安全资产，现金为王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05" y="836295"/>
            <a:ext cx="9110345" cy="4712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5260" y="5554980"/>
            <a:ext cx="930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发展讲故事，安全讲本金，过渡看分红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逆全球化进程中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</a:rPr>
              <a:t>，安全资产</a:t>
            </a:r>
            <a:r>
              <a:rPr lang="en-US" altLang="zh-CN" b="1" dirty="0" smtClean="0">
                <a:solidFill>
                  <a:schemeClr val="bg1"/>
                </a:solidFill>
              </a:rPr>
              <a:t>vs</a:t>
            </a:r>
            <a:r>
              <a:rPr lang="zh-CN" altLang="en-US" b="1" dirty="0" smtClean="0">
                <a:solidFill>
                  <a:schemeClr val="bg1"/>
                </a:solidFill>
              </a:rPr>
              <a:t>新基建</a:t>
            </a:r>
            <a:r>
              <a:rPr lang="zh-CN" altLang="en-US" b="1" dirty="0" smtClean="0">
                <a:solidFill>
                  <a:schemeClr val="bg1"/>
                </a:solidFill>
              </a:rPr>
              <a:t>，左手红利现金，右手科技基建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地产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数据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金融，资产兴则民兴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4635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风格转换，新老转换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0815" y="5787390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41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个行业年线金叉区域，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6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个季线金叉区域，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20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个月线金叉区域，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10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个行业周线金叉区域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风格切换，轮动补涨，行业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ETF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或前十大重仓股的信号机会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15" y="791210"/>
            <a:ext cx="9135110" cy="49961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业绩稳定，资金流入，红肥绿瘦，控盘增加，月线，周线金叉区域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控盘增加，平台突破，</a:t>
            </a:r>
            <a:r>
              <a:rPr lang="zh-CN" b="1" dirty="0" smtClean="0">
                <a:solidFill>
                  <a:schemeClr val="bg1"/>
                </a:solidFill>
              </a:rPr>
              <a:t>静待符合金叉信号或熊线上移的机会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819150"/>
            <a:ext cx="9039860" cy="4943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160" y="773430"/>
            <a:ext cx="9123045" cy="49891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4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产业主题，强者恒强</a:t>
            </a:r>
            <a:endParaRPr lang="en-US" altLang="zh-CN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安全资产，现金为王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145" y="842010"/>
            <a:ext cx="9110345" cy="4712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5260" y="5554980"/>
            <a:ext cx="930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发展讲故事，安全讲本金，过渡看分红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逆全球化进程中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</a:rPr>
              <a:t>，安全资产</a:t>
            </a:r>
            <a:r>
              <a:rPr lang="en-US" altLang="zh-CN" b="1" dirty="0" smtClean="0">
                <a:solidFill>
                  <a:schemeClr val="bg1"/>
                </a:solidFill>
              </a:rPr>
              <a:t>vs</a:t>
            </a:r>
            <a:r>
              <a:rPr lang="zh-CN" altLang="en-US" b="1" dirty="0" smtClean="0">
                <a:solidFill>
                  <a:schemeClr val="bg1"/>
                </a:solidFill>
              </a:rPr>
              <a:t>新基建</a:t>
            </a:r>
            <a:r>
              <a:rPr lang="zh-CN" altLang="en-US" b="1" dirty="0" smtClean="0">
                <a:solidFill>
                  <a:schemeClr val="bg1"/>
                </a:solidFill>
              </a:rPr>
              <a:t>，左手红利现金，右手科技基建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地产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数据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金融，资产兴则民兴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4345" y="835660"/>
            <a:ext cx="8952865" cy="489648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>
            <p:custDataLst>
              <p:tags r:id="rId2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产业主题，资源科技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5260" y="5770880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空间龙头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趋势龙头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控盘反复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b="1" dirty="0" smtClean="0">
                <a:solidFill>
                  <a:schemeClr val="bg1"/>
                </a:solidFill>
              </a:rPr>
              <a:t>大消费，医药，农业，</a:t>
            </a:r>
            <a:r>
              <a:rPr lang="en-US" altLang="zh-CN" b="1" dirty="0" smtClean="0">
                <a:solidFill>
                  <a:schemeClr val="bg1"/>
                </a:solidFill>
              </a:rPr>
              <a:t>AI</a:t>
            </a:r>
            <a:r>
              <a:rPr lang="zh-CN" altLang="en-US" b="1" dirty="0" smtClean="0">
                <a:solidFill>
                  <a:schemeClr val="bg1"/>
                </a:solidFill>
              </a:rPr>
              <a:t>应用，机器人，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45" y="835660"/>
            <a:ext cx="7534910" cy="48977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业绩稳定，资金流入，红肥绿瘦，控盘增加，季线，月，周线金叉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控盘增加，平台突破，关注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210" y="800100"/>
            <a:ext cx="9074150" cy="4962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业绩稳定，资金流入，红肥绿瘦，控盘增加，季线，月，周线金叉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940" y="792480"/>
            <a:ext cx="9087485" cy="49701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业绩稳定，资金流入，红肥绿瘦，控盘增加，季线，月，周线金叉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845" y="795020"/>
            <a:ext cx="9084310" cy="49676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730" y="2548255"/>
            <a:ext cx="4799965" cy="9836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3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6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0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3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6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3917</Words>
  <Application>WPS 演示</Application>
  <PresentationFormat>宽屏</PresentationFormat>
  <Paragraphs>170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Wingdings</vt:lpstr>
      <vt:lpstr>思源黑体 CN Light</vt:lpstr>
      <vt:lpstr>黑体</vt:lpstr>
      <vt:lpstr>思源黑体 CN Bold</vt:lpstr>
      <vt:lpstr>思源黑体 CN Medium</vt:lpstr>
      <vt:lpstr>思源黑体 Medium</vt:lpstr>
      <vt:lpstr>思源黑体 CN Normal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杨春虎</cp:lastModifiedBy>
  <cp:revision>309</cp:revision>
  <dcterms:created xsi:type="dcterms:W3CDTF">2022-12-31T05:43:00Z</dcterms:created>
  <dcterms:modified xsi:type="dcterms:W3CDTF">2026-10-30T09:21:10Z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55B765DFD9AE49BBBD9718A186A1AFB5_13</vt:lpwstr>
  </property>
</Properties>
</file>