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481" r:id="rId3"/>
    <p:sldId id="267" r:id="rId4"/>
    <p:sldId id="329" r:id="rId5"/>
    <p:sldId id="759" r:id="rId6"/>
    <p:sldId id="780" r:id="rId7"/>
    <p:sldId id="781" r:id="rId8"/>
    <p:sldId id="787" r:id="rId9"/>
    <p:sldId id="782" r:id="rId10"/>
    <p:sldId id="784" r:id="rId11"/>
    <p:sldId id="785" r:id="rId12"/>
    <p:sldId id="786" r:id="rId13"/>
    <p:sldId id="788" r:id="rId14"/>
    <p:sldId id="789" r:id="rId15"/>
    <p:sldId id="783" r:id="rId16"/>
    <p:sldId id="791" r:id="rId17"/>
    <p:sldId id="796" r:id="rId18"/>
    <p:sldId id="797" r:id="rId19"/>
    <p:sldId id="790" r:id="rId20"/>
    <p:sldId id="792" r:id="rId21"/>
    <p:sldId id="799" r:id="rId22"/>
    <p:sldId id="798" r:id="rId23"/>
    <p:sldId id="800" r:id="rId24"/>
    <p:sldId id="801" r:id="rId25"/>
    <p:sldId id="793" r:id="rId26"/>
    <p:sldId id="794" r:id="rId27"/>
    <p:sldId id="779" r:id="rId28"/>
    <p:sldId id="272" r:id="rId29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0" userDrawn="1">
          <p15:clr>
            <a:srgbClr val="A4A3A4"/>
          </p15:clr>
        </p15:guide>
        <p15:guide id="2" pos="3872" userDrawn="1">
          <p15:clr>
            <a:srgbClr val="A4A3A4"/>
          </p15:clr>
        </p15:guide>
        <p15:guide id="3" pos="4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D8B"/>
    <a:srgbClr val="FFE38B"/>
    <a:srgbClr val="C1662D"/>
    <a:srgbClr val="B34500"/>
    <a:srgbClr val="FFBF75"/>
    <a:srgbClr val="FFD483"/>
    <a:srgbClr val="FFEFCE"/>
    <a:srgbClr val="FFD585"/>
    <a:srgbClr val="FFEFCF"/>
    <a:srgbClr val="FFE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01" autoAdjust="0"/>
    <p:restoredTop sz="99761" autoAdjust="0"/>
  </p:normalViewPr>
  <p:slideViewPr>
    <p:cSldViewPr snapToGrid="0" showGuides="1">
      <p:cViewPr varScale="1">
        <p:scale>
          <a:sx n="110" d="100"/>
          <a:sy n="110" d="100"/>
        </p:scale>
        <p:origin x="924" y="108"/>
      </p:cViewPr>
      <p:guideLst>
        <p:guide orient="horz" pos="2220"/>
        <p:guide pos="3872"/>
        <p:guide pos="481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gs" Target="tags/tag64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image" Target="../media/image4.pn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image" Target="../media/image2.png"/><Relationship Id="rId7" Type="http://schemas.openxmlformats.org/officeDocument/2006/relationships/image" Target="../media/image5.png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.png"/><Relationship Id="rId7" Type="http://schemas.openxmlformats.org/officeDocument/2006/relationships/image" Target="../media/image7.png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1" Type="http://schemas.openxmlformats.org/officeDocument/2006/relationships/image" Target="../media/image3.pn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4" name="图片 3" descr="PPT封面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74650" y="289560"/>
            <a:ext cx="1797685" cy="405765"/>
          </a:xfrm>
          <a:prstGeom prst="rect">
            <a:avLst/>
          </a:prstGeom>
        </p:spPr>
      </p:pic>
      <p:pic>
        <p:nvPicPr>
          <p:cNvPr id="5" name="图片 4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871470" y="4571365"/>
            <a:ext cx="6231255" cy="46164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2723515" y="4541520"/>
            <a:ext cx="6798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6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-6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28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每周日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周四晚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20:15</a:t>
            </a:r>
            <a:endParaRPr lang="en-US" altLang="zh-CN" sz="2800" dirty="0">
              <a:solidFill>
                <a:srgbClr val="B345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目录页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7" name="图片 6" descr="组 214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945495" y="6012180"/>
            <a:ext cx="1246505" cy="201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标题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8" name="图片 7" descr="龙头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封面 拷贝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91210"/>
            <a:ext cx="1225423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88265" y="6382385"/>
            <a:ext cx="120142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经传多赢资深投顾：吴镇鸿，投顾执业编号</a:t>
            </a:r>
            <a:r>
              <a:rPr lang="en-US" altLang="zh-CN" sz="120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:</a:t>
            </a:r>
            <a:r>
              <a:rPr lang="en-US" altLang="zh-CN" sz="1200" dirty="0"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A1120618120002  </a:t>
            </a:r>
            <a:r>
              <a:rPr lang="zh-CN" altLang="en-US" sz="120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基金从业编号</a:t>
            </a:r>
            <a:r>
              <a:rPr lang="en-US" altLang="zh-CN" sz="120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:A20250617005261</a:t>
            </a:r>
            <a:r>
              <a:rPr lang="zh-CN" altLang="en-US" sz="120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；风险提示：观点基于软件数据和理论模型分析，仅供参考，不构成买卖建议，市场有风险，投资需谨慎。基金的过往业绩并不预示其未来表现，基金管理人管理的其他基金的业绩并不构成基金业绩表现的保证。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PPT封面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-9088-988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33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6.xml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7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8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9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40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1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2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3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44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5.xml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47.xml"/><Relationship Id="rId2" Type="http://schemas.openxmlformats.org/officeDocument/2006/relationships/image" Target="../media/image26.png"/><Relationship Id="rId1" Type="http://schemas.openxmlformats.org/officeDocument/2006/relationships/tags" Target="../tags/tag46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49.xml"/><Relationship Id="rId2" Type="http://schemas.openxmlformats.org/officeDocument/2006/relationships/image" Target="../media/image27.png"/><Relationship Id="rId1" Type="http://schemas.openxmlformats.org/officeDocument/2006/relationships/tags" Target="../tags/tag48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51.xml"/><Relationship Id="rId2" Type="http://schemas.openxmlformats.org/officeDocument/2006/relationships/image" Target="../media/image28.png"/><Relationship Id="rId1" Type="http://schemas.openxmlformats.org/officeDocument/2006/relationships/tags" Target="../tags/tag50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tags" Target="../tags/tag5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4.xml"/><Relationship Id="rId1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55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56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7.xml"/><Relationship Id="rId1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59.xml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tags" Target="../tags/tag58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60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1.xml"/><Relationship Id="rId1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2.xml"/><Relationship Id="rId1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254760" y="4012565"/>
            <a:ext cx="13436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6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吴镇鸿</a:t>
            </a:r>
            <a:endParaRPr lang="zh-CN" sz="26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53970" y="3916045"/>
            <a:ext cx="50298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执业编号:</a:t>
            </a:r>
            <a:r>
              <a:rPr lang="zh-CN" altLang="en-US" sz="2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A1120618120002</a:t>
            </a:r>
            <a:endParaRPr lang="zh-CN" altLang="en-US" sz="2000" b="0" i="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2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基金从业:A20250617005261</a:t>
            </a:r>
            <a:endParaRPr lang="zh-CN" altLang="en-US" sz="20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  <a:p>
            <a:pPr algn="l"/>
            <a:endParaRPr lang="zh-CN" altLang="en-US" sz="20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77265" y="3206115"/>
            <a:ext cx="404876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10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月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15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日 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20:15</a:t>
            </a:r>
            <a:endParaRPr lang="zh-CN" altLang="en-US" sz="30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254760" y="4535805"/>
            <a:ext cx="60769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5000"/>
              </a:lnSpc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10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余年金融从业经验，专注研究趋势理论，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K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线形态理论等，对于市场具有敏锐嗅觉。集十年大成研发双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B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龙头战法，成功帮助广大股民朋友看中做短，捕捉大波段强势股启动机会，精研盈利模式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,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首创中线游龙黄金战法，波段复制涨停法，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333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战法！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265" y="4033520"/>
            <a:ext cx="314325" cy="6191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01980" y="1681480"/>
            <a:ext cx="76676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6000" b="1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超燃龙头双</a:t>
            </a:r>
            <a:r>
              <a:rPr lang="en-US" altLang="zh-CN" sz="6000" b="1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B</a:t>
            </a:r>
            <a:r>
              <a:rPr lang="zh-CN" altLang="en-US" sz="6000" b="1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战法</a:t>
            </a:r>
            <a:endParaRPr lang="zh-CN" altLang="en-US" sz="6000" b="1" dirty="0">
              <a:gradFill>
                <a:gsLst>
                  <a:gs pos="0">
                    <a:srgbClr val="FFEFCE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Medium" panose="020B06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710" y="579120"/>
            <a:ext cx="3982085" cy="55473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67755" y="788035"/>
            <a:ext cx="5437505" cy="3734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90000"/>
              </a:lnSpc>
            </a:pPr>
            <a:r>
              <a:rPr lang="zh-CN" altLang="en-US" sz="3200">
                <a:solidFill>
                  <a:schemeClr val="tx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大盘分析</a:t>
            </a:r>
            <a:endParaRPr lang="zh-CN" altLang="en-US" sz="3200">
              <a:solidFill>
                <a:schemeClr val="tx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3200">
                <a:solidFill>
                  <a:schemeClr val="tx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双</a:t>
            </a:r>
            <a:r>
              <a:rPr lang="en-US" altLang="zh-CN" sz="3200">
                <a:solidFill>
                  <a:schemeClr val="tx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B</a:t>
            </a:r>
            <a:r>
              <a:rPr lang="zh-CN" altLang="en-US" sz="3200">
                <a:solidFill>
                  <a:schemeClr val="tx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牛股</a:t>
            </a:r>
            <a:r>
              <a:rPr lang="en-US" altLang="zh-CN" sz="3200">
                <a:solidFill>
                  <a:schemeClr val="tx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特征</a:t>
            </a:r>
            <a:endParaRPr lang="en-US" altLang="zh-CN" sz="3200">
              <a:solidFill>
                <a:schemeClr val="tx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+mn-ea"/>
            </a:endParaRPr>
          </a:p>
          <a:p>
            <a:pPr algn="l">
              <a:lnSpc>
                <a:spcPct val="180000"/>
              </a:lnSpc>
            </a:pPr>
            <a:r>
              <a:rPr lang="zh-CN" altLang="en-US" sz="3200">
                <a:solidFill>
                  <a:schemeClr val="tx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超燃龙头复制大波段应用</a:t>
            </a:r>
            <a:endParaRPr lang="zh-CN" altLang="en-US" sz="3200">
              <a:solidFill>
                <a:schemeClr val="tx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  <a:p>
            <a:pPr algn="l">
              <a:lnSpc>
                <a:spcPct val="180000"/>
              </a:lnSpc>
            </a:pPr>
            <a:endParaRPr lang="zh-CN" altLang="en-US" sz="3200">
              <a:ln>
                <a:noFill/>
              </a:ln>
              <a:solidFill>
                <a:schemeClr val="tx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37785" y="849630"/>
            <a:ext cx="955040" cy="3864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01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02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03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en-US" altLang="zh-CN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endParaRPr lang="en-US" altLang="zh-CN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01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94460" y="1995805"/>
            <a:ext cx="9703435" cy="24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90000"/>
              </a:lnSpc>
            </a:pPr>
            <a:r>
              <a:rPr lang="en-US" altLang="zh-CN" sz="8000">
                <a:solidFill>
                  <a:srgbClr val="FFE38B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            </a:t>
            </a:r>
            <a:r>
              <a:rPr lang="zh-CN" altLang="en-US" sz="8000">
                <a:solidFill>
                  <a:srgbClr val="FFE38B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大盘分析</a:t>
            </a:r>
            <a:endParaRPr lang="zh-CN" altLang="en-US" sz="8000">
              <a:solidFill>
                <a:srgbClr val="FFE38B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150683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        </a:t>
            </a:r>
            <a:r>
              <a:rPr lang="zh-CN" altLang="en-US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牛线下移，场内资金回流，超跌反弹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37235"/>
            <a:ext cx="12192000" cy="56946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   </a:t>
            </a:r>
            <a:r>
              <a:rPr lang="zh-CN" altLang="en-US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季线，月线</a:t>
            </a:r>
            <a:r>
              <a:rPr lang="en-US" altLang="zh-CN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-</a:t>
            </a:r>
            <a:r>
              <a:rPr lang="zh-CN" altLang="en-US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回档，超跌反弹机遇</a:t>
            </a:r>
            <a:endParaRPr lang="zh-CN" altLang="en-US" sz="4200" spc="-200" dirty="0" smtClean="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  <a:p>
            <a:pPr algn="ctr"/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325" y="762635"/>
            <a:ext cx="5720080" cy="5651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05" y="762635"/>
            <a:ext cx="5953125" cy="56521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   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超强风口双紫牛</a:t>
            </a:r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-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让利润奔跑起来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795" y="737235"/>
            <a:ext cx="5797550" cy="56762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570" y="737235"/>
            <a:ext cx="5321935" cy="56762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02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94460" y="2922905"/>
            <a:ext cx="97034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8000">
                <a:solidFill>
                  <a:srgbClr val="FFE38B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    </a:t>
            </a:r>
            <a:r>
              <a:rPr lang="zh-CN" altLang="en-US" sz="8000">
                <a:solidFill>
                  <a:srgbClr val="FFE38B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底部双</a:t>
            </a:r>
            <a:r>
              <a:rPr lang="en-US" altLang="zh-CN" sz="8000">
                <a:solidFill>
                  <a:srgbClr val="FFE38B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B</a:t>
            </a:r>
            <a:r>
              <a:rPr lang="zh-CN" altLang="en-US" sz="8000">
                <a:solidFill>
                  <a:srgbClr val="FFE38B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牛股特征</a:t>
            </a:r>
            <a:endParaRPr lang="zh-CN" altLang="en-US" sz="8000">
              <a:solidFill>
                <a:srgbClr val="FFE38B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现在怎么样才能更好赚钱？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66890" y="737235"/>
            <a:ext cx="5084445" cy="57111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7235"/>
            <a:ext cx="7154545" cy="57105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12700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双</a:t>
            </a:r>
            <a:r>
              <a:rPr lang="en-US" altLang="zh-CN" sz="42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zh-CN" altLang="en-US" sz="42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龙头战法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7725" y="849630"/>
            <a:ext cx="10496550" cy="55149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确定三共振赚钱风口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055" y="679450"/>
            <a:ext cx="12005945" cy="574484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747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主题龙头第二波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，复制涨停牛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18185"/>
            <a:ext cx="12192000" cy="56724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确定风口之后如何筛选个股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215" y="813435"/>
            <a:ext cx="6022340" cy="55746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3185" y="813435"/>
            <a:ext cx="5523865" cy="55746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 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平台的每次突破就是向上机会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260" y="829310"/>
            <a:ext cx="11587480" cy="557720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 </a:t>
            </a:r>
            <a:r>
              <a:rPr lang="zh-CN" altLang="en-US" sz="4200">
                <a:solidFill>
                  <a:schemeClr val="bg1"/>
                </a:solidFill>
                <a:sym typeface="+mn-ea"/>
              </a:rPr>
              <a:t>天花板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5123" name="文本占位符 5122"/>
          <p:cNvPicPr>
            <a:picLocks noGrp="1" noChangeAspect="1"/>
          </p:cNvPicPr>
          <p:nvPr>
            <p:ph type="body"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08330" y="953770"/>
            <a:ext cx="10968990" cy="5295900"/>
          </a:xfrm>
        </p:spPr>
      </p:pic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spc="-200">
                <a:solidFill>
                  <a:schemeClr val="bg1"/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      </a:t>
            </a:r>
            <a:r>
              <a:rPr lang="zh-CN" altLang="en-US" sz="4000">
                <a:solidFill>
                  <a:schemeClr val="bg1"/>
                </a:solidFill>
                <a:sym typeface="+mn-ea"/>
              </a:rPr>
              <a:t>楼梯的故事</a:t>
            </a:r>
            <a:endParaRPr lang="zh-CN" altLang="en-US" sz="4000" spc="-20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5" name="文本占位符 4"/>
          <p:cNvPicPr>
            <a:picLocks noGrp="1" noChangeAspect="1"/>
          </p:cNvPicPr>
          <p:nvPr>
            <p:ph type="body"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08330" y="1113790"/>
            <a:ext cx="10968990" cy="5135880"/>
          </a:xfr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37790" y="735965"/>
            <a:ext cx="695134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28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当上面看不到天花板时，楼梯摆在你的面前，</a:t>
            </a:r>
            <a:br>
              <a:rPr lang="zh-CN" altLang="en-US" sz="28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</a:br>
            <a:r>
              <a:rPr lang="zh-CN" altLang="en-US" sz="2800" b="1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就是“天梯”，天空才是你的极限</a:t>
            </a:r>
            <a:endParaRPr lang="zh-CN" altLang="en-US" sz="2800" b="1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845310" y="1689100"/>
            <a:ext cx="8449945" cy="47656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spc="-200">
                <a:solidFill>
                  <a:schemeClr val="bg1"/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    </a:t>
            </a:r>
            <a:r>
              <a:rPr lang="zh-CN" sz="36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超燃龙头燃料指标学习</a:t>
            </a:r>
            <a:endParaRPr lang="zh-CN" altLang="en-US" sz="3200" spc="-20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98775" y="4764405"/>
            <a:ext cx="6915150" cy="14954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615" y="2750185"/>
            <a:ext cx="6135370" cy="35928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615" y="3387090"/>
            <a:ext cx="6136005" cy="150431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9645" y="645160"/>
            <a:ext cx="4411345" cy="214820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2615" y="1358900"/>
            <a:ext cx="3977005" cy="131445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03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76960" y="2033905"/>
            <a:ext cx="10135235" cy="191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80000"/>
              </a:lnSpc>
            </a:pPr>
            <a:r>
              <a:rPr lang="zh-CN" altLang="en-US" sz="6600">
                <a:solidFill>
                  <a:srgbClr val="FFDD8B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超燃龙头复制大波段应用</a:t>
            </a:r>
            <a:endParaRPr lang="zh-CN" altLang="en-US" sz="6600">
              <a:solidFill>
                <a:srgbClr val="FFDD8B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底部双</a:t>
            </a:r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B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战法核心本质：复制大波段</a:t>
            </a:r>
            <a:endParaRPr lang="zh-CN" altLang="en-US" sz="4200" spc="-20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/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1190" y="772795"/>
            <a:ext cx="8388985" cy="55968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超燃龙头双</a:t>
            </a:r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B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牛股标准</a:t>
            </a:r>
            <a:endParaRPr lang="zh-CN" altLang="en-US" sz="4200" spc="-20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/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3365" y="767715"/>
            <a:ext cx="6117590" cy="56261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0955" y="828675"/>
            <a:ext cx="5549900" cy="55664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超燃龙头双</a:t>
            </a:r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B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战法选股思路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8350" y="1112520"/>
            <a:ext cx="8124825" cy="20478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350" y="3608705"/>
            <a:ext cx="8201025" cy="23241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最佳拍档：</a:t>
            </a:r>
            <a:r>
              <a:rPr lang="zh-CN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最近炒作主题</a:t>
            </a:r>
            <a:r>
              <a:rPr lang="en-US" altLang="zh-CN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底部双</a:t>
            </a:r>
            <a:r>
              <a:rPr lang="en-US" altLang="zh-CN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zh-CN" altLang="en-US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启动</a:t>
            </a:r>
            <a:endParaRPr lang="zh-CN" altLang="en-US" sz="36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45160"/>
            <a:ext cx="12192000" cy="574738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最佳拍档：</a:t>
            </a:r>
            <a:r>
              <a:rPr lang="zh-CN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最近炒作主题</a:t>
            </a:r>
            <a:r>
              <a:rPr lang="en-US" altLang="zh-CN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底部双</a:t>
            </a:r>
            <a:r>
              <a:rPr lang="en-US" altLang="zh-CN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zh-CN" altLang="en-US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启动</a:t>
            </a:r>
            <a:endParaRPr lang="zh-CN" altLang="en-US" sz="36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11" name="图片 10" descr="C:\Users\Administrator\Desktop\操作细则.png操作细则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>
          <a:xfrm>
            <a:off x="240665" y="873125"/>
            <a:ext cx="11710035" cy="55803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260" y="873125"/>
            <a:ext cx="5933440" cy="558101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-533400" y="0"/>
            <a:ext cx="12382500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选股标准：低位有空间+绩优双</a:t>
            </a:r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B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牛</a:t>
            </a:r>
            <a:endParaRPr lang="zh-CN" altLang="en-US" sz="3600" b="1" spc="-20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/>
            <a:endParaRPr lang="zh-CN" altLang="en-US" sz="3600" spc="-20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804545"/>
            <a:ext cx="5499735" cy="5549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9305" y="804545"/>
            <a:ext cx="6033135" cy="55492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PLACING_PICTURE_USER_VIEWPORT" val="{&quot;height&quot;:10800,&quot;width&quot;:19200}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2.xml><?xml version="1.0" encoding="utf-8"?>
<p:tagLst xmlns:p="http://schemas.openxmlformats.org/presentationml/2006/main">
  <p:tag name="KSO_WM_UNIT_PLACING_PICTURE_USER_VIEWPORT" val="{&quot;height&quot;:2082,&quot;width&quot;:10544}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4.xml><?xml version="1.0" encoding="utf-8"?>
<p:tagLst xmlns:p="http://schemas.openxmlformats.org/presentationml/2006/main">
  <p:tag name="COMMONDATA" val="eyJoZGlkIjoiOGE4MmM3N2M1Njg0N2RlMTM3NDgxNjk5YmFiZDMxNTIifQ=="/>
  <p:tag name="KSO_WPP_MARK_KEY" val="257877f6-fe8c-4c47-ab4c-274c99a6a791"/>
  <p:tag name="commondata" val="eyJoZGlkIjoiNmFkOTM4YTBmYzkwNDBjOWYzNjBlMTAzZTIxNjcwNGE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538</Words>
  <Application>WPS 演示</Application>
  <PresentationFormat>宽屏</PresentationFormat>
  <Paragraphs>76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68" baseType="lpstr">
      <vt:lpstr>Arial</vt:lpstr>
      <vt:lpstr>宋体</vt:lpstr>
      <vt:lpstr>Wingdings</vt:lpstr>
      <vt:lpstr>微软雅黑</vt:lpstr>
      <vt:lpstr>Wingdings</vt:lpstr>
      <vt:lpstr>思源黑体 CN Medium</vt:lpstr>
      <vt:lpstr>黑体</vt:lpstr>
      <vt:lpstr>思源黑体 CN Normal</vt:lpstr>
      <vt:lpstr>思源黑体 CN Light</vt:lpstr>
      <vt:lpstr>思源黑体 CN Bold</vt:lpstr>
      <vt:lpstr>思源黑体 CN Heavy</vt:lpstr>
      <vt:lpstr>思源黑体 CN Regular</vt:lpstr>
      <vt:lpstr>Noto Sans S Chinese Medium</vt:lpstr>
      <vt:lpstr>DIN Black</vt:lpstr>
      <vt:lpstr>Segoe UI</vt:lpstr>
      <vt:lpstr>幼圆</vt:lpstr>
      <vt:lpstr>KSOFDDF4E7ED</vt:lpstr>
      <vt:lpstr>Segoe Print</vt:lpstr>
      <vt:lpstr>KSOF954951BB</vt:lpstr>
      <vt:lpstr>KSOFBD29610E</vt:lpstr>
      <vt:lpstr>Arial Unicode MS</vt:lpstr>
      <vt:lpstr>Calibri</vt:lpstr>
      <vt:lpstr>Noto Sans S Chinese Medium</vt:lpstr>
      <vt:lpstr>思源黑体 CN Bold</vt:lpstr>
      <vt:lpstr>思源黑体 CN Heavy</vt:lpstr>
      <vt:lpstr>思源黑体 CN Light</vt:lpstr>
      <vt:lpstr>思源黑体 CN Medium</vt:lpstr>
      <vt:lpstr>思源黑体 CN Normal</vt:lpstr>
      <vt:lpstr>思源黑体 CN Regular</vt:lpstr>
      <vt:lpstr>KSOF28C8607A</vt:lpstr>
      <vt:lpstr>方正宝黑体 简 Medium</vt:lpstr>
      <vt:lpstr>清雅黑体</vt:lpstr>
      <vt:lpstr>方正宝黑体 简 Light</vt:lpstr>
      <vt:lpstr>方正大黑体_GBK</vt:lpstr>
      <vt:lpstr>兰米黑体</vt:lpstr>
      <vt:lpstr>FT Thymes Medium</vt:lpstr>
      <vt:lpstr>DIN Pro</vt:lpstr>
      <vt:lpstr>KSOFD723FC5D</vt:lpstr>
      <vt:lpstr>KSOFD72470BC</vt:lpstr>
      <vt:lpstr>KSOF618801C0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【经传多赢】狼道：A1120618120002</cp:lastModifiedBy>
  <cp:revision>535</cp:revision>
  <dcterms:created xsi:type="dcterms:W3CDTF">2019-06-19T02:08:00Z</dcterms:created>
  <dcterms:modified xsi:type="dcterms:W3CDTF">2026-10-15T10:16:21Z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13264B2F121C46DA8A4EAC0840B9D98D_13</vt:lpwstr>
  </property>
</Properties>
</file>