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Lst>
  <p:notesMasterIdLst>
    <p:notesMasterId r:id="rId24"/>
  </p:notesMasterIdLst>
  <p:sldIdLst>
    <p:sldId id="336" r:id="rId5"/>
    <p:sldId id="337" r:id="rId6"/>
    <p:sldId id="338" r:id="rId7"/>
    <p:sldId id="339" r:id="rId8"/>
    <p:sldId id="360" r:id="rId9"/>
    <p:sldId id="361" r:id="rId10"/>
    <p:sldId id="362" r:id="rId11"/>
    <p:sldId id="364" r:id="rId12"/>
    <p:sldId id="359" r:id="rId13"/>
    <p:sldId id="366" r:id="rId14"/>
    <p:sldId id="367" r:id="rId15"/>
    <p:sldId id="368" r:id="rId16"/>
    <p:sldId id="342" r:id="rId17"/>
    <p:sldId id="369" r:id="rId18"/>
    <p:sldId id="365" r:id="rId19"/>
    <p:sldId id="371" r:id="rId20"/>
    <p:sldId id="372" r:id="rId21"/>
    <p:sldId id="271" r:id="rId22"/>
    <p:sldId id="373" r:id="rId23"/>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8"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A2EA8"/>
    <a:srgbClr val="132AAC"/>
    <a:srgbClr val="7399DC"/>
    <a:srgbClr val="C50001"/>
    <a:srgbClr val="C60101"/>
    <a:srgbClr val="915C09"/>
    <a:srgbClr val="FFFFF5"/>
    <a:srgbClr val="D10300"/>
    <a:srgbClr val="C30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115" d="100"/>
          <a:sy n="115" d="100"/>
        </p:scale>
        <p:origin x="498" y="102"/>
      </p:cViewPr>
      <p:guideLst>
        <p:guide orient="horz" pos="2078"/>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9" Type="http://schemas.openxmlformats.org/officeDocument/2006/relationships/tags" Target="tags/tag79.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notesMaster" Target="notesMasters/notesMaster1.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1.png"/><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descr="经传logo白色"/>
          <p:cNvPicPr>
            <a:picLocks noChangeAspect="1"/>
          </p:cNvPicPr>
          <p:nvPr userDrawn="1"/>
        </p:nvPicPr>
        <p:blipFill>
          <a:blip r:embed="rId2"/>
          <a:stretch>
            <a:fillRect/>
          </a:stretch>
        </p:blipFill>
        <p:spPr>
          <a:xfrm>
            <a:off x="356235" y="182880"/>
            <a:ext cx="1594898" cy="360000"/>
          </a:xfrm>
          <a:prstGeom prst="rect">
            <a:avLst/>
          </a:prstGeom>
        </p:spPr>
      </p:pic>
      <p:pic>
        <p:nvPicPr>
          <p:cNvPr id="3" name="图片 2" descr="1920_1080"/>
          <p:cNvPicPr>
            <a:picLocks noChangeAspect="1"/>
          </p:cNvPicPr>
          <p:nvPr userDrawn="1"/>
        </p:nvPicPr>
        <p:blipFill>
          <a:blip r:embed="rId3"/>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17" name="图片 16" descr="目录页"/>
          <p:cNvPicPr/>
          <p:nvPr userDrawn="1"/>
        </p:nvPicPr>
        <p:blipFill>
          <a:blip r:embed="rId2"/>
          <a:stretch>
            <a:fillRect/>
          </a:stretch>
        </p:blipFill>
        <p:spPr>
          <a:xfrm>
            <a:off x="-600" y="0"/>
            <a:ext cx="12193200" cy="6858000"/>
          </a:xfrm>
          <a:prstGeom prst="rect">
            <a:avLst/>
          </a:prstGeom>
        </p:spPr>
      </p:pic>
      <p:sp>
        <p:nvSpPr>
          <p:cNvPr id="80" name="文本框 79"/>
          <p:cNvSpPr txBox="1"/>
          <p:nvPr userDrawn="1"/>
        </p:nvSpPr>
        <p:spPr>
          <a:xfrm>
            <a:off x="937260" y="2353945"/>
            <a:ext cx="2008505" cy="11068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优设标题黑" panose="00000500000000000000" charset="-122"/>
                <a:ea typeface="优设标题黑" panose="00000500000000000000" charset="-122"/>
                <a:cs typeface="优设标题黑" panose="00000500000000000000" charset="-122"/>
              </a:rPr>
              <a:t>目录</a:t>
            </a:r>
            <a:endParaRPr kumimoji="0" lang="zh-CN" altLang="en-US" sz="6600" b="0" i="0" u="none" strike="noStrike" kern="1200" cap="none" spc="0" normalizeH="0" baseline="0" noProof="0" dirty="0">
              <a:ln>
                <a:noFill/>
              </a:ln>
              <a:solidFill>
                <a:schemeClr val="bg1"/>
              </a:solidFill>
              <a:effectLst/>
              <a:uLnTx/>
              <a:uFillTx/>
              <a:latin typeface="优设标题黑" panose="00000500000000000000" charset="-122"/>
              <a:ea typeface="优设标题黑" panose="00000500000000000000" charset="-122"/>
              <a:cs typeface="优设标题黑" panose="00000500000000000000" charset="-122"/>
            </a:endParaRPr>
          </a:p>
        </p:txBody>
      </p:sp>
      <p:sp>
        <p:nvSpPr>
          <p:cNvPr id="9" name="文本框 8"/>
          <p:cNvSpPr txBox="1"/>
          <p:nvPr userDrawn="1"/>
        </p:nvSpPr>
        <p:spPr>
          <a:xfrm>
            <a:off x="982345" y="3213100"/>
            <a:ext cx="2658110" cy="5835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panose="020B0502040204020203" charset="-122"/>
                <a:ea typeface="微软雅黑 Light" panose="020B0502040204020203" charset="-122"/>
                <a:cs typeface="+mn-cs"/>
              </a:rPr>
              <a:t>CATALOGUE</a:t>
            </a:r>
            <a:endParaRPr kumimoji="0" lang="en-US" altLang="zh-CN" sz="3200" b="0" i="0" u="none" strike="noStrike" kern="1200" cap="none" spc="0" normalizeH="0" baseline="0" noProof="0" dirty="0">
              <a:ln>
                <a:noFill/>
              </a:ln>
              <a:solidFill>
                <a:schemeClr val="bg1"/>
              </a:solidFill>
              <a:effectLst/>
              <a:uLnTx/>
              <a:uFillTx/>
              <a:latin typeface="微软雅黑 Light" panose="020B0502040204020203" charset="-122"/>
              <a:ea typeface="微软雅黑 Light" panose="020B0502040204020203" charset="-122"/>
              <a:cs typeface="+mn-cs"/>
            </a:endParaRPr>
          </a:p>
        </p:txBody>
      </p:sp>
      <p:sp>
        <p:nvSpPr>
          <p:cNvPr id="7" name="等腰三角形 6"/>
          <p:cNvSpPr/>
          <p:nvPr userDrawn="1"/>
        </p:nvSpPr>
        <p:spPr>
          <a:xfrm rot="5400000">
            <a:off x="2861310"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等腰三角形 7"/>
          <p:cNvSpPr/>
          <p:nvPr userDrawn="1"/>
        </p:nvSpPr>
        <p:spPr>
          <a:xfrm rot="5400000">
            <a:off x="3110865"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等腰三角形 9"/>
          <p:cNvSpPr/>
          <p:nvPr userDrawn="1"/>
        </p:nvSpPr>
        <p:spPr>
          <a:xfrm rot="5400000">
            <a:off x="3360420"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9" name="图片 18"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20" name="图片 19"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7" name="图片 6" descr="目录页"/>
          <p:cNvPicPr>
            <a:picLocks noChangeAspect="1"/>
          </p:cNvPicPr>
          <p:nvPr userDrawn="1"/>
        </p:nvPicPr>
        <p:blipFill>
          <a:blip r:embed="rId2"/>
          <a:stretch>
            <a:fillRect/>
          </a:stretch>
        </p:blipFill>
        <p:spPr>
          <a:xfrm>
            <a:off x="-600" y="6703"/>
            <a:ext cx="12193200" cy="6866185"/>
          </a:xfrm>
          <a:prstGeom prst="rect">
            <a:avLst/>
          </a:prstGeom>
        </p:spPr>
      </p:pic>
      <p:sp>
        <p:nvSpPr>
          <p:cNvPr id="11" name="等腰三角形 10"/>
          <p:cNvSpPr/>
          <p:nvPr userDrawn="1"/>
        </p:nvSpPr>
        <p:spPr>
          <a:xfrm rot="5400000">
            <a:off x="4345305" y="2675890"/>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userDrawn="1"/>
        </p:nvSpPr>
        <p:spPr>
          <a:xfrm rot="5400000">
            <a:off x="4592320" y="26714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userDrawn="1"/>
        </p:nvSpPr>
        <p:spPr>
          <a:xfrm rot="5400000">
            <a:off x="4843780" y="268287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userDrawn="1"/>
        </p:nvCxnSpPr>
        <p:spPr>
          <a:xfrm>
            <a:off x="1203960" y="4286250"/>
            <a:ext cx="8296275" cy="0"/>
          </a:xfrm>
          <a:prstGeom prst="line">
            <a:avLst/>
          </a:prstGeom>
          <a:ln w="22225">
            <a:gradFill>
              <a:gsLst>
                <a:gs pos="0">
                  <a:srgbClr val="132AAC"/>
                </a:gs>
                <a:gs pos="47000">
                  <a:srgbClr val="7399DC"/>
                </a:gs>
                <a:gs pos="100000">
                  <a:srgbClr val="0A2EA8"/>
                </a:gs>
              </a:gsLst>
              <a:lin ang="10800000" scaled="0"/>
            </a:gradFill>
          </a:ln>
        </p:spPr>
        <p:style>
          <a:lnRef idx="1">
            <a:schemeClr val="accent1"/>
          </a:lnRef>
          <a:fillRef idx="0">
            <a:schemeClr val="accent1"/>
          </a:fillRef>
          <a:effectRef idx="0">
            <a:schemeClr val="accent1"/>
          </a:effectRef>
          <a:fontRef idx="minor">
            <a:schemeClr val="tx1"/>
          </a:fontRef>
        </p:style>
      </p:cxnSp>
      <p:pic>
        <p:nvPicPr>
          <p:cNvPr id="22" name="图片 21"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23" name="图片 22"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图片 9" descr="介绍页"/>
          <p:cNvPicPr>
            <a:picLocks noChangeAspect="1"/>
          </p:cNvPicPr>
          <p:nvPr userDrawn="1"/>
        </p:nvPicPr>
        <p:blipFill>
          <a:blip r:embed="rId2"/>
          <a:stretch>
            <a:fillRect/>
          </a:stretch>
        </p:blipFill>
        <p:spPr>
          <a:xfrm>
            <a:off x="0" y="0"/>
            <a:ext cx="12192000" cy="6858000"/>
          </a:xfrm>
          <a:prstGeom prst="rect">
            <a:avLst/>
          </a:prstGeom>
        </p:spPr>
      </p:pic>
      <p:pic>
        <p:nvPicPr>
          <p:cNvPr id="17" name="图片 16"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18" name="图片 17"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stretch>
            <a:fillRect/>
          </a:stretch>
        </p:blipFill>
        <p:spPr>
          <a:xfrm>
            <a:off x="635" y="622300"/>
            <a:ext cx="12192635" cy="6235700"/>
          </a:xfrm>
          <a:prstGeom prst="rect">
            <a:avLst/>
          </a:prstGeom>
        </p:spPr>
      </p:pic>
      <p:pic>
        <p:nvPicPr>
          <p:cNvPr id="15" name="图片 14" descr="PPT内页"/>
          <p:cNvPicPr>
            <a:picLocks noChangeAspect="1"/>
          </p:cNvPicPr>
          <p:nvPr userDrawn="1"/>
        </p:nvPicPr>
        <p:blipFill>
          <a:blip r:embed="rId3"/>
          <a:stretch>
            <a:fillRect/>
          </a:stretch>
        </p:blipFill>
        <p:spPr>
          <a:xfrm>
            <a:off x="635" y="0"/>
            <a:ext cx="12192000" cy="5156835"/>
          </a:xfrm>
          <a:prstGeom prst="rect">
            <a:avLst/>
          </a:prstGeom>
        </p:spPr>
      </p:pic>
      <p:sp>
        <p:nvSpPr>
          <p:cNvPr id="11" name="文本框 10"/>
          <p:cNvSpPr txBox="1"/>
          <p:nvPr userDrawn="1"/>
        </p:nvSpPr>
        <p:spPr>
          <a:xfrm>
            <a:off x="1270" y="6397625"/>
            <a:ext cx="12192000" cy="46037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经传多赢投研总监：杨春虎，投顾执业编号</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:A1120619100003;</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基金从业编号</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:A20250618011797  </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风险提示：观点基于软件数据和理论模型分析，仅供参考，不构成买卖建议，市场有风险，投资需谨慎。基金的过往业绩并不预示其未来表现，基金管理人管理的其他基金的业绩并不构成基金业绩表现的保证。</a:t>
            </a:r>
            <a:endPar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endParaRPr>
          </a:p>
        </p:txBody>
      </p:sp>
      <p:pic>
        <p:nvPicPr>
          <p:cNvPr id="19" name="图片 18" descr="经传logo白色"/>
          <p:cNvPicPr>
            <a:picLocks noChangeAspect="1"/>
          </p:cNvPicPr>
          <p:nvPr userDrawn="1"/>
        </p:nvPicPr>
        <p:blipFill>
          <a:blip r:embed="rId4"/>
          <a:stretch>
            <a:fillRect/>
          </a:stretch>
        </p:blipFill>
        <p:spPr>
          <a:xfrm>
            <a:off x="10331450" y="182880"/>
            <a:ext cx="1594898" cy="360000"/>
          </a:xfrm>
          <a:prstGeom prst="rect">
            <a:avLst/>
          </a:prstGeom>
        </p:spPr>
      </p:pic>
      <p:pic>
        <p:nvPicPr>
          <p:cNvPr id="20" name="图片 19" descr="logo"/>
          <p:cNvPicPr>
            <a:picLocks noChangeAspect="1"/>
          </p:cNvPicPr>
          <p:nvPr userDrawn="1"/>
        </p:nvPicPr>
        <p:blipFill>
          <a:blip r:embed="rId5"/>
          <a:stretch>
            <a:fillRect/>
          </a:stretch>
        </p:blipFill>
        <p:spPr>
          <a:xfrm>
            <a:off x="227330" y="219075"/>
            <a:ext cx="2474678" cy="324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pic>
        <p:nvPicPr>
          <p:cNvPr id="2" name="图片 1" descr="总海报1080"/>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descr="尾页"/>
          <p:cNvPicPr>
            <a:picLocks noChangeAspect="1"/>
          </p:cNvPicPr>
          <p:nvPr userDrawn="1"/>
        </p:nvPicPr>
        <p:blipFill>
          <a:blip r:embed="rId2"/>
          <a:stretch>
            <a:fillRect/>
          </a:stretch>
        </p:blipFill>
        <p:spPr>
          <a:xfrm>
            <a:off x="0" y="0"/>
            <a:ext cx="12192000" cy="6858000"/>
          </a:xfrm>
          <a:prstGeom prst="rect">
            <a:avLst/>
          </a:prstGeom>
        </p:spPr>
      </p:pic>
      <p:sp>
        <p:nvSpPr>
          <p:cNvPr id="7" name="文本框 6"/>
          <p:cNvSpPr txBox="1"/>
          <p:nvPr userDrawn="1"/>
        </p:nvSpPr>
        <p:spPr>
          <a:xfrm>
            <a:off x="2128520" y="3230880"/>
            <a:ext cx="7934325" cy="2059940"/>
          </a:xfrm>
          <a:prstGeom prst="rect">
            <a:avLst/>
          </a:prstGeom>
          <a:noFill/>
        </p:spPr>
        <p:txBody>
          <a:bodyPr wrap="square" rtlCol="0">
            <a:spAutoFit/>
          </a:bodyPr>
          <a:lstStyle/>
          <a:p>
            <a:pPr fontAlgn="auto">
              <a:lnSpc>
                <a:spcPct val="160000"/>
              </a:lnSpc>
            </a:pP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我司所有工作人员均不允许推荐股票、不允许承诺收益、不允许代客理财、不允许合作分成、不允许私下收款，如您发现有任何违规行为，可联系</a:t>
            </a:r>
            <a:r>
              <a:rPr lang="en-US" altLang="zh-CN"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400-9088-988</a:t>
            </a: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向我们反馈!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endParaRPr>
          </a:p>
        </p:txBody>
      </p:sp>
      <p:pic>
        <p:nvPicPr>
          <p:cNvPr id="9" name="图片 8"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10" name="图片 9"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3.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A73C7-D18A-4C18-A712-4BC5C077D8E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FDE29-156B-4166-BD96-6CA83823945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2BE724-33BD-4AB9-A918-B09240F004C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1BC7C-EB94-4184-80B8-E52B15BE3C0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25.xml"/><Relationship Id="rId2" Type="http://schemas.openxmlformats.org/officeDocument/2006/relationships/image" Target="../media/image10.png"/><Relationship Id="rId1" Type="http://schemas.openxmlformats.org/officeDocument/2006/relationships/tags" Target="../tags/tag24.xml"/></Relationships>
</file>

<file path=ppt/slides/_rels/slide2.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image" Target="../media/image11.png"/><Relationship Id="rId18" Type="http://schemas.openxmlformats.org/officeDocument/2006/relationships/slideLayout" Target="../slideLayouts/slideLayout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4.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5.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7.xml"/></Relationships>
</file>

<file path=ppt/slides/_rels/slide9.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2" Type="http://schemas.openxmlformats.org/officeDocument/2006/relationships/slideLayout" Target="../slideLayouts/slideLayout5.xml"/><Relationship Id="rId21" Type="http://schemas.openxmlformats.org/officeDocument/2006/relationships/tags" Target="../tags/tag68.xml"/><Relationship Id="rId20" Type="http://schemas.openxmlformats.org/officeDocument/2006/relationships/tags" Target="../tags/tag67.xml"/><Relationship Id="rId2" Type="http://schemas.openxmlformats.org/officeDocument/2006/relationships/tags" Target="../tags/tag49.xml"/><Relationship Id="rId19" Type="http://schemas.openxmlformats.org/officeDocument/2006/relationships/tags" Target="../tags/tag66.xml"/><Relationship Id="rId18" Type="http://schemas.openxmlformats.org/officeDocument/2006/relationships/tags" Target="../tags/tag65.xml"/><Relationship Id="rId17" Type="http://schemas.openxmlformats.org/officeDocument/2006/relationships/tags" Target="../tags/tag64.xml"/><Relationship Id="rId16" Type="http://schemas.openxmlformats.org/officeDocument/2006/relationships/tags" Target="../tags/tag63.xml"/><Relationship Id="rId15" Type="http://schemas.openxmlformats.org/officeDocument/2006/relationships/tags" Target="../tags/tag62.xml"/><Relationship Id="rId14" Type="http://schemas.openxmlformats.org/officeDocument/2006/relationships/tags" Target="../tags/tag61.xml"/><Relationship Id="rId13" Type="http://schemas.openxmlformats.org/officeDocument/2006/relationships/tags" Target="../tags/tag60.xml"/><Relationship Id="rId12" Type="http://schemas.openxmlformats.org/officeDocument/2006/relationships/tags" Target="../tags/tag59.xml"/><Relationship Id="rId11" Type="http://schemas.openxmlformats.org/officeDocument/2006/relationships/tags" Target="../tags/tag58.xml"/><Relationship Id="rId10" Type="http://schemas.openxmlformats.org/officeDocument/2006/relationships/tags" Target="../tags/tag57.xml"/><Relationship Id="rId1" Type="http://schemas.openxmlformats.org/officeDocument/2006/relationships/tags" Target="../tags/tag4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9.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0.xml"/><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71.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2.xml"/></Relationships>
</file>

<file path=ppt/slides/_rels/slide14.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image" Target="../media/image29.pn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0" Type="http://schemas.openxmlformats.org/officeDocument/2006/relationships/slideLayout" Target="../slideLayouts/slideLayout5.xml"/><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74.xml"/><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5.xml"/><Relationship Id="rId2" Type="http://schemas.openxmlformats.org/officeDocument/2006/relationships/image" Target="../media/image38.png"/><Relationship Id="rId1"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76.xml"/><Relationship Id="rId1"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userDrawn="1"/>
        </p:nvSpPr>
        <p:spPr>
          <a:xfrm>
            <a:off x="3894455" y="3560445"/>
            <a:ext cx="1245870" cy="475615"/>
          </a:xfrm>
          <a:prstGeom prst="rect">
            <a:avLst/>
          </a:prstGeom>
          <a:noFill/>
        </p:spPr>
        <p:txBody>
          <a:bodyPr wrap="square" rtlCol="0">
            <a:spAutoFit/>
          </a:bodyPr>
          <a:lstStyle/>
          <a:p>
            <a:pPr algn="ctr"/>
            <a:r>
              <a:rPr lang="zh-CN" altLang="en-US" sz="2500">
                <a:solidFill>
                  <a:schemeClr val="accent1">
                    <a:lumMod val="75000"/>
                  </a:schemeClr>
                </a:solidFill>
                <a:latin typeface="思源黑体 CN Medium" panose="020B0600000000000000" charset="-122"/>
                <a:ea typeface="思源黑体 CN Medium" panose="020B0600000000000000" charset="-122"/>
                <a:sym typeface="+mn-ea"/>
              </a:rPr>
              <a:t>杨春虎</a:t>
            </a:r>
            <a:endParaRPr lang="zh-CN" altLang="en-US" sz="2500">
              <a:solidFill>
                <a:schemeClr val="accent1">
                  <a:lumMod val="75000"/>
                </a:schemeClr>
              </a:solidFill>
              <a:latin typeface="思源黑体 CN Medium" panose="020B0600000000000000" charset="-122"/>
              <a:ea typeface="思源黑体 CN Medium" panose="020B0600000000000000" charset="-122"/>
              <a:sym typeface="+mn-ea"/>
            </a:endParaRPr>
          </a:p>
        </p:txBody>
      </p:sp>
      <p:sp>
        <p:nvSpPr>
          <p:cNvPr id="11" name="文本框 10"/>
          <p:cNvSpPr txBox="1"/>
          <p:nvPr userDrawn="1"/>
        </p:nvSpPr>
        <p:spPr>
          <a:xfrm>
            <a:off x="5140325" y="3541395"/>
            <a:ext cx="3335020" cy="583565"/>
          </a:xfrm>
          <a:prstGeom prst="rect">
            <a:avLst/>
          </a:prstGeom>
          <a:noFill/>
        </p:spPr>
        <p:txBody>
          <a:bodyPr wrap="square" rtlCol="0">
            <a:spAutoFit/>
          </a:bodyPr>
          <a:lstStyle/>
          <a:p>
            <a:pPr algn="l"/>
            <a:r>
              <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投顾执业编号:A1120619100003</a:t>
            </a:r>
            <a:endPar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基金从业编号</a:t>
            </a:r>
            <a:r>
              <a:rPr lang="en-US" altLang="zh-CN"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:A20250618011797</a:t>
            </a:r>
            <a:endParaRPr lang="en-US" altLang="zh-CN"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12" name="文本框 11"/>
          <p:cNvSpPr txBox="1"/>
          <p:nvPr userDrawn="1"/>
        </p:nvSpPr>
        <p:spPr>
          <a:xfrm>
            <a:off x="1938655" y="4160520"/>
            <a:ext cx="5998210" cy="1322070"/>
          </a:xfrm>
          <a:prstGeom prst="rect">
            <a:avLst/>
          </a:prstGeom>
          <a:noFill/>
        </p:spPr>
        <p:txBody>
          <a:bodyPr wrap="square" rtlCol="0">
            <a:spAutoFit/>
          </a:bodyPr>
          <a:lstStyle/>
          <a:p>
            <a:pPr algn="just" fontAlgn="auto">
              <a:lnSpc>
                <a:spcPct val="125000"/>
              </a:lnSpc>
            </a:pPr>
            <a:r>
              <a:rPr lang="zh-CN" altLang="en-US" sz="1600">
                <a:solidFill>
                  <a:schemeClr val="tx1">
                    <a:lumMod val="75000"/>
                    <a:lumOff val="25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rPr>
              <a:t>经传多赢投研总监／软件产品架构师， 北京大学金融系毕业， 从业十余年，坚持以资金推动论为研究核心，形成了以机构思路选股，游资思路跟踪的稳健投资模型。独创双龙战法，机构分析战法等软件经典战法，深受广大用户的喜爱。</a:t>
            </a:r>
            <a:endParaRPr lang="zh-CN" altLang="en-US" sz="1600">
              <a:solidFill>
                <a:schemeClr val="tx1">
                  <a:lumMod val="75000"/>
                  <a:lumOff val="25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endParaRPr>
          </a:p>
        </p:txBody>
      </p:sp>
      <p:sp>
        <p:nvSpPr>
          <p:cNvPr id="2" name="文本框 1"/>
          <p:cNvSpPr txBox="1"/>
          <p:nvPr/>
        </p:nvSpPr>
        <p:spPr>
          <a:xfrm>
            <a:off x="1276350" y="1181735"/>
            <a:ext cx="6313170" cy="2003425"/>
          </a:xfrm>
          <a:prstGeom prst="rect">
            <a:avLst/>
          </a:prstGeom>
          <a:noFill/>
        </p:spPr>
        <p:txBody>
          <a:bodyPr wrap="square" rtlCol="0">
            <a:noAutofit/>
          </a:bodyPr>
          <a:lstStyle/>
          <a:p>
            <a:pPr algn="l">
              <a:lnSpc>
                <a:spcPct val="90000"/>
              </a:lnSpc>
            </a:pPr>
            <a:r>
              <a:rPr lang="zh-CN" sz="7200" dirty="0" smtClean="0">
                <a:solidFill>
                  <a:schemeClr val="bg1"/>
                </a:solidFill>
                <a:latin typeface="思源黑体 CN Bold" panose="020B0800000000000000" charset="-122"/>
                <a:ea typeface="思源黑体 CN Bold" panose="020B0800000000000000" charset="-122"/>
                <a:cs typeface="思源黑体 CN Medium" panose="020B0600000000000000" charset="-122"/>
              </a:rPr>
              <a:t>资金推动论</a:t>
            </a:r>
            <a:endParaRPr lang="zh-CN" sz="7200" dirty="0">
              <a:solidFill>
                <a:schemeClr val="bg1"/>
              </a:solidFill>
              <a:latin typeface="思源黑体 CN Bold" panose="020B0800000000000000" charset="-122"/>
              <a:ea typeface="思源黑体 CN Bold" panose="020B0800000000000000" charset="-122"/>
              <a:cs typeface="思源黑体 CN Medium" panose="020B0600000000000000" charset="-122"/>
            </a:endParaRPr>
          </a:p>
        </p:txBody>
      </p:sp>
      <p:sp>
        <p:nvSpPr>
          <p:cNvPr id="3" name="文本框 2"/>
          <p:cNvSpPr txBox="1"/>
          <p:nvPr userDrawn="1"/>
        </p:nvSpPr>
        <p:spPr>
          <a:xfrm>
            <a:off x="1205230" y="3541395"/>
            <a:ext cx="2689225" cy="491490"/>
          </a:xfrm>
          <a:prstGeom prst="rect">
            <a:avLst/>
          </a:prstGeom>
          <a:noFill/>
        </p:spPr>
        <p:txBody>
          <a:bodyPr wrap="square" rtlCol="0">
            <a:spAutoFit/>
          </a:bodyPr>
          <a:lstStyle/>
          <a:p>
            <a:r>
              <a:rPr lang="en-US" sz="2600" dirty="0" smtClean="0">
                <a:solidFill>
                  <a:srgbClr val="915C09"/>
                </a:solidFill>
                <a:latin typeface="思源黑体 CN Medium" panose="020B0600000000000000" charset="-122"/>
                <a:ea typeface="思源黑体 CN Medium" panose="020B0600000000000000" charset="-122"/>
                <a:sym typeface="+mn-ea"/>
              </a:rPr>
              <a:t>10</a:t>
            </a:r>
            <a:r>
              <a:rPr sz="2600" dirty="0" smtClean="0">
                <a:solidFill>
                  <a:srgbClr val="915C09"/>
                </a:solidFill>
                <a:latin typeface="思源黑体 CN Medium" panose="020B0600000000000000" charset="-122"/>
                <a:ea typeface="思源黑体 CN Medium" panose="020B0600000000000000" charset="-122"/>
                <a:sym typeface="+mn-ea"/>
              </a:rPr>
              <a:t>月</a:t>
            </a:r>
            <a:r>
              <a:rPr lang="en-US" sz="2600" dirty="0" smtClean="0">
                <a:solidFill>
                  <a:srgbClr val="915C09"/>
                </a:solidFill>
                <a:latin typeface="思源黑体 CN Medium" panose="020B0600000000000000" charset="-122"/>
                <a:ea typeface="思源黑体 CN Medium" panose="020B0600000000000000" charset="-122"/>
                <a:sym typeface="+mn-ea"/>
              </a:rPr>
              <a:t>08</a:t>
            </a:r>
            <a:r>
              <a:rPr sz="2600" dirty="0" smtClean="0">
                <a:solidFill>
                  <a:srgbClr val="915C09"/>
                </a:solidFill>
                <a:latin typeface="思源黑体 CN Medium" panose="020B0600000000000000" charset="-122"/>
                <a:ea typeface="思源黑体 CN Medium" panose="020B0600000000000000" charset="-122"/>
                <a:sym typeface="+mn-ea"/>
              </a:rPr>
              <a:t>日 </a:t>
            </a:r>
            <a:r>
              <a:rPr lang="en-US" sz="2600" dirty="0">
                <a:solidFill>
                  <a:srgbClr val="915C09"/>
                </a:solidFill>
                <a:latin typeface="思源黑体 CN Medium" panose="020B0600000000000000" charset="-122"/>
                <a:ea typeface="思源黑体 CN Medium" panose="020B0600000000000000" charset="-122"/>
                <a:sym typeface="+mn-ea"/>
              </a:rPr>
              <a:t>20:15</a:t>
            </a:r>
            <a:endParaRPr sz="2600" dirty="0">
              <a:solidFill>
                <a:srgbClr val="915C09"/>
              </a:solidFill>
              <a:latin typeface="思源黑体 CN Medium" panose="020B0600000000000000" charset="-122"/>
              <a:ea typeface="思源黑体 CN Medium" panose="020B0600000000000000" charset="-122"/>
              <a:sym typeface="+mn-ea"/>
            </a:endParaRPr>
          </a:p>
        </p:txBody>
      </p:sp>
      <p:pic>
        <p:nvPicPr>
          <p:cNvPr id="25" name="图片 24" descr="图层 22"/>
          <p:cNvPicPr>
            <a:picLocks noChangeAspect="1"/>
          </p:cNvPicPr>
          <p:nvPr>
            <p:custDataLst>
              <p:tags r:id="rId1"/>
            </p:custDataLst>
          </p:nvPr>
        </p:nvPicPr>
        <p:blipFill>
          <a:blip r:embed="rId2"/>
          <a:stretch>
            <a:fillRect/>
          </a:stretch>
        </p:blipFill>
        <p:spPr>
          <a:xfrm>
            <a:off x="7958455" y="1109980"/>
            <a:ext cx="3730625" cy="4674235"/>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组 25"/>
          <p:cNvPicPr>
            <a:picLocks noChangeAspect="1"/>
          </p:cNvPicPr>
          <p:nvPr>
            <p:custDataLst>
              <p:tags r:id="rId1"/>
            </p:custDataLst>
          </p:nvPr>
        </p:nvPicPr>
        <p:blipFill>
          <a:blip r:embed="rId2"/>
          <a:stretch>
            <a:fillRect/>
          </a:stretch>
        </p:blipFill>
        <p:spPr>
          <a:xfrm>
            <a:off x="3324225" y="1081405"/>
            <a:ext cx="6927850" cy="714375"/>
          </a:xfrm>
          <a:prstGeom prst="rect">
            <a:avLst/>
          </a:prstGeom>
        </p:spPr>
      </p:pic>
      <p:pic>
        <p:nvPicPr>
          <p:cNvPr id="36" name="图片 35" descr="组 25"/>
          <p:cNvPicPr>
            <a:picLocks noChangeAspect="1"/>
          </p:cNvPicPr>
          <p:nvPr>
            <p:custDataLst>
              <p:tags r:id="rId3"/>
            </p:custDataLst>
          </p:nvPr>
        </p:nvPicPr>
        <p:blipFill>
          <a:blip r:embed="rId2"/>
          <a:stretch>
            <a:fillRect/>
          </a:stretch>
        </p:blipFill>
        <p:spPr>
          <a:xfrm>
            <a:off x="4010025" y="1965960"/>
            <a:ext cx="6927850" cy="714375"/>
          </a:xfrm>
          <a:prstGeom prst="rect">
            <a:avLst/>
          </a:prstGeom>
        </p:spPr>
      </p:pic>
      <p:pic>
        <p:nvPicPr>
          <p:cNvPr id="37" name="图片 36" descr="组 25"/>
          <p:cNvPicPr>
            <a:picLocks noChangeAspect="1"/>
          </p:cNvPicPr>
          <p:nvPr>
            <p:custDataLst>
              <p:tags r:id="rId4"/>
            </p:custDataLst>
          </p:nvPr>
        </p:nvPicPr>
        <p:blipFill>
          <a:blip r:embed="rId2"/>
          <a:stretch>
            <a:fillRect/>
          </a:stretch>
        </p:blipFill>
        <p:spPr>
          <a:xfrm>
            <a:off x="3324225" y="2850515"/>
            <a:ext cx="6927850" cy="714375"/>
          </a:xfrm>
          <a:prstGeom prst="rect">
            <a:avLst/>
          </a:prstGeom>
        </p:spPr>
      </p:pic>
      <p:pic>
        <p:nvPicPr>
          <p:cNvPr id="38" name="图片 37" descr="组 25"/>
          <p:cNvPicPr>
            <a:picLocks noChangeAspect="1"/>
          </p:cNvPicPr>
          <p:nvPr>
            <p:custDataLst>
              <p:tags r:id="rId5"/>
            </p:custDataLst>
          </p:nvPr>
        </p:nvPicPr>
        <p:blipFill>
          <a:blip r:embed="rId2"/>
          <a:stretch>
            <a:fillRect/>
          </a:stretch>
        </p:blipFill>
        <p:spPr>
          <a:xfrm>
            <a:off x="4010025" y="3735070"/>
            <a:ext cx="6927850" cy="714375"/>
          </a:xfrm>
          <a:prstGeom prst="rect">
            <a:avLst/>
          </a:prstGeom>
        </p:spPr>
      </p:pic>
      <p:pic>
        <p:nvPicPr>
          <p:cNvPr id="39" name="图片 38" descr="组 25"/>
          <p:cNvPicPr>
            <a:picLocks noChangeAspect="1"/>
          </p:cNvPicPr>
          <p:nvPr>
            <p:custDataLst>
              <p:tags r:id="rId6"/>
            </p:custDataLst>
          </p:nvPr>
        </p:nvPicPr>
        <p:blipFill>
          <a:blip r:embed="rId2"/>
          <a:stretch>
            <a:fillRect/>
          </a:stretch>
        </p:blipFill>
        <p:spPr>
          <a:xfrm>
            <a:off x="3324225" y="4619625"/>
            <a:ext cx="6927850" cy="714375"/>
          </a:xfrm>
          <a:prstGeom prst="rect">
            <a:avLst/>
          </a:prstGeom>
        </p:spPr>
      </p:pic>
      <p:sp>
        <p:nvSpPr>
          <p:cNvPr id="6" name="文本框 5"/>
          <p:cNvSpPr txBox="1"/>
          <p:nvPr>
            <p:custDataLst>
              <p:tags r:id="rId7"/>
            </p:custDataLst>
          </p:nvPr>
        </p:nvSpPr>
        <p:spPr>
          <a:xfrm>
            <a:off x="4878705" y="864235"/>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理解资金，跟随资金</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40" name="文本框 39"/>
          <p:cNvSpPr txBox="1"/>
          <p:nvPr>
            <p:custDataLst>
              <p:tags r:id="rId8"/>
            </p:custDataLst>
          </p:nvPr>
        </p:nvSpPr>
        <p:spPr>
          <a:xfrm>
            <a:off x="4149725" y="781050"/>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0 1</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2" name="文本框 1"/>
          <p:cNvSpPr txBox="1"/>
          <p:nvPr>
            <p:custDataLst>
              <p:tags r:id="rId9"/>
            </p:custDataLst>
          </p:nvPr>
        </p:nvSpPr>
        <p:spPr>
          <a:xfrm>
            <a:off x="4086225" y="2547620"/>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0 3</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5" name="文本框 4"/>
          <p:cNvSpPr txBox="1"/>
          <p:nvPr>
            <p:custDataLst>
              <p:tags r:id="rId10"/>
            </p:custDataLst>
          </p:nvPr>
        </p:nvSpPr>
        <p:spPr>
          <a:xfrm>
            <a:off x="4086225" y="166433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0 2</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1" name="文本框 10"/>
          <p:cNvSpPr txBox="1"/>
          <p:nvPr>
            <p:custDataLst>
              <p:tags r:id="rId11"/>
            </p:custDataLst>
          </p:nvPr>
        </p:nvSpPr>
        <p:spPr>
          <a:xfrm>
            <a:off x="4086225" y="345249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0 4</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2" name="文本框 11"/>
          <p:cNvSpPr txBox="1"/>
          <p:nvPr>
            <p:custDataLst>
              <p:tags r:id="rId12"/>
            </p:custDataLst>
          </p:nvPr>
        </p:nvSpPr>
        <p:spPr>
          <a:xfrm>
            <a:off x="4086225" y="433133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0 5</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3" name="文本框 12"/>
          <p:cNvSpPr txBox="1"/>
          <p:nvPr>
            <p:custDataLst>
              <p:tags r:id="rId13"/>
            </p:custDataLst>
          </p:nvPr>
        </p:nvSpPr>
        <p:spPr>
          <a:xfrm>
            <a:off x="4878705" y="1747520"/>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财以类聚，钱以群分</a:t>
            </a:r>
            <a:endParaRPr lang="en-US" altLang="zh-CN"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4" name="文本框 13"/>
          <p:cNvSpPr txBox="1"/>
          <p:nvPr>
            <p:custDataLst>
              <p:tags r:id="rId14"/>
            </p:custDataLst>
          </p:nvPr>
        </p:nvSpPr>
        <p:spPr>
          <a:xfrm>
            <a:off x="4878705" y="2630805"/>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跟随资金，把握趋势</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5" name="文本框 14"/>
          <p:cNvSpPr txBox="1"/>
          <p:nvPr>
            <p:custDataLst>
              <p:tags r:id="rId15"/>
            </p:custDataLst>
          </p:nvPr>
        </p:nvSpPr>
        <p:spPr>
          <a:xfrm>
            <a:off x="4878705" y="4414520"/>
            <a:ext cx="5340350" cy="922020"/>
          </a:xfrm>
          <a:prstGeom prst="rect">
            <a:avLst/>
          </a:prstGeom>
          <a:noFill/>
        </p:spPr>
        <p:txBody>
          <a:bodyPr wrap="square" rtlCol="0">
            <a:spAutoFit/>
          </a:bodyPr>
          <a:lstStyle/>
          <a:p>
            <a:pPr algn="l">
              <a:lnSpc>
                <a:spcPct val="180000"/>
              </a:lnSpc>
            </a:pPr>
            <a:r>
              <a:rPr lang="en-US" altLang="zh-CN" sz="3000">
                <a:solidFill>
                  <a:schemeClr val="bg1"/>
                </a:solidFill>
                <a:latin typeface="思源黑体 CN Regular" panose="020B0500000000000000" charset="-122"/>
                <a:ea typeface="思源黑体 CN Regular" panose="020B0500000000000000" charset="-122"/>
                <a:cs typeface="思源黑体 CN Regular" panose="020B0500000000000000" charset="-122"/>
              </a:rPr>
              <a:t>标题标题标题标题标题</a:t>
            </a:r>
            <a:endPar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endParaRPr>
          </a:p>
        </p:txBody>
      </p:sp>
      <p:sp>
        <p:nvSpPr>
          <p:cNvPr id="16" name="文本框 15"/>
          <p:cNvSpPr txBox="1"/>
          <p:nvPr>
            <p:custDataLst>
              <p:tags r:id="rId16"/>
            </p:custDataLst>
          </p:nvPr>
        </p:nvSpPr>
        <p:spPr>
          <a:xfrm>
            <a:off x="4878705" y="3535680"/>
            <a:ext cx="5340350" cy="922020"/>
          </a:xfrm>
          <a:prstGeom prst="rect">
            <a:avLst/>
          </a:prstGeom>
          <a:noFill/>
        </p:spPr>
        <p:txBody>
          <a:bodyPr wrap="square" rtlCol="0">
            <a:spAutoFit/>
          </a:bodyPr>
          <a:lstStyle/>
          <a:p>
            <a:pPr algn="l">
              <a:lnSpc>
                <a:spcPct val="180000"/>
              </a:lnSpc>
            </a:pPr>
            <a:r>
              <a:rPr lang="en-US" altLang="zh-CN"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标题标题标题标题标题</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01</a:t>
            </a:r>
            <a:endPar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76655" y="2618105"/>
            <a:ext cx="9839325" cy="1236345"/>
          </a:xfrm>
          <a:prstGeom prst="rect">
            <a:avLst/>
          </a:prstGeom>
          <a:noFill/>
        </p:spPr>
        <p:txBody>
          <a:bodyPr wrap="square" rtlCol="0">
            <a:no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理解资金，追随资金</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资金推动论</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3" name="矩形 2"/>
          <p:cNvSpPr/>
          <p:nvPr/>
        </p:nvSpPr>
        <p:spPr>
          <a:xfrm>
            <a:off x="545698" y="1202462"/>
            <a:ext cx="11099967" cy="4708981"/>
          </a:xfrm>
          <a:prstGeom prst="rect">
            <a:avLst/>
          </a:prstGeom>
        </p:spPr>
        <p:txBody>
          <a:bodyPr wrap="square">
            <a:spAutoFit/>
          </a:bodyPr>
          <a:lstStyle/>
          <a:p>
            <a:pPr algn="ctr" defTabSz="685800">
              <a:lnSpc>
                <a:spcPct val="150000"/>
              </a:lnSpc>
              <a:defRPr/>
            </a:pPr>
            <a:r>
              <a:rPr lang="zh-CN" altLang="en-US" sz="2000" dirty="0">
                <a:latin typeface="微软雅黑" panose="020B0503020204020204" pitchFamily="34" charset="-122"/>
                <a:ea typeface="微软雅黑" panose="020B0503020204020204" pitchFamily="34" charset="-122"/>
              </a:rPr>
              <a:t>金融的核心是资金</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资本之河日夜奔腾，金钱永不眠，</a:t>
            </a:r>
            <a:endParaRPr lang="en-US" altLang="zh-CN" sz="2000" dirty="0">
              <a:latin typeface="微软雅黑" panose="020B0503020204020204" pitchFamily="34" charset="-122"/>
              <a:ea typeface="微软雅黑" panose="020B0503020204020204" pitchFamily="34" charset="-122"/>
            </a:endParaRPr>
          </a:p>
          <a:p>
            <a:pPr algn="ctr" defTabSz="685800">
              <a:lnSpc>
                <a:spcPct val="150000"/>
              </a:lnSpc>
              <a:defRPr/>
            </a:pPr>
            <a:r>
              <a:rPr lang="zh-CN" altLang="en-US" sz="2000" dirty="0">
                <a:latin typeface="微软雅黑" panose="020B0503020204020204" pitchFamily="34" charset="-122"/>
                <a:ea typeface="微软雅黑" panose="020B0503020204020204" pitchFamily="34" charset="-122"/>
              </a:rPr>
              <a:t>资金去哪里，哪里就有机会与风险！</a:t>
            </a:r>
            <a:endParaRPr lang="en-US" altLang="zh-CN" sz="2000" dirty="0">
              <a:latin typeface="微软雅黑" panose="020B0503020204020204" pitchFamily="34" charset="-122"/>
              <a:ea typeface="微软雅黑" panose="020B0503020204020204" pitchFamily="34" charset="-122"/>
            </a:endParaRPr>
          </a:p>
          <a:p>
            <a:pPr algn="just" defTabSz="685800">
              <a:lnSpc>
                <a:spcPct val="150000"/>
              </a:lnSpc>
              <a:defRPr/>
            </a:pPr>
            <a:endParaRPr lang="en-US" altLang="zh-CN" sz="2000" dirty="0">
              <a:latin typeface="微软雅黑" panose="020B0503020204020204" pitchFamily="34" charset="-122"/>
              <a:ea typeface="微软雅黑" panose="020B0503020204020204" pitchFamily="34" charset="-122"/>
            </a:endParaRPr>
          </a:p>
          <a:p>
            <a:pPr algn="just" defTabSz="685800">
              <a:lnSpc>
                <a:spcPct val="150000"/>
              </a:lnSpc>
              <a:defRPr/>
            </a:pPr>
            <a:r>
              <a:rPr lang="en-US" altLang="zh-CN" sz="2000" dirty="0" smtClean="0">
                <a:latin typeface="微软雅黑" panose="020B0503020204020204" pitchFamily="34" charset="-122"/>
                <a:ea typeface="微软雅黑" panose="020B0503020204020204" pitchFamily="34" charset="-122"/>
              </a:rPr>
              <a:t>    </a:t>
            </a:r>
            <a:r>
              <a:rPr lang="zh-CN" altLang="zh-CN" sz="2000" dirty="0" smtClean="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量、价、时、空”是传统技术分析的四大因素，</a:t>
            </a:r>
            <a:r>
              <a:rPr lang="zh-CN" altLang="en-US" sz="2000" dirty="0">
                <a:latin typeface="微软雅黑" panose="020B0503020204020204" pitchFamily="34" charset="-122"/>
                <a:ea typeface="微软雅黑" panose="020B0503020204020204" pitchFamily="34" charset="-122"/>
              </a:rPr>
              <a:t>但</a:t>
            </a:r>
            <a:r>
              <a:rPr lang="zh-CN" altLang="zh-CN" sz="2000" dirty="0">
                <a:latin typeface="微软雅黑" panose="020B0503020204020204" pitchFamily="34" charset="-122"/>
                <a:ea typeface="微软雅黑" panose="020B0503020204020204" pitchFamily="34" charset="-122"/>
              </a:rPr>
              <a:t>它们只是构成股市涨跌的基本要素，显示的是股市涨跌的基本现象，并不是股市涨跌的真正原因</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股市涨跌的本质和根本原因是主流资金的推动。</a:t>
            </a:r>
            <a:endParaRPr lang="en-US" altLang="zh-CN" sz="2000" dirty="0">
              <a:latin typeface="微软雅黑" panose="020B0503020204020204" pitchFamily="34" charset="-122"/>
              <a:ea typeface="微软雅黑" panose="020B0503020204020204" pitchFamily="34" charset="-122"/>
            </a:endParaRPr>
          </a:p>
          <a:p>
            <a:pPr algn="just" defTabSz="685800">
              <a:lnSpc>
                <a:spcPct val="150000"/>
              </a:lnSpc>
              <a:defRPr/>
            </a:pPr>
            <a:r>
              <a:rPr lang="en-US" altLang="zh-CN" sz="2000" dirty="0" smtClean="0">
                <a:latin typeface="微软雅黑" panose="020B0503020204020204" pitchFamily="34" charset="-122"/>
                <a:ea typeface="微软雅黑" panose="020B0503020204020204" pitchFamily="34" charset="-122"/>
              </a:rPr>
              <a:t>       </a:t>
            </a:r>
            <a:r>
              <a:rPr lang="zh-CN" altLang="zh-CN" sz="2000" dirty="0" smtClean="0">
                <a:latin typeface="微软雅黑" panose="020B0503020204020204" pitchFamily="34" charset="-122"/>
                <a:ea typeface="微软雅黑" panose="020B0503020204020204" pitchFamily="34" charset="-122"/>
              </a:rPr>
              <a:t>只有</a:t>
            </a:r>
            <a:r>
              <a:rPr lang="zh-CN" altLang="zh-CN" sz="2000" dirty="0">
                <a:latin typeface="微软雅黑" panose="020B0503020204020204" pitchFamily="34" charset="-122"/>
                <a:ea typeface="微软雅黑" panose="020B0503020204020204" pitchFamily="34" charset="-122"/>
              </a:rPr>
              <a:t>在主流资金的推动下股市的涨跌才会有变化，特别是</a:t>
            </a:r>
            <a:r>
              <a:rPr lang="zh-CN" altLang="zh-CN" sz="2000" dirty="0" smtClean="0">
                <a:latin typeface="微软雅黑" panose="020B0503020204020204" pitchFamily="34" charset="-122"/>
                <a:ea typeface="微软雅黑" panose="020B0503020204020204" pitchFamily="34" charset="-122"/>
              </a:rPr>
              <a:t>现在</a:t>
            </a:r>
            <a:r>
              <a:rPr lang="zh-CN" altLang="en-US" sz="2000" dirty="0" smtClean="0">
                <a:latin typeface="微软雅黑" panose="020B0503020204020204" pitchFamily="34" charset="-122"/>
                <a:ea typeface="微软雅黑" panose="020B0503020204020204" pitchFamily="34" charset="-122"/>
              </a:rPr>
              <a:t>普通投资者</a:t>
            </a:r>
            <a:r>
              <a:rPr lang="zh-CN" altLang="zh-CN" sz="2000" dirty="0" smtClean="0">
                <a:latin typeface="微软雅黑" panose="020B0503020204020204" pitchFamily="34" charset="-122"/>
                <a:ea typeface="微软雅黑" panose="020B0503020204020204" pitchFamily="34" charset="-122"/>
              </a:rPr>
              <a:t>只有</a:t>
            </a:r>
            <a:r>
              <a:rPr lang="zh-CN" altLang="zh-CN" sz="2000" dirty="0">
                <a:latin typeface="微软雅黑" panose="020B0503020204020204" pitchFamily="34" charset="-122"/>
                <a:ea typeface="微软雅黑" panose="020B0503020204020204" pitchFamily="34" charset="-122"/>
              </a:rPr>
              <a:t>单边做多才能获利的中国市场。</a:t>
            </a:r>
            <a:endParaRPr lang="en-US" altLang="zh-CN" sz="2000" dirty="0">
              <a:latin typeface="微软雅黑" panose="020B0503020204020204" pitchFamily="34" charset="-122"/>
              <a:ea typeface="微软雅黑" panose="020B0503020204020204" pitchFamily="34" charset="-122"/>
            </a:endParaRPr>
          </a:p>
          <a:p>
            <a:pPr algn="ctr" defTabSz="685800">
              <a:lnSpc>
                <a:spcPct val="150000"/>
              </a:lnSpc>
              <a:defRPr/>
            </a:pPr>
            <a:endParaRPr lang="en-US" altLang="zh-CN" sz="2000" dirty="0" smtClean="0">
              <a:latin typeface="微软雅黑" panose="020B0503020204020204" pitchFamily="34" charset="-122"/>
              <a:ea typeface="微软雅黑" panose="020B0503020204020204" pitchFamily="34" charset="-122"/>
            </a:endParaRPr>
          </a:p>
          <a:p>
            <a:pPr algn="ctr" defTabSz="685800">
              <a:lnSpc>
                <a:spcPct val="150000"/>
              </a:lnSpc>
              <a:defRPr/>
            </a:pPr>
            <a:r>
              <a:rPr lang="zh-CN" altLang="zh-CN" sz="2000" dirty="0" smtClean="0">
                <a:latin typeface="微软雅黑" panose="020B0503020204020204" pitchFamily="34" charset="-122"/>
                <a:ea typeface="微软雅黑" panose="020B0503020204020204" pitchFamily="34" charset="-122"/>
              </a:rPr>
              <a:t>主流</a:t>
            </a:r>
            <a:r>
              <a:rPr lang="zh-CN" altLang="zh-CN" sz="2000" dirty="0">
                <a:latin typeface="微软雅黑" panose="020B0503020204020204" pitchFamily="34" charset="-122"/>
                <a:ea typeface="微软雅黑" panose="020B0503020204020204" pitchFamily="34" charset="-122"/>
              </a:rPr>
              <a:t>资金的进出，决定股票市场的涨跌</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资金推动论</a:t>
            </a:r>
            <a:endParaRPr lang="en-US" altLang="zh-CN" sz="2000"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资金推动论</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tretch>
            <a:fillRect/>
          </a:stretch>
        </p:blipFill>
        <p:spPr>
          <a:xfrm>
            <a:off x="900430" y="737235"/>
            <a:ext cx="10391775" cy="5642610"/>
          </a:xfrm>
          <a:prstGeom prst="rect">
            <a:avLst/>
          </a:prstGeom>
        </p:spPr>
      </p:pic>
      <p:sp>
        <p:nvSpPr>
          <p:cNvPr id="7" name="文本框 8"/>
          <p:cNvSpPr txBox="1">
            <a:spLocks noChangeArrowheads="1"/>
          </p:cNvSpPr>
          <p:nvPr/>
        </p:nvSpPr>
        <p:spPr bwMode="auto">
          <a:xfrm>
            <a:off x="4625975" y="3336925"/>
            <a:ext cx="4885690" cy="32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b="1" dirty="0">
                <a:solidFill>
                  <a:srgbClr val="7030A0"/>
                </a:solidFill>
                <a:latin typeface="微软雅黑" panose="020B0503020204020204" pitchFamily="34" charset="-122"/>
                <a:ea typeface="微软雅黑" panose="020B0503020204020204" pitchFamily="34" charset="-122"/>
              </a:rPr>
              <a:t>资本的本质</a:t>
            </a:r>
            <a:r>
              <a:rPr lang="en-US" altLang="zh-CN" sz="1600" b="1" dirty="0">
                <a:solidFill>
                  <a:srgbClr val="7030A0"/>
                </a:solidFill>
                <a:latin typeface="微软雅黑" panose="020B0503020204020204" pitchFamily="34" charset="-122"/>
                <a:ea typeface="微软雅黑" panose="020B0503020204020204" pitchFamily="34" charset="-122"/>
              </a:rPr>
              <a:t>=</a:t>
            </a:r>
            <a:r>
              <a:rPr lang="zh-CN" altLang="en-US" sz="1600" b="1" dirty="0">
                <a:solidFill>
                  <a:srgbClr val="7030A0"/>
                </a:solidFill>
                <a:latin typeface="微软雅黑" panose="020B0503020204020204" pitchFamily="34" charset="-122"/>
                <a:ea typeface="微软雅黑" panose="020B0503020204020204" pitchFamily="34" charset="-122"/>
              </a:rPr>
              <a:t>避险</a:t>
            </a:r>
            <a:r>
              <a:rPr lang="en-US" altLang="zh-CN" sz="1600" b="1" dirty="0">
                <a:solidFill>
                  <a:srgbClr val="7030A0"/>
                </a:solidFill>
                <a:latin typeface="微软雅黑" panose="020B0503020204020204" pitchFamily="34" charset="-122"/>
                <a:ea typeface="微软雅黑" panose="020B0503020204020204" pitchFamily="34" charset="-122"/>
              </a:rPr>
              <a:t>+</a:t>
            </a:r>
            <a:r>
              <a:rPr lang="zh-CN" altLang="en-US" sz="1600" b="1" dirty="0">
                <a:solidFill>
                  <a:srgbClr val="7030A0"/>
                </a:solidFill>
                <a:latin typeface="微软雅黑" panose="020B0503020204020204" pitchFamily="34" charset="-122"/>
                <a:ea typeface="微软雅黑" panose="020B0503020204020204" pitchFamily="34" charset="-122"/>
              </a:rPr>
              <a:t>逐利</a:t>
            </a:r>
            <a:endParaRPr lang="zh-CN" altLang="en-US" sz="1600" b="1" dirty="0">
              <a:solidFill>
                <a:srgbClr val="7030A0"/>
              </a:solidFill>
              <a:latin typeface="微软雅黑" panose="020B0503020204020204" pitchFamily="34" charset="-122"/>
              <a:ea typeface="微软雅黑" panose="020B0503020204020204" pitchFamily="34" charset="-122"/>
            </a:endParaRPr>
          </a:p>
        </p:txBody>
      </p:sp>
      <p:sp>
        <p:nvSpPr>
          <p:cNvPr id="8" name="文本框 9"/>
          <p:cNvSpPr txBox="1">
            <a:spLocks noChangeArrowheads="1"/>
          </p:cNvSpPr>
          <p:nvPr/>
        </p:nvSpPr>
        <p:spPr bwMode="auto">
          <a:xfrm>
            <a:off x="4625975" y="3696970"/>
            <a:ext cx="4885690" cy="32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b="1" dirty="0">
                <a:solidFill>
                  <a:srgbClr val="7030A0"/>
                </a:solidFill>
                <a:latin typeface="微软雅黑" panose="020B0503020204020204" pitchFamily="34" charset="-122"/>
                <a:ea typeface="微软雅黑" panose="020B0503020204020204" pitchFamily="34" charset="-122"/>
              </a:rPr>
              <a:t>天下熙熙皆为利来，天下攘攘皆为利往</a:t>
            </a:r>
            <a:endParaRPr lang="zh-CN" altLang="en-US" sz="1600" b="1" dirty="0">
              <a:solidFill>
                <a:srgbClr val="7030A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743450" y="1104900"/>
            <a:ext cx="4768215" cy="909320"/>
          </a:xfrm>
          <a:prstGeom prst="rect">
            <a:avLst/>
          </a:prstGeom>
          <a:noFill/>
        </p:spPr>
        <p:txBody>
          <a:bodyPr wrap="square">
            <a:noAutofit/>
          </a:bodyPr>
          <a:lstStyle/>
          <a:p>
            <a:pPr indent="266700" algn="just" eaLnBrk="1" fontAlgn="auto" hangingPunct="1">
              <a:spcBef>
                <a:spcPts val="0"/>
              </a:spcBef>
              <a:spcAft>
                <a:spcPts val="0"/>
              </a:spcAft>
              <a:defRPr/>
            </a:pPr>
            <a:r>
              <a:rPr lang="zh-CN" altLang="en-US" sz="1400" kern="100" dirty="0">
                <a:solidFill>
                  <a:srgbClr val="7030A0"/>
                </a:solidFill>
                <a:latin typeface="微软雅黑" panose="020B0503020204020204" pitchFamily="34" charset="-122"/>
                <a:ea typeface="微软雅黑" panose="020B0503020204020204" pitchFamily="34" charset="-122"/>
              </a:rPr>
              <a:t>金融的核心是资金</a:t>
            </a:r>
            <a:r>
              <a:rPr lang="en-US" altLang="zh-CN" sz="1400" kern="100" dirty="0">
                <a:solidFill>
                  <a:srgbClr val="7030A0"/>
                </a:solidFill>
                <a:latin typeface="微软雅黑" panose="020B0503020204020204" pitchFamily="34" charset="-122"/>
                <a:ea typeface="微软雅黑" panose="020B0503020204020204" pitchFamily="34" charset="-122"/>
              </a:rPr>
              <a:t>-</a:t>
            </a:r>
            <a:r>
              <a:rPr lang="zh-CN" altLang="en-US" sz="1400" kern="100" dirty="0">
                <a:solidFill>
                  <a:srgbClr val="7030A0"/>
                </a:solidFill>
                <a:latin typeface="微软雅黑" panose="020B0503020204020204" pitchFamily="34" charset="-122"/>
                <a:ea typeface="微软雅黑" panose="020B0503020204020204" pitchFamily="34" charset="-122"/>
              </a:rPr>
              <a:t>资本之河日夜奔腾，金钱永不眠，资金去哪里，哪里就有机会与风险！</a:t>
            </a:r>
            <a:r>
              <a:rPr lang="zh-CN" altLang="zh-CN" sz="1400" kern="100" dirty="0">
                <a:solidFill>
                  <a:srgbClr val="7030A0"/>
                </a:solidFill>
                <a:latin typeface="微软雅黑" panose="020B0503020204020204" pitchFamily="34" charset="-122"/>
                <a:ea typeface="微软雅黑" panose="020B0503020204020204" pitchFamily="34" charset="-122"/>
              </a:rPr>
              <a:t>主流资金的进出，决定股票市场的涨跌</a:t>
            </a:r>
            <a:r>
              <a:rPr lang="en-US" altLang="zh-CN" sz="1400" kern="100" dirty="0">
                <a:solidFill>
                  <a:srgbClr val="7030A0"/>
                </a:solidFill>
                <a:latin typeface="微软雅黑" panose="020B0503020204020204" pitchFamily="34" charset="-122"/>
                <a:ea typeface="微软雅黑" panose="020B0503020204020204" pitchFamily="34" charset="-122"/>
              </a:rPr>
              <a:t>----</a:t>
            </a:r>
            <a:r>
              <a:rPr lang="zh-CN" altLang="zh-CN" sz="1400" b="1" kern="100" dirty="0">
                <a:solidFill>
                  <a:srgbClr val="7030A0"/>
                </a:solidFill>
                <a:latin typeface="微软雅黑" panose="020B0503020204020204" pitchFamily="34" charset="-122"/>
                <a:ea typeface="微软雅黑" panose="020B0503020204020204" pitchFamily="34" charset="-122"/>
              </a:rPr>
              <a:t>资金推动论</a:t>
            </a:r>
            <a:r>
              <a:rPr lang="zh-CN" altLang="en-US" sz="1400" b="1" kern="100" dirty="0">
                <a:solidFill>
                  <a:srgbClr val="7030A0"/>
                </a:solidFill>
                <a:latin typeface="微软雅黑" panose="020B0503020204020204" pitchFamily="34" charset="-122"/>
                <a:ea typeface="微软雅黑" panose="020B0503020204020204" pitchFamily="34" charset="-122"/>
              </a:rPr>
              <a:t>（核心：贯穿始终）</a:t>
            </a:r>
            <a:endParaRPr lang="en-US" altLang="zh-CN" sz="1400" kern="100" dirty="0">
              <a:solidFill>
                <a:srgbClr val="7030A0"/>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zh-CN" altLang="en-US" sz="1400" dirty="0">
              <a:solidFill>
                <a:srgbClr val="7030A0"/>
              </a:solidFill>
              <a:latin typeface="Calibri" panose="020F0502020204030204"/>
              <a:ea typeface="微软雅黑" panose="020B0503020204020204" pitchFamily="34" charset="-122"/>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资金推动论</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2" name="组合 1"/>
          <p:cNvGrpSpPr/>
          <p:nvPr/>
        </p:nvGrpSpPr>
        <p:grpSpPr>
          <a:xfrm>
            <a:off x="617674" y="865955"/>
            <a:ext cx="10954633" cy="5304731"/>
            <a:chOff x="575432" y="893326"/>
            <a:chExt cx="8011484" cy="3606799"/>
          </a:xfrm>
        </p:grpSpPr>
        <p:grpSp>
          <p:nvGrpSpPr>
            <p:cNvPr id="5" name="组合 4"/>
            <p:cNvGrpSpPr/>
            <p:nvPr/>
          </p:nvGrpSpPr>
          <p:grpSpPr>
            <a:xfrm>
              <a:off x="575432" y="893326"/>
              <a:ext cx="8011484" cy="3606799"/>
              <a:chOff x="569604" y="988970"/>
              <a:chExt cx="10846915" cy="5869030"/>
            </a:xfrm>
          </p:grpSpPr>
          <p:pic>
            <p:nvPicPr>
              <p:cNvPr id="7" name="图片 6"/>
              <p:cNvPicPr>
                <a:picLocks noChangeAspect="1"/>
              </p:cNvPicPr>
              <p:nvPr/>
            </p:nvPicPr>
            <p:blipFill>
              <a:blip r:embed="rId1"/>
              <a:stretch>
                <a:fillRect/>
              </a:stretch>
            </p:blipFill>
            <p:spPr>
              <a:xfrm>
                <a:off x="775481" y="988973"/>
                <a:ext cx="10641038" cy="5869027"/>
              </a:xfrm>
              <a:prstGeom prst="rect">
                <a:avLst/>
              </a:prstGeom>
            </p:spPr>
          </p:pic>
          <p:sp>
            <p:nvSpPr>
              <p:cNvPr id="9" name="矩形 8"/>
              <p:cNvSpPr/>
              <p:nvPr/>
            </p:nvSpPr>
            <p:spPr>
              <a:xfrm>
                <a:off x="2835564" y="988973"/>
                <a:ext cx="4344882" cy="5869027"/>
              </a:xfrm>
              <a:prstGeom prst="rect">
                <a:avLst/>
              </a:prstGeom>
              <a:solidFill>
                <a:srgbClr val="FFC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 name="矩形 3"/>
              <p:cNvSpPr/>
              <p:nvPr/>
            </p:nvSpPr>
            <p:spPr>
              <a:xfrm>
                <a:off x="8127260" y="988972"/>
                <a:ext cx="1460086" cy="5869027"/>
              </a:xfrm>
              <a:prstGeom prst="rect">
                <a:avLst/>
              </a:prstGeom>
              <a:solidFill>
                <a:srgbClr val="FFC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1" name="矩形 10"/>
              <p:cNvSpPr/>
              <p:nvPr/>
            </p:nvSpPr>
            <p:spPr>
              <a:xfrm>
                <a:off x="7180446" y="988971"/>
                <a:ext cx="946814" cy="5869027"/>
              </a:xfrm>
              <a:prstGeom prst="rect">
                <a:avLst/>
              </a:prstGeom>
              <a:solidFill>
                <a:srgbClr val="FF0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2" name="矩形 11"/>
              <p:cNvSpPr/>
              <p:nvPr/>
            </p:nvSpPr>
            <p:spPr>
              <a:xfrm>
                <a:off x="775481" y="988970"/>
                <a:ext cx="1274992" cy="5869027"/>
              </a:xfrm>
              <a:prstGeom prst="rect">
                <a:avLst/>
              </a:prstGeom>
              <a:solidFill>
                <a:srgbClr val="FF0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13" name="文本框 12"/>
              <p:cNvSpPr txBox="1"/>
              <p:nvPr/>
            </p:nvSpPr>
            <p:spPr>
              <a:xfrm>
                <a:off x="569604" y="3659444"/>
                <a:ext cx="1736437" cy="377188"/>
              </a:xfrm>
              <a:prstGeom prst="rect">
                <a:avLst/>
              </a:prstGeom>
              <a:noFill/>
            </p:spPr>
            <p:txBody>
              <a:bodyPr wrap="square" rtlCol="0">
                <a:spAutoFit/>
              </a:bodyPr>
              <a:lstStyle/>
              <a:p>
                <a:pPr algn="ctr"/>
                <a:r>
                  <a:rPr lang="zh-CN" altLang="en-US" b="1" dirty="0"/>
                  <a:t>股价上涨</a:t>
                </a:r>
                <a:endParaRPr lang="zh-CN" altLang="en-US" b="1" dirty="0"/>
              </a:p>
            </p:txBody>
          </p:sp>
          <p:sp>
            <p:nvSpPr>
              <p:cNvPr id="14" name="文本框 13"/>
              <p:cNvSpPr txBox="1"/>
              <p:nvPr/>
            </p:nvSpPr>
            <p:spPr>
              <a:xfrm>
                <a:off x="4139787" y="4110181"/>
                <a:ext cx="1736437" cy="377188"/>
              </a:xfrm>
              <a:prstGeom prst="rect">
                <a:avLst/>
              </a:prstGeom>
              <a:noFill/>
            </p:spPr>
            <p:txBody>
              <a:bodyPr wrap="square" rtlCol="0">
                <a:spAutoFit/>
              </a:bodyPr>
              <a:lstStyle/>
              <a:p>
                <a:pPr algn="ctr"/>
                <a:r>
                  <a:rPr lang="zh-CN" altLang="en-US" b="1" dirty="0"/>
                  <a:t>房价上涨</a:t>
                </a:r>
                <a:endParaRPr lang="zh-CN" altLang="en-US" b="1" dirty="0"/>
              </a:p>
            </p:txBody>
          </p:sp>
          <p:sp>
            <p:nvSpPr>
              <p:cNvPr id="15" name="文本框 14"/>
              <p:cNvSpPr txBox="1"/>
              <p:nvPr/>
            </p:nvSpPr>
            <p:spPr>
              <a:xfrm>
                <a:off x="6785634" y="3059668"/>
                <a:ext cx="1736437" cy="377188"/>
              </a:xfrm>
              <a:prstGeom prst="rect">
                <a:avLst/>
              </a:prstGeom>
              <a:noFill/>
            </p:spPr>
            <p:txBody>
              <a:bodyPr wrap="square" rtlCol="0">
                <a:spAutoFit/>
              </a:bodyPr>
              <a:lstStyle/>
              <a:p>
                <a:pPr algn="ctr"/>
                <a:r>
                  <a:rPr lang="zh-CN" altLang="en-US" b="1" dirty="0"/>
                  <a:t>股价上涨</a:t>
                </a:r>
                <a:endParaRPr lang="zh-CN" altLang="en-US" b="1" dirty="0"/>
              </a:p>
            </p:txBody>
          </p:sp>
          <p:sp>
            <p:nvSpPr>
              <p:cNvPr id="16" name="文本框 15"/>
              <p:cNvSpPr txBox="1"/>
              <p:nvPr/>
            </p:nvSpPr>
            <p:spPr>
              <a:xfrm>
                <a:off x="7994866" y="4110181"/>
                <a:ext cx="1736437" cy="377188"/>
              </a:xfrm>
              <a:prstGeom prst="rect">
                <a:avLst/>
              </a:prstGeom>
              <a:noFill/>
            </p:spPr>
            <p:txBody>
              <a:bodyPr wrap="square" rtlCol="0">
                <a:spAutoFit/>
              </a:bodyPr>
              <a:lstStyle/>
              <a:p>
                <a:pPr algn="ctr"/>
                <a:r>
                  <a:rPr lang="zh-CN" altLang="en-US" b="1" dirty="0"/>
                  <a:t>房价上涨</a:t>
                </a:r>
                <a:endParaRPr lang="zh-CN" altLang="en-US" b="1" dirty="0"/>
              </a:p>
            </p:txBody>
          </p:sp>
        </p:grpSp>
        <p:sp>
          <p:nvSpPr>
            <p:cNvPr id="8" name="矩形 7"/>
            <p:cNvSpPr/>
            <p:nvPr/>
          </p:nvSpPr>
          <p:spPr>
            <a:xfrm>
              <a:off x="2891304" y="916602"/>
              <a:ext cx="2356387" cy="775489"/>
            </a:xfrm>
            <a:prstGeom prst="rect">
              <a:avLst/>
            </a:prstGeom>
            <a:solidFill>
              <a:srgbClr val="C00000"/>
            </a:solidFill>
          </p:spPr>
          <p:txBody>
            <a:bodyPr wrap="square">
              <a:spAutoFit/>
            </a:bodyPr>
            <a:lstStyle/>
            <a:p>
              <a:pPr marL="0" lvl="1" algn="ctr" defTabSz="685800">
                <a:lnSpc>
                  <a:spcPct val="150000"/>
                </a:lnSpc>
                <a:defRPr/>
              </a:pPr>
              <a:r>
                <a:rPr lang="zh-CN" altLang="zh-CN" sz="1100" dirty="0">
                  <a:solidFill>
                    <a:schemeClr val="bg1"/>
                  </a:solidFill>
                  <a:latin typeface="微软雅黑" panose="020B0503020204020204" pitchFamily="34" charset="-122"/>
                  <a:ea typeface="微软雅黑" panose="020B0503020204020204" pitchFamily="34" charset="-122"/>
                </a:rPr>
                <a:t>大规模资金进场，是大牛市行情；</a:t>
              </a:r>
              <a:endParaRPr lang="zh-CN" altLang="zh-CN" sz="1100" dirty="0">
                <a:solidFill>
                  <a:schemeClr val="bg1"/>
                </a:solidFill>
                <a:latin typeface="微软雅黑" panose="020B0503020204020204" pitchFamily="34" charset="-122"/>
                <a:ea typeface="微软雅黑" panose="020B0503020204020204" pitchFamily="34" charset="-122"/>
              </a:endParaRPr>
            </a:p>
            <a:p>
              <a:pPr marL="0" lvl="1" algn="ctr" defTabSz="685800">
                <a:lnSpc>
                  <a:spcPct val="150000"/>
                </a:lnSpc>
                <a:defRPr/>
              </a:pPr>
              <a:r>
                <a:rPr lang="zh-CN" altLang="zh-CN" sz="1100" dirty="0">
                  <a:solidFill>
                    <a:schemeClr val="bg1"/>
                  </a:solidFill>
                  <a:latin typeface="微软雅黑" panose="020B0503020204020204" pitchFamily="34" charset="-122"/>
                  <a:ea typeface="微软雅黑" panose="020B0503020204020204" pitchFamily="34" charset="-122"/>
                </a:rPr>
                <a:t>小规模资金进场，是反弹行情；</a:t>
              </a:r>
              <a:endParaRPr lang="zh-CN" altLang="zh-CN" sz="1100" dirty="0">
                <a:solidFill>
                  <a:schemeClr val="bg1"/>
                </a:solidFill>
                <a:latin typeface="微软雅黑" panose="020B0503020204020204" pitchFamily="34" charset="-122"/>
                <a:ea typeface="微软雅黑" panose="020B0503020204020204" pitchFamily="34" charset="-122"/>
              </a:endParaRPr>
            </a:p>
            <a:p>
              <a:pPr marL="0" lvl="1" algn="ctr" defTabSz="685800">
                <a:lnSpc>
                  <a:spcPct val="150000"/>
                </a:lnSpc>
                <a:defRPr/>
              </a:pPr>
              <a:r>
                <a:rPr lang="zh-CN" altLang="zh-CN" sz="1100" dirty="0">
                  <a:solidFill>
                    <a:schemeClr val="bg1"/>
                  </a:solidFill>
                  <a:latin typeface="微软雅黑" panose="020B0503020204020204" pitchFamily="34" charset="-122"/>
                  <a:ea typeface="微软雅黑" panose="020B0503020204020204" pitchFamily="34" charset="-122"/>
                </a:rPr>
                <a:t>大规模资金离场，大熊</a:t>
              </a:r>
              <a:r>
                <a:rPr lang="zh-CN" altLang="en-US" sz="1100" dirty="0">
                  <a:solidFill>
                    <a:schemeClr val="bg1"/>
                  </a:solidFill>
                  <a:latin typeface="微软雅黑" panose="020B0503020204020204" pitchFamily="34" charset="-122"/>
                  <a:ea typeface="微软雅黑" panose="020B0503020204020204" pitchFamily="34" charset="-122"/>
                </a:rPr>
                <a:t>市</a:t>
              </a:r>
              <a:r>
                <a:rPr lang="zh-CN" altLang="zh-CN" sz="1100" dirty="0">
                  <a:solidFill>
                    <a:schemeClr val="bg1"/>
                  </a:solidFill>
                  <a:latin typeface="微软雅黑" panose="020B0503020204020204" pitchFamily="34" charset="-122"/>
                  <a:ea typeface="微软雅黑" panose="020B0503020204020204" pitchFamily="34" charset="-122"/>
                </a:rPr>
                <a:t>即将来临；</a:t>
              </a:r>
              <a:endParaRPr lang="zh-CN" altLang="zh-CN" sz="1100" dirty="0">
                <a:solidFill>
                  <a:schemeClr val="bg1"/>
                </a:solidFill>
                <a:latin typeface="微软雅黑" panose="020B0503020204020204" pitchFamily="34" charset="-122"/>
                <a:ea typeface="微软雅黑" panose="020B0503020204020204" pitchFamily="34" charset="-122"/>
              </a:endParaRPr>
            </a:p>
            <a:p>
              <a:pPr marL="0" lvl="1" algn="ctr" defTabSz="685800">
                <a:lnSpc>
                  <a:spcPct val="150000"/>
                </a:lnSpc>
                <a:defRPr/>
              </a:pPr>
              <a:r>
                <a:rPr lang="zh-CN" altLang="zh-CN" sz="1100" dirty="0">
                  <a:solidFill>
                    <a:schemeClr val="bg1"/>
                  </a:solidFill>
                  <a:latin typeface="微软雅黑" panose="020B0503020204020204" pitchFamily="34" charset="-122"/>
                  <a:ea typeface="微软雅黑" panose="020B0503020204020204" pitchFamily="34" charset="-122"/>
                </a:rPr>
                <a:t>小规模资金离场，反弹行情结束。</a:t>
              </a:r>
              <a:endParaRPr lang="zh-CN" altLang="zh-CN" sz="1100" dirty="0">
                <a:solidFill>
                  <a:schemeClr val="bg1"/>
                </a:solidFill>
                <a:latin typeface="微软雅黑" panose="020B0503020204020204" pitchFamily="34" charset="-122"/>
                <a:ea typeface="微软雅黑" panose="020B0503020204020204" pitchFamily="34" charset="-122"/>
              </a:endParaRPr>
            </a:p>
          </p:txBody>
        </p:sp>
      </p:gr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资金本质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2" name="文本框 1"/>
          <p:cNvSpPr txBox="1">
            <a:spLocks noChangeArrowheads="1"/>
          </p:cNvSpPr>
          <p:nvPr/>
        </p:nvSpPr>
        <p:spPr bwMode="auto">
          <a:xfrm>
            <a:off x="2176256" y="1160159"/>
            <a:ext cx="783885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单边做多的市场，资金进入的目的就是赚钱</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大资金，大机构有消息，技术，分析等专业优势，会提前发现机会</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有实力的资金，发现机会后，没办法全部一次性买入，所以有了主力的吸筹</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大资金离场，顶部行情，大资金进场，底部行情</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追踪资金，首要任务就是追踪大资金的方向</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市场的本质是交易，交易活跃代表资金高速流转产生价值，资金贯穿始终</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大资金的消息和资金优势，会更容易扎堆，抱团取暖或者板块行业控盘</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zh-CN" altLang="en-US" sz="1800" dirty="0">
              <a:latin typeface="微软雅黑" panose="020B0503020204020204" pitchFamily="34" charset="-122"/>
              <a:ea typeface="微软雅黑" panose="020B0503020204020204" pitchFamily="34" charset="-122"/>
            </a:endParaRPr>
          </a:p>
        </p:txBody>
      </p:sp>
      <p:sp>
        <p:nvSpPr>
          <p:cNvPr id="6" name="文本框 8"/>
          <p:cNvSpPr txBox="1">
            <a:spLocks noChangeArrowheads="1"/>
          </p:cNvSpPr>
          <p:nvPr/>
        </p:nvSpPr>
        <p:spPr bwMode="auto">
          <a:xfrm>
            <a:off x="3310413" y="5653210"/>
            <a:ext cx="5570537" cy="5909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indent="0" algn="ctr">
              <a:lnSpc>
                <a:spcPct val="90000"/>
              </a:lnSpc>
              <a:spcBef>
                <a:spcPts val="1000"/>
              </a:spcBef>
              <a:buFont typeface="Arial" panose="020B0604020202020204" pitchFamily="34" charset="0"/>
              <a:buNone/>
              <a:defRPr lang="zh-CN" altLang="en-US" sz="3600" b="1" dirty="0">
                <a:solidFill>
                  <a:srgbClr val="FFC000"/>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2400" dirty="0">
                <a:solidFill>
                  <a:srgbClr val="C00000"/>
                </a:solidFill>
              </a:rPr>
              <a:t>资本的本质</a:t>
            </a:r>
            <a:r>
              <a:rPr lang="en-US" altLang="zh-CN" sz="2400" dirty="0">
                <a:solidFill>
                  <a:srgbClr val="C00000"/>
                </a:solidFill>
              </a:rPr>
              <a:t>=</a:t>
            </a:r>
            <a:r>
              <a:rPr lang="zh-CN" altLang="en-US" sz="2400" dirty="0">
                <a:solidFill>
                  <a:srgbClr val="C00000"/>
                </a:solidFill>
              </a:rPr>
              <a:t>避险</a:t>
            </a:r>
            <a:r>
              <a:rPr lang="en-US" altLang="zh-CN" sz="2400" dirty="0">
                <a:solidFill>
                  <a:srgbClr val="C00000"/>
                </a:solidFill>
              </a:rPr>
              <a:t>+</a:t>
            </a:r>
            <a:r>
              <a:rPr lang="zh-CN" altLang="en-US" sz="2400" dirty="0">
                <a:solidFill>
                  <a:srgbClr val="C00000"/>
                </a:solidFill>
              </a:rPr>
              <a:t>逐利</a:t>
            </a:r>
            <a:endParaRPr lang="zh-CN" altLang="en-US" sz="2400" dirty="0">
              <a:solidFill>
                <a:srgbClr val="C00000"/>
              </a:solidFill>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2</a:t>
            </a:r>
            <a:endPar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财以类聚，钱以群分</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追踪资金的模式</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5" name="组合 4"/>
          <p:cNvGrpSpPr/>
          <p:nvPr>
            <p:custDataLst>
              <p:tags r:id="rId1"/>
            </p:custDataLst>
          </p:nvPr>
        </p:nvGrpSpPr>
        <p:grpSpPr>
          <a:xfrm>
            <a:off x="1454214" y="1093128"/>
            <a:ext cx="9270305" cy="4871264"/>
            <a:chOff x="1681480" y="1528763"/>
            <a:chExt cx="7975600" cy="4165270"/>
          </a:xfrm>
        </p:grpSpPr>
        <p:sp>
          <p:nvSpPr>
            <p:cNvPr id="6" name="MH_Other_1"/>
            <p:cNvSpPr/>
            <p:nvPr>
              <p:custDataLst>
                <p:tags r:id="rId2"/>
              </p:custDataLst>
            </p:nvPr>
          </p:nvSpPr>
          <p:spPr>
            <a:xfrm flipH="1">
              <a:off x="1681480" y="2263775"/>
              <a:ext cx="7975600" cy="31750"/>
            </a:xfrm>
            <a:custGeom>
              <a:avLst/>
              <a:gdLst>
                <a:gd name="connsiteX0" fmla="*/ 7977051 w 7977051"/>
                <a:gd name="connsiteY0" fmla="*/ 0 h 31619"/>
                <a:gd name="connsiteX1" fmla="*/ 0 w 7977051"/>
                <a:gd name="connsiteY1" fmla="*/ 0 h 31619"/>
                <a:gd name="connsiteX2" fmla="*/ 0 w 7977051"/>
                <a:gd name="connsiteY2" fmla="*/ 31619 h 31619"/>
                <a:gd name="connsiteX3" fmla="*/ 7977051 w 7977051"/>
                <a:gd name="connsiteY3" fmla="*/ 31619 h 31619"/>
                <a:gd name="connsiteX4" fmla="*/ 7977051 w 7977051"/>
                <a:gd name="connsiteY4" fmla="*/ 15810 h 3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7051" h="31619">
                  <a:moveTo>
                    <a:pt x="7977051" y="0"/>
                  </a:moveTo>
                  <a:lnTo>
                    <a:pt x="0" y="0"/>
                  </a:lnTo>
                  <a:lnTo>
                    <a:pt x="0" y="31619"/>
                  </a:lnTo>
                  <a:lnTo>
                    <a:pt x="7977051" y="31619"/>
                  </a:lnTo>
                  <a:lnTo>
                    <a:pt x="7977051" y="15810"/>
                  </a:lnTo>
                  <a:close/>
                </a:path>
              </a:pathLst>
            </a:cu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7" name="MH_Other_2"/>
            <p:cNvSpPr/>
            <p:nvPr>
              <p:custDataLst>
                <p:tags r:id="rId3"/>
              </p:custDataLst>
            </p:nvPr>
          </p:nvSpPr>
          <p:spPr>
            <a:xfrm>
              <a:off x="3257868" y="2159000"/>
              <a:ext cx="211137" cy="209550"/>
            </a:xfrm>
            <a:prstGeom prst="ellipse">
              <a:avLst/>
            </a:prstGeom>
            <a:solidFill>
              <a:srgbClr val="FFFFFF"/>
            </a:solid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8" name="MH_Other_3"/>
            <p:cNvSpPr/>
            <p:nvPr>
              <p:custDataLst>
                <p:tags r:id="rId4"/>
              </p:custDataLst>
            </p:nvPr>
          </p:nvSpPr>
          <p:spPr>
            <a:xfrm>
              <a:off x="5551805" y="2159000"/>
              <a:ext cx="211138" cy="209550"/>
            </a:xfrm>
            <a:prstGeom prst="ellipse">
              <a:avLst/>
            </a:prstGeom>
            <a:solidFill>
              <a:srgbClr val="FFFFFF"/>
            </a:solidFill>
            <a:ln w="57150">
              <a:solidFill>
                <a:srgbClr val="F5BD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9" name="MH_Other_4"/>
            <p:cNvSpPr/>
            <p:nvPr>
              <p:custDataLst>
                <p:tags r:id="rId5"/>
              </p:custDataLst>
            </p:nvPr>
          </p:nvSpPr>
          <p:spPr>
            <a:xfrm>
              <a:off x="7869555" y="2159000"/>
              <a:ext cx="209550" cy="209550"/>
            </a:xfrm>
            <a:prstGeom prst="ellipse">
              <a:avLst/>
            </a:prstGeom>
            <a:solidFill>
              <a:srgbClr val="FFFFFF"/>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cxnSp>
          <p:nvCxnSpPr>
            <p:cNvPr id="2" name="MH_Other_5"/>
            <p:cNvCxnSpPr/>
            <p:nvPr>
              <p:custDataLst>
                <p:tags r:id="rId6"/>
              </p:custDataLst>
            </p:nvPr>
          </p:nvCxnSpPr>
          <p:spPr>
            <a:xfrm flipV="1">
              <a:off x="3367405" y="2263775"/>
              <a:ext cx="0" cy="601663"/>
            </a:xfrm>
            <a:prstGeom prst="line">
              <a:avLst/>
            </a:prstGeom>
            <a:ln w="19050">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MH_Other_6"/>
            <p:cNvCxnSpPr/>
            <p:nvPr>
              <p:custDataLst>
                <p:tags r:id="rId7"/>
              </p:custDataLst>
            </p:nvPr>
          </p:nvCxnSpPr>
          <p:spPr>
            <a:xfrm flipV="1">
              <a:off x="5656580" y="2263775"/>
              <a:ext cx="0" cy="601663"/>
            </a:xfrm>
            <a:prstGeom prst="line">
              <a:avLst/>
            </a:prstGeom>
            <a:ln w="19050">
              <a:solidFill>
                <a:srgbClr val="F5BD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MH_Other_7"/>
            <p:cNvCxnSpPr/>
            <p:nvPr>
              <p:custDataLst>
                <p:tags r:id="rId8"/>
              </p:custDataLst>
            </p:nvPr>
          </p:nvCxnSpPr>
          <p:spPr>
            <a:xfrm flipV="1">
              <a:off x="7975918" y="2263775"/>
              <a:ext cx="0" cy="601663"/>
            </a:xfrm>
            <a:prstGeom prst="line">
              <a:avLst/>
            </a:prstGeom>
            <a:ln w="19050">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 name="MH_SubTitle_1"/>
            <p:cNvSpPr/>
            <p:nvPr>
              <p:custDataLst>
                <p:tags r:id="rId9"/>
              </p:custDataLst>
            </p:nvPr>
          </p:nvSpPr>
          <p:spPr>
            <a:xfrm>
              <a:off x="2556193" y="2971800"/>
              <a:ext cx="1614487" cy="344488"/>
            </a:xfrm>
            <a:prstGeom prst="round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大盘资金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MH_SubTitle_2"/>
            <p:cNvSpPr/>
            <p:nvPr>
              <p:custDataLst>
                <p:tags r:id="rId10"/>
              </p:custDataLst>
            </p:nvPr>
          </p:nvSpPr>
          <p:spPr>
            <a:xfrm>
              <a:off x="4850130" y="2971800"/>
              <a:ext cx="1612900" cy="344488"/>
            </a:xfrm>
            <a:prstGeom prst="roundRect">
              <a:avLst/>
            </a:prstGeom>
            <a:solidFill>
              <a:srgbClr val="F5BD0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板块资金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MH_SubTitle_3"/>
            <p:cNvSpPr/>
            <p:nvPr>
              <p:custDataLst>
                <p:tags r:id="rId11"/>
              </p:custDataLst>
            </p:nvPr>
          </p:nvSpPr>
          <p:spPr>
            <a:xfrm>
              <a:off x="7144068" y="2971800"/>
              <a:ext cx="1612900" cy="344488"/>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个股资金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MH_Text_1"/>
            <p:cNvSpPr txBox="1">
              <a:spLocks noChangeArrowheads="1"/>
            </p:cNvSpPr>
            <p:nvPr>
              <p:custDataLst>
                <p:tags r:id="rId12"/>
              </p:custDataLst>
            </p:nvPr>
          </p:nvSpPr>
          <p:spPr bwMode="auto">
            <a:xfrm>
              <a:off x="2530793" y="3381375"/>
              <a:ext cx="161448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有没有机会</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控制仓位</a:t>
              </a:r>
              <a:endParaRPr lang="zh-CN" altLang="en-US" sz="2000" b="1" dirty="0">
                <a:latin typeface="微软雅黑" panose="020B0503020204020204" pitchFamily="34" charset="-122"/>
                <a:ea typeface="微软雅黑" panose="020B0503020204020204" pitchFamily="34" charset="-122"/>
              </a:endParaRPr>
            </a:p>
          </p:txBody>
        </p:sp>
        <p:sp>
          <p:nvSpPr>
            <p:cNvPr id="17" name="MH_Text_2"/>
            <p:cNvSpPr txBox="1">
              <a:spLocks noChangeArrowheads="1"/>
            </p:cNvSpPr>
            <p:nvPr>
              <p:custDataLst>
                <p:tags r:id="rId13"/>
              </p:custDataLst>
            </p:nvPr>
          </p:nvSpPr>
          <p:spPr bwMode="auto">
            <a:xfrm>
              <a:off x="4532381" y="3417990"/>
              <a:ext cx="203884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寻找资金热点</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把握最新机会</a:t>
              </a:r>
              <a:endParaRPr lang="zh-CN" altLang="en-US" sz="2000" b="1" dirty="0">
                <a:latin typeface="微软雅黑" panose="020B0503020204020204" pitchFamily="34" charset="-122"/>
                <a:ea typeface="微软雅黑" panose="020B0503020204020204" pitchFamily="34" charset="-122"/>
              </a:endParaRPr>
            </a:p>
          </p:txBody>
        </p:sp>
        <p:sp>
          <p:nvSpPr>
            <p:cNvPr id="18" name="MH_Text_3"/>
            <p:cNvSpPr txBox="1">
              <a:spLocks noChangeArrowheads="1"/>
            </p:cNvSpPr>
            <p:nvPr>
              <p:custDataLst>
                <p:tags r:id="rId14"/>
              </p:custDataLst>
            </p:nvPr>
          </p:nvSpPr>
          <p:spPr bwMode="auto">
            <a:xfrm>
              <a:off x="7062310" y="3381375"/>
              <a:ext cx="1614488" cy="1701800"/>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资金介入</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才有机会</a:t>
              </a:r>
              <a:endParaRPr lang="zh-CN" altLang="en-US" sz="2000" b="1" dirty="0">
                <a:latin typeface="微软雅黑" panose="020B0503020204020204" pitchFamily="34" charset="-122"/>
                <a:ea typeface="微软雅黑" panose="020B0503020204020204" pitchFamily="34" charset="-122"/>
              </a:endParaRPr>
            </a:p>
          </p:txBody>
        </p:sp>
        <p:sp>
          <p:nvSpPr>
            <p:cNvPr id="19" name="MH_Other_8"/>
            <p:cNvSpPr>
              <a:spLocks noChangeAspect="1"/>
            </p:cNvSpPr>
            <p:nvPr>
              <p:custDataLst>
                <p:tags r:id="rId15"/>
              </p:custDataLst>
            </p:nvPr>
          </p:nvSpPr>
          <p:spPr>
            <a:xfrm>
              <a:off x="7690168" y="1528763"/>
              <a:ext cx="520700" cy="520700"/>
            </a:xfrm>
            <a:prstGeom prst="ellipse">
              <a:avLst/>
            </a:prstGeom>
            <a:solidFill>
              <a:srgbClr val="29B9A6"/>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0" name="MH_Other_9"/>
            <p:cNvSpPr>
              <a:spLocks noEditPoints="1"/>
            </p:cNvSpPr>
            <p:nvPr>
              <p:custDataLst>
                <p:tags r:id="rId16"/>
              </p:custDataLst>
            </p:nvPr>
          </p:nvSpPr>
          <p:spPr bwMode="auto">
            <a:xfrm>
              <a:off x="7806055" y="1646238"/>
              <a:ext cx="290513" cy="285750"/>
            </a:xfrm>
            <a:custGeom>
              <a:avLst/>
              <a:gdLst>
                <a:gd name="T0" fmla="*/ 59 w 64"/>
                <a:gd name="T1" fmla="*/ 63 h 63"/>
                <a:gd name="T2" fmla="*/ 55 w 64"/>
                <a:gd name="T3" fmla="*/ 61 h 63"/>
                <a:gd name="T4" fmla="*/ 42 w 64"/>
                <a:gd name="T5" fmla="*/ 48 h 63"/>
                <a:gd name="T6" fmla="*/ 27 w 64"/>
                <a:gd name="T7" fmla="*/ 53 h 63"/>
                <a:gd name="T8" fmla="*/ 0 w 64"/>
                <a:gd name="T9" fmla="*/ 26 h 63"/>
                <a:gd name="T10" fmla="*/ 27 w 64"/>
                <a:gd name="T11" fmla="*/ 0 h 63"/>
                <a:gd name="T12" fmla="*/ 54 w 64"/>
                <a:gd name="T13" fmla="*/ 26 h 63"/>
                <a:gd name="T14" fmla="*/ 49 w 64"/>
                <a:gd name="T15" fmla="*/ 41 h 63"/>
                <a:gd name="T16" fmla="*/ 62 w 64"/>
                <a:gd name="T17" fmla="*/ 54 h 63"/>
                <a:gd name="T18" fmla="*/ 64 w 64"/>
                <a:gd name="T19" fmla="*/ 58 h 63"/>
                <a:gd name="T20" fmla="*/ 59 w 64"/>
                <a:gd name="T21" fmla="*/ 63 h 63"/>
                <a:gd name="T22" fmla="*/ 27 w 64"/>
                <a:gd name="T23" fmla="*/ 9 h 63"/>
                <a:gd name="T24" fmla="*/ 10 w 64"/>
                <a:gd name="T25" fmla="*/ 26 h 63"/>
                <a:gd name="T26" fmla="*/ 27 w 64"/>
                <a:gd name="T27" fmla="*/ 43 h 63"/>
                <a:gd name="T28" fmla="*/ 44 w 64"/>
                <a:gd name="T29" fmla="*/ 26 h 63"/>
                <a:gd name="T30" fmla="*/ 27 w 64"/>
                <a:gd name="T31" fmla="*/ 9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1" name="MH_Other_10"/>
            <p:cNvSpPr>
              <a:spLocks noChangeAspect="1"/>
            </p:cNvSpPr>
            <p:nvPr>
              <p:custDataLst>
                <p:tags r:id="rId17"/>
              </p:custDataLst>
            </p:nvPr>
          </p:nvSpPr>
          <p:spPr>
            <a:xfrm>
              <a:off x="3107055" y="1528763"/>
              <a:ext cx="519113" cy="520700"/>
            </a:xfrm>
            <a:prstGeom prst="ellipse">
              <a:avLst/>
            </a:prstGeom>
            <a:solidFill>
              <a:srgbClr val="F4726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2" name="MH_Other_11"/>
            <p:cNvSpPr>
              <a:spLocks noEditPoints="1"/>
            </p:cNvSpPr>
            <p:nvPr>
              <p:custDataLst>
                <p:tags r:id="rId18"/>
              </p:custDataLst>
            </p:nvPr>
          </p:nvSpPr>
          <p:spPr bwMode="auto">
            <a:xfrm>
              <a:off x="3219768" y="1641475"/>
              <a:ext cx="293687" cy="295275"/>
            </a:xfrm>
            <a:custGeom>
              <a:avLst/>
              <a:gdLst>
                <a:gd name="T0" fmla="*/ 2147483646 w 58"/>
                <a:gd name="T1" fmla="*/ 2147483646 h 58"/>
                <a:gd name="T2" fmla="*/ 2147483646 w 58"/>
                <a:gd name="T3" fmla="*/ 2147483646 h 58"/>
                <a:gd name="T4" fmla="*/ 2147483646 w 58"/>
                <a:gd name="T5" fmla="*/ 2147483646 h 58"/>
                <a:gd name="T6" fmla="*/ 2147483646 w 58"/>
                <a:gd name="T7" fmla="*/ 2147483646 h 58"/>
                <a:gd name="T8" fmla="*/ 2147483646 w 58"/>
                <a:gd name="T9" fmla="*/ 2147483646 h 58"/>
                <a:gd name="T10" fmla="*/ 2147483646 w 58"/>
                <a:gd name="T11" fmla="*/ 2147483646 h 58"/>
                <a:gd name="T12" fmla="*/ 2147483646 w 58"/>
                <a:gd name="T13" fmla="*/ 2147483646 h 58"/>
                <a:gd name="T14" fmla="*/ 2147483646 w 58"/>
                <a:gd name="T15" fmla="*/ 2147483646 h 58"/>
                <a:gd name="T16" fmla="*/ 2147483646 w 58"/>
                <a:gd name="T17" fmla="*/ 2147483646 h 58"/>
                <a:gd name="T18" fmla="*/ 2147483646 w 58"/>
                <a:gd name="T19" fmla="*/ 2147483646 h 58"/>
                <a:gd name="T20" fmla="*/ 2147483646 w 58"/>
                <a:gd name="T21" fmla="*/ 2147483646 h 58"/>
                <a:gd name="T22" fmla="*/ 2147483646 w 58"/>
                <a:gd name="T23" fmla="*/ 2147483646 h 58"/>
                <a:gd name="T24" fmla="*/ 2147483646 w 58"/>
                <a:gd name="T25" fmla="*/ 2147483646 h 58"/>
                <a:gd name="T26" fmla="*/ 2147483646 w 58"/>
                <a:gd name="T27" fmla="*/ 2147483646 h 58"/>
                <a:gd name="T28" fmla="*/ 2147483646 w 58"/>
                <a:gd name="T29" fmla="*/ 2147483646 h 58"/>
                <a:gd name="T30" fmla="*/ 2147483646 w 58"/>
                <a:gd name="T31" fmla="*/ 2147483646 h 58"/>
                <a:gd name="T32" fmla="*/ 2147483646 w 58"/>
                <a:gd name="T33" fmla="*/ 2147483646 h 58"/>
                <a:gd name="T34" fmla="*/ 2147483646 w 58"/>
                <a:gd name="T35" fmla="*/ 2147483646 h 58"/>
                <a:gd name="T36" fmla="*/ 2147483646 w 58"/>
                <a:gd name="T37" fmla="*/ 2147483646 h 58"/>
                <a:gd name="T38" fmla="*/ 2147483646 w 58"/>
                <a:gd name="T39" fmla="*/ 2147483646 h 58"/>
                <a:gd name="T40" fmla="*/ 2147483646 w 58"/>
                <a:gd name="T41" fmla="*/ 2147483646 h 58"/>
                <a:gd name="T42" fmla="*/ 2147483646 w 58"/>
                <a:gd name="T43" fmla="*/ 2147483646 h 58"/>
                <a:gd name="T44" fmla="*/ 2147483646 w 58"/>
                <a:gd name="T45" fmla="*/ 2147483646 h 58"/>
                <a:gd name="T46" fmla="*/ 2147483646 w 58"/>
                <a:gd name="T47" fmla="*/ 2147483646 h 58"/>
                <a:gd name="T48" fmla="*/ 2147483646 w 58"/>
                <a:gd name="T49" fmla="*/ 2147483646 h 58"/>
                <a:gd name="T50" fmla="*/ 2147483646 w 58"/>
                <a:gd name="T51" fmla="*/ 2147483646 h 58"/>
                <a:gd name="T52" fmla="*/ 0 w 58"/>
                <a:gd name="T53" fmla="*/ 2147483646 h 58"/>
                <a:gd name="T54" fmla="*/ 0 w 58"/>
                <a:gd name="T55" fmla="*/ 2147483646 h 58"/>
                <a:gd name="T56" fmla="*/ 2147483646 w 58"/>
                <a:gd name="T57" fmla="*/ 2147483646 h 58"/>
                <a:gd name="T58" fmla="*/ 2147483646 w 58"/>
                <a:gd name="T59" fmla="*/ 2147483646 h 58"/>
                <a:gd name="T60" fmla="*/ 2147483646 w 58"/>
                <a:gd name="T61" fmla="*/ 2147483646 h 58"/>
                <a:gd name="T62" fmla="*/ 2147483646 w 58"/>
                <a:gd name="T63" fmla="*/ 2147483646 h 58"/>
                <a:gd name="T64" fmla="*/ 2147483646 w 58"/>
                <a:gd name="T65" fmla="*/ 2147483646 h 58"/>
                <a:gd name="T66" fmla="*/ 2147483646 w 58"/>
                <a:gd name="T67" fmla="*/ 2147483646 h 58"/>
                <a:gd name="T68" fmla="*/ 2147483646 w 58"/>
                <a:gd name="T69" fmla="*/ 2147483646 h 58"/>
                <a:gd name="T70" fmla="*/ 2147483646 w 58"/>
                <a:gd name="T71" fmla="*/ 2147483646 h 58"/>
                <a:gd name="T72" fmla="*/ 2147483646 w 58"/>
                <a:gd name="T73" fmla="*/ 2147483646 h 58"/>
                <a:gd name="T74" fmla="*/ 2147483646 w 58"/>
                <a:gd name="T75" fmla="*/ 2147483646 h 58"/>
                <a:gd name="T76" fmla="*/ 2147483646 w 58"/>
                <a:gd name="T77" fmla="*/ 2147483646 h 58"/>
                <a:gd name="T78" fmla="*/ 2147483646 w 58"/>
                <a:gd name="T79" fmla="*/ 0 h 58"/>
                <a:gd name="T80" fmla="*/ 2147483646 w 58"/>
                <a:gd name="T81" fmla="*/ 0 h 58"/>
                <a:gd name="T82" fmla="*/ 2147483646 w 58"/>
                <a:gd name="T83" fmla="*/ 2147483646 h 58"/>
                <a:gd name="T84" fmla="*/ 2147483646 w 58"/>
                <a:gd name="T85" fmla="*/ 2147483646 h 58"/>
                <a:gd name="T86" fmla="*/ 2147483646 w 58"/>
                <a:gd name="T87" fmla="*/ 2147483646 h 58"/>
                <a:gd name="T88" fmla="*/ 2147483646 w 58"/>
                <a:gd name="T89" fmla="*/ 2147483646 h 58"/>
                <a:gd name="T90" fmla="*/ 2147483646 w 58"/>
                <a:gd name="T91" fmla="*/ 2147483646 h 58"/>
                <a:gd name="T92" fmla="*/ 2147483646 w 58"/>
                <a:gd name="T93" fmla="*/ 2147483646 h 58"/>
                <a:gd name="T94" fmla="*/ 2147483646 w 58"/>
                <a:gd name="T95" fmla="*/ 2147483646 h 58"/>
                <a:gd name="T96" fmla="*/ 2147483646 w 58"/>
                <a:gd name="T97" fmla="*/ 2147483646 h 58"/>
                <a:gd name="T98" fmla="*/ 2147483646 w 58"/>
                <a:gd name="T99" fmla="*/ 2147483646 h 58"/>
                <a:gd name="T100" fmla="*/ 2147483646 w 58"/>
                <a:gd name="T101" fmla="*/ 2147483646 h 58"/>
                <a:gd name="T102" fmla="*/ 2147483646 w 58"/>
                <a:gd name="T103" fmla="*/ 2147483646 h 58"/>
                <a:gd name="T104" fmla="*/ 2147483646 w 58"/>
                <a:gd name="T105" fmla="*/ 2147483646 h 58"/>
                <a:gd name="T106" fmla="*/ 2147483646 w 58"/>
                <a:gd name="T107" fmla="*/ 2147483646 h 58"/>
                <a:gd name="T108" fmla="*/ 2147483646 w 58"/>
                <a:gd name="T109" fmla="*/ 2147483646 h 58"/>
                <a:gd name="T110" fmla="*/ 2147483646 w 58"/>
                <a:gd name="T111" fmla="*/ 2147483646 h 58"/>
                <a:gd name="T112" fmla="*/ 2147483646 w 58"/>
                <a:gd name="T113" fmla="*/ 2147483646 h 58"/>
                <a:gd name="T114" fmla="*/ 2147483646 w 58"/>
                <a:gd name="T115" fmla="*/ 2147483646 h 58"/>
                <a:gd name="T116" fmla="*/ 2147483646 w 58"/>
                <a:gd name="T117" fmla="*/ 2147483646 h 58"/>
                <a:gd name="T118" fmla="*/ 2147483646 w 58"/>
                <a:gd name="T119" fmla="*/ 2147483646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3" name="MH_Other_12"/>
            <p:cNvSpPr>
              <a:spLocks noChangeAspect="1"/>
            </p:cNvSpPr>
            <p:nvPr>
              <p:custDataLst>
                <p:tags r:id="rId19"/>
              </p:custDataLst>
            </p:nvPr>
          </p:nvSpPr>
          <p:spPr>
            <a:xfrm>
              <a:off x="5397818" y="1528763"/>
              <a:ext cx="520700" cy="520700"/>
            </a:xfrm>
            <a:prstGeom prst="ellipse">
              <a:avLst/>
            </a:prstGeom>
            <a:solidFill>
              <a:srgbClr val="F5BD0B"/>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4" name="MH_Other_13"/>
            <p:cNvSpPr>
              <a:spLocks noEditPoints="1"/>
            </p:cNvSpPr>
            <p:nvPr>
              <p:custDataLst>
                <p:tags r:id="rId20"/>
              </p:custDataLst>
            </p:nvPr>
          </p:nvSpPr>
          <p:spPr bwMode="auto">
            <a:xfrm>
              <a:off x="5502593" y="1643063"/>
              <a:ext cx="311150" cy="292100"/>
            </a:xfrm>
            <a:custGeom>
              <a:avLst/>
              <a:gdLst>
                <a:gd name="T0" fmla="*/ 2147483646 w 73"/>
                <a:gd name="T1" fmla="*/ 2147483646 h 68"/>
                <a:gd name="T2" fmla="*/ 2147483646 w 73"/>
                <a:gd name="T3" fmla="*/ 2147483646 h 68"/>
                <a:gd name="T4" fmla="*/ 0 w 73"/>
                <a:gd name="T5" fmla="*/ 2147483646 h 68"/>
                <a:gd name="T6" fmla="*/ 2147483646 w 73"/>
                <a:gd name="T7" fmla="*/ 2147483646 h 68"/>
                <a:gd name="T8" fmla="*/ 2147483646 w 73"/>
                <a:gd name="T9" fmla="*/ 2147483646 h 68"/>
                <a:gd name="T10" fmla="*/ 2147483646 w 73"/>
                <a:gd name="T11" fmla="*/ 2147483646 h 68"/>
                <a:gd name="T12" fmla="*/ 2147483646 w 73"/>
                <a:gd name="T13" fmla="*/ 2147483646 h 68"/>
                <a:gd name="T14" fmla="*/ 2147483646 w 73"/>
                <a:gd name="T15" fmla="*/ 2147483646 h 68"/>
                <a:gd name="T16" fmla="*/ 2147483646 w 73"/>
                <a:gd name="T17" fmla="*/ 2147483646 h 68"/>
                <a:gd name="T18" fmla="*/ 2147483646 w 73"/>
                <a:gd name="T19" fmla="*/ 2147483646 h 68"/>
                <a:gd name="T20" fmla="*/ 2147483646 w 73"/>
                <a:gd name="T21" fmla="*/ 2147483646 h 68"/>
                <a:gd name="T22" fmla="*/ 2147483646 w 73"/>
                <a:gd name="T23" fmla="*/ 0 h 68"/>
                <a:gd name="T24" fmla="*/ 2147483646 w 73"/>
                <a:gd name="T25" fmla="*/ 2147483646 h 68"/>
                <a:gd name="T26" fmla="*/ 2147483646 w 73"/>
                <a:gd name="T27" fmla="*/ 2147483646 h 68"/>
                <a:gd name="T28" fmla="*/ 2147483646 w 73"/>
                <a:gd name="T29" fmla="*/ 2147483646 h 68"/>
                <a:gd name="T30" fmla="*/ 2147483646 w 73"/>
                <a:gd name="T31" fmla="*/ 2147483646 h 68"/>
                <a:gd name="T32" fmla="*/ 2147483646 w 73"/>
                <a:gd name="T33" fmla="*/ 2147483646 h 68"/>
                <a:gd name="T34" fmla="*/ 2147483646 w 73"/>
                <a:gd name="T35" fmla="*/ 2147483646 h 68"/>
                <a:gd name="T36" fmla="*/ 2147483646 w 73"/>
                <a:gd name="T37" fmla="*/ 2147483646 h 68"/>
                <a:gd name="T38" fmla="*/ 2147483646 w 73"/>
                <a:gd name="T39" fmla="*/ 2147483646 h 68"/>
                <a:gd name="T40" fmla="*/ 2147483646 w 73"/>
                <a:gd name="T41" fmla="*/ 2147483646 h 68"/>
                <a:gd name="T42" fmla="*/ 2147483646 w 73"/>
                <a:gd name="T43" fmla="*/ 2147483646 h 68"/>
                <a:gd name="T44" fmla="*/ 2147483646 w 73"/>
                <a:gd name="T45" fmla="*/ 2147483646 h 68"/>
                <a:gd name="T46" fmla="*/ 2147483646 w 73"/>
                <a:gd name="T47" fmla="*/ 2147483646 h 68"/>
                <a:gd name="T48" fmla="*/ 2147483646 w 73"/>
                <a:gd name="T49" fmla="*/ 2147483646 h 68"/>
                <a:gd name="T50" fmla="*/ 2147483646 w 73"/>
                <a:gd name="T51" fmla="*/ 2147483646 h 68"/>
                <a:gd name="T52" fmla="*/ 2147483646 w 73"/>
                <a:gd name="T53" fmla="*/ 2147483646 h 68"/>
                <a:gd name="T54" fmla="*/ 2147483646 w 73"/>
                <a:gd name="T55" fmla="*/ 2147483646 h 68"/>
                <a:gd name="T56" fmla="*/ 2147483646 w 73"/>
                <a:gd name="T57" fmla="*/ 2147483646 h 68"/>
                <a:gd name="T58" fmla="*/ 2147483646 w 73"/>
                <a:gd name="T59" fmla="*/ 0 h 68"/>
                <a:gd name="T60" fmla="*/ 2147483646 w 73"/>
                <a:gd name="T61" fmla="*/ 2147483646 h 68"/>
                <a:gd name="T62" fmla="*/ 2147483646 w 73"/>
                <a:gd name="T63" fmla="*/ 2147483646 h 68"/>
                <a:gd name="T64" fmla="*/ 2147483646 w 73"/>
                <a:gd name="T65" fmla="*/ 2147483646 h 68"/>
                <a:gd name="T66" fmla="*/ 2147483646 w 73"/>
                <a:gd name="T67" fmla="*/ 2147483646 h 68"/>
                <a:gd name="T68" fmla="*/ 2147483646 w 73"/>
                <a:gd name="T69" fmla="*/ 2147483646 h 68"/>
                <a:gd name="T70" fmla="*/ 2147483646 w 73"/>
                <a:gd name="T71" fmla="*/ 2147483646 h 68"/>
                <a:gd name="T72" fmla="*/ 2147483646 w 73"/>
                <a:gd name="T73" fmla="*/ 2147483646 h 68"/>
                <a:gd name="T74" fmla="*/ 2147483646 w 73"/>
                <a:gd name="T75" fmla="*/ 2147483646 h 68"/>
                <a:gd name="T76" fmla="*/ 2147483646 w 73"/>
                <a:gd name="T77" fmla="*/ 2147483646 h 68"/>
                <a:gd name="T78" fmla="*/ 2147483646 w 73"/>
                <a:gd name="T79" fmla="*/ 2147483646 h 68"/>
                <a:gd name="T80" fmla="*/ 2147483646 w 73"/>
                <a:gd name="T81" fmla="*/ 214748364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5" name="矩形 24"/>
            <p:cNvSpPr/>
            <p:nvPr/>
          </p:nvSpPr>
          <p:spPr>
            <a:xfrm>
              <a:off x="1886268" y="4430815"/>
              <a:ext cx="7540625" cy="1263218"/>
            </a:xfrm>
            <a:prstGeom prst="rect">
              <a:avLst/>
            </a:prstGeom>
          </p:spPr>
          <p:txBody>
            <a:bodyPr>
              <a:spAutoFit/>
            </a:bodyPr>
            <a:lstStyle/>
            <a:p>
              <a:pPr indent="200025" algn="just" defTabSz="685800">
                <a:lnSpc>
                  <a:spcPct val="150000"/>
                </a:lnSpc>
                <a:defRPr/>
              </a:pPr>
              <a:r>
                <a:rPr lang="zh-CN" altLang="zh-CN" sz="2000" dirty="0">
                  <a:latin typeface="微软雅黑" panose="020B0503020204020204" pitchFamily="34" charset="-122"/>
                  <a:ea typeface="微软雅黑" panose="020B0503020204020204" pitchFamily="34" charset="-122"/>
                </a:rPr>
                <a:t>每波的行情当中，只有个股的资金流入状态强于大盘资金流入状态的个股才能跑赢大盘，而这样的个股往往就是每轮行情的龙头股和领头羊。那些个股资金流入状态与大盘一样甚至弱于大盘的股票则很难有较好的表现。</a:t>
              </a:r>
              <a:endParaRPr lang="en-US" altLang="zh-CN" sz="2000" dirty="0">
                <a:latin typeface="微软雅黑" panose="020B0503020204020204" pitchFamily="34" charset="-122"/>
                <a:ea typeface="微软雅黑" panose="020B0503020204020204" pitchFamily="34" charset="-122"/>
              </a:endParaRPr>
            </a:p>
          </p:txBody>
        </p:sp>
      </p:grpSp>
    </p:spTree>
    <p:custDataLst>
      <p:tags r:id="rId2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资金的分类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26" name="文本框 6"/>
          <p:cNvSpPr txBox="1">
            <a:spLocks noChangeArrowheads="1"/>
          </p:cNvSpPr>
          <p:nvPr/>
        </p:nvSpPr>
        <p:spPr bwMode="auto">
          <a:xfrm>
            <a:off x="709506" y="1485463"/>
            <a:ext cx="6578264" cy="470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685800">
              <a:defRPr/>
            </a:pPr>
            <a:r>
              <a:rPr lang="zh-CN" altLang="en-US" sz="2000" dirty="0">
                <a:latin typeface="微软雅黑" panose="020B0503020204020204" pitchFamily="34" charset="-122"/>
                <a:ea typeface="微软雅黑" panose="020B0503020204020204" pitchFamily="34" charset="-122"/>
              </a:rPr>
              <a:t>场内资金   场外资金</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主力资金    散户资金</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庄家   散户</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公募基金   政府机构   券商    私募基金   自然人</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大盘资金   板块资金  个股资金</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中线资金   短线资金  日内资金</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受伤主力   新入主力  控盘主力  拉升主力</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  </a:t>
            </a:r>
            <a:endParaRPr lang="zh-CN" altLang="en-US" sz="2000" dirty="0">
              <a:latin typeface="微软雅黑" panose="020B0503020204020204" pitchFamily="34" charset="-122"/>
              <a:ea typeface="微软雅黑" panose="020B0503020204020204" pitchFamily="34" charset="-122"/>
            </a:endParaRPr>
          </a:p>
        </p:txBody>
      </p:sp>
      <p:pic>
        <p:nvPicPr>
          <p:cNvPr id="27" name="图片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447128" y="1656898"/>
            <a:ext cx="5216014" cy="378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资金的分类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5" name="组合 4"/>
          <p:cNvGrpSpPr/>
          <p:nvPr/>
        </p:nvGrpSpPr>
        <p:grpSpPr>
          <a:xfrm>
            <a:off x="6617192" y="742148"/>
            <a:ext cx="5173118" cy="5571349"/>
            <a:chOff x="5192714" y="1069975"/>
            <a:chExt cx="5151437" cy="5505450"/>
          </a:xfrm>
        </p:grpSpPr>
        <p:pic>
          <p:nvPicPr>
            <p:cNvPr id="7"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99064" y="1069975"/>
              <a:ext cx="5095875"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2714" y="3667125"/>
              <a:ext cx="5151437"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文本框 6"/>
          <p:cNvSpPr txBox="1">
            <a:spLocks noChangeArrowheads="1"/>
          </p:cNvSpPr>
          <p:nvPr/>
        </p:nvSpPr>
        <p:spPr bwMode="auto">
          <a:xfrm>
            <a:off x="898277" y="708846"/>
            <a:ext cx="555096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2000" dirty="0">
                <a:latin typeface="微软雅黑" panose="020B0503020204020204" pitchFamily="34" charset="-122"/>
                <a:ea typeface="微软雅黑" panose="020B0503020204020204" pitchFamily="34" charset="-122"/>
              </a:rPr>
              <a:t>国家队：证金，汇金</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社保基金：社保，保险组合</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机构资金：（包括券商自营、理财，银行理财，股票型基金等）</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外来资金：沪港通，深港通，</a:t>
            </a:r>
            <a:r>
              <a:rPr lang="en-US" altLang="zh-CN" sz="2000" dirty="0">
                <a:latin typeface="微软雅黑" panose="020B0503020204020204" pitchFamily="34" charset="-122"/>
                <a:ea typeface="微软雅黑" panose="020B0503020204020204" pitchFamily="34" charset="-122"/>
              </a:rPr>
              <a:t>MSCI</a:t>
            </a:r>
            <a:r>
              <a:rPr lang="zh-CN" altLang="en-US" sz="2000" dirty="0">
                <a:latin typeface="微软雅黑" panose="020B0503020204020204" pitchFamily="34" charset="-122"/>
                <a:ea typeface="微软雅黑" panose="020B0503020204020204" pitchFamily="34" charset="-122"/>
              </a:rPr>
              <a:t>等等</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公募基金：股票型基金，混合型基金</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私募基金：私募投资</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信托资金：信托资金</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自有资金：控股公司，其他公司</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个人资金：大户，牛</a:t>
            </a:r>
            <a:r>
              <a:rPr lang="zh-CN" altLang="en-US" sz="2000" dirty="0" smtClean="0">
                <a:latin typeface="微软雅黑" panose="020B0503020204020204" pitchFamily="34" charset="-122"/>
                <a:ea typeface="微软雅黑" panose="020B0503020204020204" pitchFamily="34" charset="-122"/>
              </a:rPr>
              <a:t>散</a:t>
            </a:r>
            <a:endParaRPr lang="en-US" altLang="zh-CN" sz="2000" dirty="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资金的分类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2" name="组合 1"/>
          <p:cNvGrpSpPr/>
          <p:nvPr/>
        </p:nvGrpSpPr>
        <p:grpSpPr>
          <a:xfrm>
            <a:off x="2133203" y="745944"/>
            <a:ext cx="7604250" cy="4464842"/>
            <a:chOff x="1743660" y="996056"/>
            <a:chExt cx="8229961" cy="4781815"/>
          </a:xfrm>
        </p:grpSpPr>
        <p:pic>
          <p:nvPicPr>
            <p:cNvPr id="6" name="图片 5"/>
            <p:cNvPicPr>
              <a:picLocks noChangeAspect="1"/>
            </p:cNvPicPr>
            <p:nvPr/>
          </p:nvPicPr>
          <p:blipFill>
            <a:blip r:embed="rId1"/>
            <a:stretch>
              <a:fillRect/>
            </a:stretch>
          </p:blipFill>
          <p:spPr>
            <a:xfrm>
              <a:off x="1743660" y="996056"/>
              <a:ext cx="5794630" cy="744956"/>
            </a:xfrm>
            <a:prstGeom prst="rect">
              <a:avLst/>
            </a:prstGeom>
            <a:ln>
              <a:solidFill>
                <a:schemeClr val="bg1">
                  <a:lumMod val="95000"/>
                </a:schemeClr>
              </a:solidFill>
            </a:ln>
          </p:spPr>
        </p:pic>
        <p:pic>
          <p:nvPicPr>
            <p:cNvPr id="9" name="图片 8"/>
            <p:cNvPicPr>
              <a:picLocks noChangeAspect="1"/>
            </p:cNvPicPr>
            <p:nvPr/>
          </p:nvPicPr>
          <p:blipFill>
            <a:blip r:embed="rId2"/>
            <a:stretch>
              <a:fillRect/>
            </a:stretch>
          </p:blipFill>
          <p:spPr>
            <a:xfrm>
              <a:off x="1743660" y="1781281"/>
              <a:ext cx="5794630" cy="2384195"/>
            </a:xfrm>
            <a:prstGeom prst="rect">
              <a:avLst/>
            </a:prstGeom>
            <a:ln>
              <a:solidFill>
                <a:schemeClr val="bg1">
                  <a:lumMod val="95000"/>
                </a:schemeClr>
              </a:solidFill>
            </a:ln>
          </p:spPr>
        </p:pic>
        <p:pic>
          <p:nvPicPr>
            <p:cNvPr id="3" name="图片 2"/>
            <p:cNvPicPr>
              <a:picLocks noChangeAspect="1"/>
            </p:cNvPicPr>
            <p:nvPr/>
          </p:nvPicPr>
          <p:blipFill>
            <a:blip r:embed="rId3"/>
            <a:stretch>
              <a:fillRect/>
            </a:stretch>
          </p:blipFill>
          <p:spPr>
            <a:xfrm>
              <a:off x="1743660" y="4212456"/>
              <a:ext cx="5794630" cy="1087233"/>
            </a:xfrm>
            <a:prstGeom prst="rect">
              <a:avLst/>
            </a:prstGeom>
            <a:ln>
              <a:solidFill>
                <a:schemeClr val="bg1">
                  <a:lumMod val="95000"/>
                </a:schemeClr>
              </a:solidFill>
            </a:ln>
          </p:spPr>
        </p:pic>
        <p:pic>
          <p:nvPicPr>
            <p:cNvPr id="11" name="图片 10"/>
            <p:cNvPicPr>
              <a:picLocks noChangeAspect="1"/>
            </p:cNvPicPr>
            <p:nvPr/>
          </p:nvPicPr>
          <p:blipFill>
            <a:blip r:embed="rId4"/>
            <a:stretch>
              <a:fillRect/>
            </a:stretch>
          </p:blipFill>
          <p:spPr>
            <a:xfrm>
              <a:off x="1743660" y="5346669"/>
              <a:ext cx="5794630" cy="431202"/>
            </a:xfrm>
            <a:prstGeom prst="rect">
              <a:avLst/>
            </a:prstGeom>
            <a:ln>
              <a:solidFill>
                <a:schemeClr val="bg1">
                  <a:lumMod val="95000"/>
                </a:schemeClr>
              </a:solidFill>
            </a:ln>
          </p:spPr>
        </p:pic>
        <p:pic>
          <p:nvPicPr>
            <p:cNvPr id="12" name="图片 11"/>
            <p:cNvPicPr>
              <a:picLocks noChangeAspect="1"/>
            </p:cNvPicPr>
            <p:nvPr/>
          </p:nvPicPr>
          <p:blipFill>
            <a:blip r:embed="rId5"/>
            <a:stretch>
              <a:fillRect/>
            </a:stretch>
          </p:blipFill>
          <p:spPr>
            <a:xfrm>
              <a:off x="7699744" y="996056"/>
              <a:ext cx="2273877" cy="4780639"/>
            </a:xfrm>
            <a:prstGeom prst="rect">
              <a:avLst/>
            </a:prstGeom>
            <a:ln>
              <a:solidFill>
                <a:schemeClr val="bg1">
                  <a:lumMod val="95000"/>
                </a:schemeClr>
              </a:solidFill>
            </a:ln>
          </p:spPr>
        </p:pic>
      </p:grpSp>
      <p:sp>
        <p:nvSpPr>
          <p:cNvPr id="13" name="矩形 11"/>
          <p:cNvSpPr>
            <a:spLocks noChangeArrowheads="1"/>
          </p:cNvSpPr>
          <p:nvPr/>
        </p:nvSpPr>
        <p:spPr bwMode="auto">
          <a:xfrm>
            <a:off x="2951050" y="5214730"/>
            <a:ext cx="6289263"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zh-CN" altLang="en-US" sz="1600" b="1" dirty="0">
                <a:latin typeface="微软雅黑" panose="020B0503020204020204" pitchFamily="34" charset="-122"/>
                <a:ea typeface="微软雅黑" panose="020B0503020204020204" pitchFamily="34" charset="-122"/>
              </a:rPr>
              <a:t>国家队：兜底市场顺便赚钱         机构：方向确定行情主攻  </a:t>
            </a:r>
            <a:endParaRPr lang="en-US" altLang="zh-CN" sz="1600" b="1" dirty="0">
              <a:latin typeface="微软雅黑" panose="020B0503020204020204" pitchFamily="34" charset="-122"/>
              <a:ea typeface="微软雅黑" panose="020B0503020204020204" pitchFamily="34" charset="-122"/>
            </a:endParaRPr>
          </a:p>
          <a:p>
            <a:pPr algn="ctr" defTabSz="685800">
              <a:defRPr/>
            </a:pPr>
            <a:r>
              <a:rPr lang="zh-CN" altLang="en-US" sz="1600" b="1" dirty="0">
                <a:latin typeface="微软雅黑" panose="020B0503020204020204" pitchFamily="34" charset="-122"/>
                <a:ea typeface="微软雅黑" panose="020B0503020204020204" pitchFamily="34" charset="-122"/>
              </a:rPr>
              <a:t>活</a:t>
            </a:r>
            <a:r>
              <a:rPr lang="en-US" altLang="zh-CN" sz="1600" b="1" dirty="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跃：推波助澜助涨助跌         散户：跟随波段稳定</a:t>
            </a:r>
            <a:r>
              <a:rPr lang="zh-CN" altLang="en-US" sz="1600" b="1" dirty="0" smtClean="0">
                <a:latin typeface="微软雅黑" panose="020B0503020204020204" pitchFamily="34" charset="-122"/>
                <a:ea typeface="微软雅黑" panose="020B0503020204020204" pitchFamily="34" charset="-122"/>
              </a:rPr>
              <a:t>赚钱</a:t>
            </a:r>
            <a:endParaRPr lang="en-US" altLang="zh-CN" sz="1600" b="1" dirty="0" smtClean="0">
              <a:latin typeface="微软雅黑" panose="020B0503020204020204" pitchFamily="34" charset="-122"/>
              <a:ea typeface="微软雅黑" panose="020B0503020204020204" pitchFamily="34" charset="-122"/>
            </a:endParaRPr>
          </a:p>
          <a:p>
            <a:pPr algn="ctr" defTabSz="685800">
              <a:defRPr/>
            </a:pPr>
            <a:endParaRPr lang="en-US" altLang="zh-CN" sz="1600" b="1" dirty="0">
              <a:latin typeface="微软雅黑" panose="020B0503020204020204" pitchFamily="34" charset="-122"/>
              <a:ea typeface="微软雅黑" panose="020B0503020204020204" pitchFamily="34" charset="-122"/>
            </a:endParaRPr>
          </a:p>
          <a:p>
            <a:pPr algn="ctr" defTabSz="685800">
              <a:defRPr/>
            </a:pPr>
            <a:r>
              <a:rPr lang="zh-CN" altLang="en-US" sz="1600" dirty="0">
                <a:latin typeface="微软雅黑" panose="020B0503020204020204" pitchFamily="34" charset="-122"/>
                <a:ea typeface="微软雅黑" panose="020B0503020204020204" pitchFamily="34" charset="-122"/>
              </a:rPr>
              <a:t>国家队、机构参与确定性中线行情（价值投资）</a:t>
            </a:r>
            <a:endParaRPr lang="en-US" altLang="zh-CN" sz="1600" dirty="0">
              <a:latin typeface="微软雅黑" panose="020B0503020204020204" pitchFamily="34" charset="-122"/>
              <a:ea typeface="微软雅黑" panose="020B0503020204020204" pitchFamily="34" charset="-122"/>
            </a:endParaRPr>
          </a:p>
          <a:p>
            <a:pPr algn="ctr" defTabSz="685800">
              <a:defRPr/>
            </a:pPr>
            <a:r>
              <a:rPr lang="zh-CN" altLang="en-US" sz="1600" dirty="0">
                <a:latin typeface="微软雅黑" panose="020B0503020204020204" pitchFamily="34" charset="-122"/>
                <a:ea typeface="微软雅黑" panose="020B0503020204020204" pitchFamily="34" charset="-122"/>
              </a:rPr>
              <a:t>活跃资金参与事件性突发行情（波段投机）</a:t>
            </a:r>
            <a:endParaRPr lang="zh-CN" altLang="en-US" sz="1600" dirty="0">
              <a:latin typeface="微软雅黑" panose="020B0503020204020204" pitchFamily="34" charset="-122"/>
              <a:ea typeface="微软雅黑" panose="020B0503020204020204" pitchFamily="34" charset="-122"/>
            </a:endParaRPr>
          </a:p>
        </p:txBody>
      </p:sp>
    </p:spTree>
    <p:custDataLst>
      <p:tags r:id="rId6"/>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3</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跟随资金，把握趋势</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日线级别的资金</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2" name="图片 1"/>
          <p:cNvPicPr>
            <a:picLocks noChangeAspect="1"/>
          </p:cNvPicPr>
          <p:nvPr/>
        </p:nvPicPr>
        <p:blipFill>
          <a:blip r:embed="rId1"/>
          <a:stretch>
            <a:fillRect/>
          </a:stretch>
        </p:blipFill>
        <p:spPr>
          <a:xfrm>
            <a:off x="1071845" y="834722"/>
            <a:ext cx="6234529" cy="963265"/>
          </a:xfrm>
          <a:prstGeom prst="rect">
            <a:avLst/>
          </a:prstGeom>
        </p:spPr>
        <p:style>
          <a:lnRef idx="2">
            <a:schemeClr val="dk1"/>
          </a:lnRef>
          <a:fillRef idx="1">
            <a:schemeClr val="lt1"/>
          </a:fillRef>
          <a:effectRef idx="0">
            <a:schemeClr val="dk1"/>
          </a:effectRef>
          <a:fontRef idx="minor">
            <a:schemeClr val="dk1"/>
          </a:fontRef>
        </p:style>
      </p:pic>
      <p:pic>
        <p:nvPicPr>
          <p:cNvPr id="6" name="图片 5"/>
          <p:cNvPicPr>
            <a:picLocks noChangeAspect="1"/>
          </p:cNvPicPr>
          <p:nvPr/>
        </p:nvPicPr>
        <p:blipFill>
          <a:blip r:embed="rId2"/>
          <a:stretch>
            <a:fillRect/>
          </a:stretch>
        </p:blipFill>
        <p:spPr>
          <a:xfrm>
            <a:off x="1071845" y="1964651"/>
            <a:ext cx="6234529" cy="624343"/>
          </a:xfrm>
          <a:prstGeom prst="rect">
            <a:avLst/>
          </a:prstGeom>
        </p:spPr>
        <p:style>
          <a:lnRef idx="2">
            <a:schemeClr val="dk1"/>
          </a:lnRef>
          <a:fillRef idx="1">
            <a:schemeClr val="lt1"/>
          </a:fillRef>
          <a:effectRef idx="0">
            <a:schemeClr val="dk1"/>
          </a:effectRef>
          <a:fontRef idx="minor">
            <a:schemeClr val="dk1"/>
          </a:fontRef>
        </p:style>
      </p:pic>
      <p:pic>
        <p:nvPicPr>
          <p:cNvPr id="8" name="图片 7"/>
          <p:cNvPicPr>
            <a:picLocks noChangeAspect="1"/>
          </p:cNvPicPr>
          <p:nvPr/>
        </p:nvPicPr>
        <p:blipFill>
          <a:blip r:embed="rId3"/>
          <a:stretch>
            <a:fillRect/>
          </a:stretch>
        </p:blipFill>
        <p:spPr>
          <a:xfrm>
            <a:off x="1071845" y="2755657"/>
            <a:ext cx="6234529" cy="727295"/>
          </a:xfrm>
          <a:prstGeom prst="rect">
            <a:avLst/>
          </a:prstGeom>
        </p:spPr>
        <p:style>
          <a:lnRef idx="2">
            <a:schemeClr val="dk1"/>
          </a:lnRef>
          <a:fillRef idx="1">
            <a:schemeClr val="lt1"/>
          </a:fillRef>
          <a:effectRef idx="0">
            <a:schemeClr val="dk1"/>
          </a:effectRef>
          <a:fontRef idx="minor">
            <a:schemeClr val="dk1"/>
          </a:fontRef>
        </p:style>
      </p:pic>
      <p:pic>
        <p:nvPicPr>
          <p:cNvPr id="9" name="图片 8"/>
          <p:cNvPicPr>
            <a:picLocks noChangeAspect="1"/>
          </p:cNvPicPr>
          <p:nvPr/>
        </p:nvPicPr>
        <p:blipFill>
          <a:blip r:embed="rId4"/>
          <a:stretch>
            <a:fillRect/>
          </a:stretch>
        </p:blipFill>
        <p:spPr>
          <a:xfrm>
            <a:off x="1071845" y="3649616"/>
            <a:ext cx="6234529" cy="702386"/>
          </a:xfrm>
          <a:prstGeom prst="rect">
            <a:avLst/>
          </a:prstGeom>
        </p:spPr>
        <p:style>
          <a:lnRef idx="2">
            <a:schemeClr val="dk1"/>
          </a:lnRef>
          <a:fillRef idx="1">
            <a:schemeClr val="lt1"/>
          </a:fillRef>
          <a:effectRef idx="0">
            <a:schemeClr val="dk1"/>
          </a:effectRef>
          <a:fontRef idx="minor">
            <a:schemeClr val="dk1"/>
          </a:fontRef>
        </p:style>
      </p:pic>
      <p:pic>
        <p:nvPicPr>
          <p:cNvPr id="3" name="图片 2"/>
          <p:cNvPicPr>
            <a:picLocks noChangeAspect="1"/>
          </p:cNvPicPr>
          <p:nvPr/>
        </p:nvPicPr>
        <p:blipFill>
          <a:blip r:embed="rId5"/>
          <a:stretch>
            <a:fillRect/>
          </a:stretch>
        </p:blipFill>
        <p:spPr>
          <a:xfrm>
            <a:off x="8000613" y="824480"/>
            <a:ext cx="3011414" cy="2863712"/>
          </a:xfrm>
          <a:prstGeom prst="rect">
            <a:avLst/>
          </a:prstGeom>
        </p:spPr>
        <p:style>
          <a:lnRef idx="2">
            <a:schemeClr val="dk1"/>
          </a:lnRef>
          <a:fillRef idx="1">
            <a:schemeClr val="lt1"/>
          </a:fillRef>
          <a:effectRef idx="0">
            <a:schemeClr val="dk1"/>
          </a:effectRef>
          <a:fontRef idx="minor">
            <a:schemeClr val="dk1"/>
          </a:fontRef>
        </p:style>
      </p:pic>
      <p:pic>
        <p:nvPicPr>
          <p:cNvPr id="13" name="图片 12"/>
          <p:cNvPicPr>
            <a:picLocks noChangeAspect="1"/>
          </p:cNvPicPr>
          <p:nvPr/>
        </p:nvPicPr>
        <p:blipFill>
          <a:blip r:embed="rId6"/>
          <a:stretch>
            <a:fillRect/>
          </a:stretch>
        </p:blipFill>
        <p:spPr>
          <a:xfrm>
            <a:off x="7756149" y="3853583"/>
            <a:ext cx="1700695" cy="2288490"/>
          </a:xfrm>
          <a:prstGeom prst="rect">
            <a:avLst/>
          </a:prstGeom>
        </p:spPr>
        <p:style>
          <a:lnRef idx="2">
            <a:schemeClr val="dk1"/>
          </a:lnRef>
          <a:fillRef idx="1">
            <a:schemeClr val="lt1"/>
          </a:fillRef>
          <a:effectRef idx="0">
            <a:schemeClr val="dk1"/>
          </a:effectRef>
          <a:fontRef idx="minor">
            <a:schemeClr val="dk1"/>
          </a:fontRef>
        </p:style>
      </p:pic>
      <p:pic>
        <p:nvPicPr>
          <p:cNvPr id="14" name="图片 13"/>
          <p:cNvPicPr>
            <a:picLocks noChangeAspect="1"/>
          </p:cNvPicPr>
          <p:nvPr/>
        </p:nvPicPr>
        <p:blipFill>
          <a:blip r:embed="rId7"/>
          <a:stretch>
            <a:fillRect/>
          </a:stretch>
        </p:blipFill>
        <p:spPr>
          <a:xfrm>
            <a:off x="9568830" y="3853583"/>
            <a:ext cx="1700695" cy="2288885"/>
          </a:xfrm>
          <a:prstGeom prst="rect">
            <a:avLst/>
          </a:prstGeom>
        </p:spPr>
        <p:style>
          <a:lnRef idx="2">
            <a:schemeClr val="dk1"/>
          </a:lnRef>
          <a:fillRef idx="1">
            <a:schemeClr val="lt1"/>
          </a:fillRef>
          <a:effectRef idx="0">
            <a:schemeClr val="dk1"/>
          </a:effectRef>
          <a:fontRef idx="minor">
            <a:schemeClr val="dk1"/>
          </a:fontRef>
        </p:style>
      </p:pic>
      <p:pic>
        <p:nvPicPr>
          <p:cNvPr id="15" name="图片 14"/>
          <p:cNvPicPr>
            <a:picLocks noChangeAspect="1"/>
          </p:cNvPicPr>
          <p:nvPr/>
        </p:nvPicPr>
        <p:blipFill>
          <a:blip r:embed="rId8"/>
          <a:stretch>
            <a:fillRect/>
          </a:stretch>
        </p:blipFill>
        <p:spPr>
          <a:xfrm>
            <a:off x="1071845" y="4480695"/>
            <a:ext cx="6246826" cy="1642237"/>
          </a:xfrm>
          <a:prstGeom prst="rect">
            <a:avLst/>
          </a:prstGeom>
        </p:spPr>
        <p:style>
          <a:lnRef idx="2">
            <a:schemeClr val="dk1"/>
          </a:lnRef>
          <a:fillRef idx="1">
            <a:schemeClr val="lt1"/>
          </a:fillRef>
          <a:effectRef idx="0">
            <a:schemeClr val="dk1"/>
          </a:effectRef>
          <a:fontRef idx="minor">
            <a:schemeClr val="dk1"/>
          </a:fontRef>
        </p:style>
      </p:pic>
      <p:sp>
        <p:nvSpPr>
          <p:cNvPr id="16" name="矩形: 圆角 13"/>
          <p:cNvSpPr/>
          <p:nvPr/>
        </p:nvSpPr>
        <p:spPr>
          <a:xfrm>
            <a:off x="2978234" y="133454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流动资金代表持续性</a:t>
            </a:r>
            <a:endParaRPr lang="zh-CN" altLang="en-US" sz="1100" b="1" dirty="0">
              <a:solidFill>
                <a:srgbClr val="FF0000"/>
              </a:solidFill>
            </a:endParaRPr>
          </a:p>
        </p:txBody>
      </p:sp>
      <p:sp>
        <p:nvSpPr>
          <p:cNvPr id="17" name="矩形: 圆角 45"/>
          <p:cNvSpPr/>
          <p:nvPr/>
        </p:nvSpPr>
        <p:spPr>
          <a:xfrm>
            <a:off x="2978234" y="2050281"/>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净买额代表短期机会</a:t>
            </a:r>
            <a:endParaRPr lang="zh-CN" altLang="en-US" sz="1100" b="1" dirty="0">
              <a:solidFill>
                <a:srgbClr val="FF0000"/>
              </a:solidFill>
            </a:endParaRPr>
          </a:p>
        </p:txBody>
      </p:sp>
      <p:sp>
        <p:nvSpPr>
          <p:cNvPr id="18" name="矩形: 圆角 47"/>
          <p:cNvSpPr/>
          <p:nvPr/>
        </p:nvSpPr>
        <p:spPr>
          <a:xfrm>
            <a:off x="2978233" y="283508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高控盘用于中期趋势</a:t>
            </a:r>
            <a:endParaRPr lang="zh-CN" altLang="en-US" sz="1100" b="1" dirty="0">
              <a:solidFill>
                <a:srgbClr val="FF0000"/>
              </a:solidFill>
            </a:endParaRPr>
          </a:p>
        </p:txBody>
      </p:sp>
      <p:sp>
        <p:nvSpPr>
          <p:cNvPr id="19" name="矩形: 圆角 48"/>
          <p:cNvSpPr/>
          <p:nvPr/>
        </p:nvSpPr>
        <p:spPr>
          <a:xfrm>
            <a:off x="2978232" y="3700681"/>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主力追踪主动买盘中期</a:t>
            </a:r>
            <a:endParaRPr lang="zh-CN" altLang="en-US" sz="1100" dirty="0"/>
          </a:p>
        </p:txBody>
      </p:sp>
      <p:sp>
        <p:nvSpPr>
          <p:cNvPr id="20" name="矩形: 圆角 49"/>
          <p:cNvSpPr/>
          <p:nvPr/>
        </p:nvSpPr>
        <p:spPr>
          <a:xfrm>
            <a:off x="2978232" y="451866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至尊数据短期累积数据</a:t>
            </a:r>
            <a:endParaRPr lang="zh-CN" altLang="en-US" sz="1100" dirty="0"/>
          </a:p>
        </p:txBody>
      </p:sp>
      <p:sp>
        <p:nvSpPr>
          <p:cNvPr id="21" name="矩形: 圆角 50"/>
          <p:cNvSpPr/>
          <p:nvPr/>
        </p:nvSpPr>
        <p:spPr>
          <a:xfrm>
            <a:off x="8000614" y="1637580"/>
            <a:ext cx="1829828"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机构分析中线资金</a:t>
            </a:r>
            <a:endParaRPr lang="zh-CN" altLang="en-US" sz="1100" dirty="0"/>
          </a:p>
        </p:txBody>
      </p:sp>
      <p:sp>
        <p:nvSpPr>
          <p:cNvPr id="22" name="矩形: 圆角 51"/>
          <p:cNvSpPr/>
          <p:nvPr/>
        </p:nvSpPr>
        <p:spPr>
          <a:xfrm>
            <a:off x="9631338" y="4875497"/>
            <a:ext cx="1573923"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主力控盘中线</a:t>
            </a:r>
            <a:endParaRPr lang="zh-CN" altLang="en-US" sz="1100" dirty="0"/>
          </a:p>
        </p:txBody>
      </p:sp>
      <p:sp>
        <p:nvSpPr>
          <p:cNvPr id="23" name="矩形: 圆角 52"/>
          <p:cNvSpPr/>
          <p:nvPr/>
        </p:nvSpPr>
        <p:spPr>
          <a:xfrm>
            <a:off x="7819535" y="4997828"/>
            <a:ext cx="1573923"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主力净买波段</a:t>
            </a:r>
            <a:endParaRPr lang="zh-CN" altLang="en-US" sz="1100" dirty="0"/>
          </a:p>
        </p:txBody>
      </p:sp>
    </p:spTree>
    <p:custDataLst>
      <p:tags r:id="rId9"/>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浪花与潮汐</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tretch>
            <a:fillRect/>
          </a:stretch>
        </p:blipFill>
        <p:spPr>
          <a:xfrm>
            <a:off x="642620" y="874395"/>
            <a:ext cx="3204210" cy="2045970"/>
          </a:xfrm>
          <a:prstGeom prst="rect">
            <a:avLst/>
          </a:prstGeom>
          <a:ln>
            <a:solidFill>
              <a:schemeClr val="tx1"/>
            </a:solidFill>
          </a:ln>
        </p:spPr>
      </p:pic>
      <p:grpSp>
        <p:nvGrpSpPr>
          <p:cNvPr id="22" name="组合 21"/>
          <p:cNvGrpSpPr/>
          <p:nvPr/>
        </p:nvGrpSpPr>
        <p:grpSpPr>
          <a:xfrm>
            <a:off x="643389" y="874370"/>
            <a:ext cx="10929911" cy="5184655"/>
            <a:chOff x="437607" y="783537"/>
            <a:chExt cx="8068598" cy="3955331"/>
          </a:xfrm>
        </p:grpSpPr>
        <p:pic>
          <p:nvPicPr>
            <p:cNvPr id="23" name="图片 22"/>
            <p:cNvPicPr>
              <a:picLocks noChangeAspect="1"/>
            </p:cNvPicPr>
            <p:nvPr/>
          </p:nvPicPr>
          <p:blipFill>
            <a:blip r:embed="rId2"/>
            <a:stretch>
              <a:fillRect/>
            </a:stretch>
          </p:blipFill>
          <p:spPr>
            <a:xfrm>
              <a:off x="437607" y="3651122"/>
              <a:ext cx="4446873" cy="1087746"/>
            </a:xfrm>
            <a:prstGeom prst="rect">
              <a:avLst/>
            </a:prstGeom>
          </p:spPr>
          <p:style>
            <a:lnRef idx="2">
              <a:schemeClr val="dk1"/>
            </a:lnRef>
            <a:fillRef idx="1">
              <a:schemeClr val="lt1"/>
            </a:fillRef>
            <a:effectRef idx="0">
              <a:schemeClr val="dk1"/>
            </a:effectRef>
            <a:fontRef idx="minor">
              <a:schemeClr val="dk1"/>
            </a:fontRef>
          </p:style>
        </p:pic>
        <p:pic>
          <p:nvPicPr>
            <p:cNvPr id="25" name="图片 24"/>
            <p:cNvPicPr>
              <a:picLocks noChangeAspect="1"/>
            </p:cNvPicPr>
            <p:nvPr/>
          </p:nvPicPr>
          <p:blipFill>
            <a:blip r:embed="rId3"/>
            <a:stretch>
              <a:fillRect/>
            </a:stretch>
          </p:blipFill>
          <p:spPr>
            <a:xfrm>
              <a:off x="4960041" y="2492984"/>
              <a:ext cx="3522619" cy="1356921"/>
            </a:xfrm>
            <a:prstGeom prst="rect">
              <a:avLst/>
            </a:prstGeom>
          </p:spPr>
          <p:style>
            <a:lnRef idx="2">
              <a:schemeClr val="dk1"/>
            </a:lnRef>
            <a:fillRef idx="1">
              <a:schemeClr val="lt1"/>
            </a:fillRef>
            <a:effectRef idx="0">
              <a:schemeClr val="dk1"/>
            </a:effectRef>
            <a:fontRef idx="minor">
              <a:schemeClr val="dk1"/>
            </a:fontRef>
          </p:style>
        </p:pic>
        <p:pic>
          <p:nvPicPr>
            <p:cNvPr id="26" name="图片 25"/>
            <p:cNvPicPr>
              <a:picLocks noChangeAspect="1"/>
            </p:cNvPicPr>
            <p:nvPr/>
          </p:nvPicPr>
          <p:blipFill>
            <a:blip r:embed="rId4"/>
            <a:stretch>
              <a:fillRect/>
            </a:stretch>
          </p:blipFill>
          <p:spPr>
            <a:xfrm>
              <a:off x="2851467" y="783537"/>
              <a:ext cx="2040573" cy="1563619"/>
            </a:xfrm>
            <a:prstGeom prst="rect">
              <a:avLst/>
            </a:prstGeom>
          </p:spPr>
          <p:style>
            <a:lnRef idx="2">
              <a:schemeClr val="dk1"/>
            </a:lnRef>
            <a:fillRef idx="1">
              <a:schemeClr val="lt1"/>
            </a:fillRef>
            <a:effectRef idx="0">
              <a:schemeClr val="dk1"/>
            </a:effectRef>
            <a:fontRef idx="minor">
              <a:schemeClr val="dk1"/>
            </a:fontRef>
          </p:style>
        </p:pic>
        <p:pic>
          <p:nvPicPr>
            <p:cNvPr id="27" name="图片 26"/>
            <p:cNvPicPr>
              <a:picLocks noChangeAspect="1"/>
            </p:cNvPicPr>
            <p:nvPr/>
          </p:nvPicPr>
          <p:blipFill>
            <a:blip r:embed="rId5"/>
            <a:stretch>
              <a:fillRect/>
            </a:stretch>
          </p:blipFill>
          <p:spPr>
            <a:xfrm>
              <a:off x="445167" y="2421847"/>
              <a:ext cx="4446873" cy="1125712"/>
            </a:xfrm>
            <a:prstGeom prst="rect">
              <a:avLst/>
            </a:prstGeom>
          </p:spPr>
          <p:style>
            <a:lnRef idx="2">
              <a:schemeClr val="dk1"/>
            </a:lnRef>
            <a:fillRef idx="1">
              <a:schemeClr val="lt1"/>
            </a:fillRef>
            <a:effectRef idx="0">
              <a:schemeClr val="dk1"/>
            </a:effectRef>
            <a:fontRef idx="minor">
              <a:schemeClr val="dk1"/>
            </a:fontRef>
          </p:style>
        </p:pic>
        <p:pic>
          <p:nvPicPr>
            <p:cNvPr id="28" name="图片 27"/>
            <p:cNvPicPr>
              <a:picLocks noChangeAspect="1"/>
            </p:cNvPicPr>
            <p:nvPr/>
          </p:nvPicPr>
          <p:blipFill rotWithShape="1">
            <a:blip r:embed="rId6"/>
            <a:srcRect l="3759"/>
            <a:stretch>
              <a:fillRect/>
            </a:stretch>
          </p:blipFill>
          <p:spPr>
            <a:xfrm>
              <a:off x="4941346" y="1464210"/>
              <a:ext cx="3541314" cy="983468"/>
            </a:xfrm>
            <a:prstGeom prst="rect">
              <a:avLst/>
            </a:prstGeom>
          </p:spPr>
          <p:style>
            <a:lnRef idx="2">
              <a:schemeClr val="dk1"/>
            </a:lnRef>
            <a:fillRef idx="1">
              <a:schemeClr val="lt1"/>
            </a:fillRef>
            <a:effectRef idx="0">
              <a:schemeClr val="dk1"/>
            </a:effectRef>
            <a:fontRef idx="minor">
              <a:schemeClr val="dk1"/>
            </a:fontRef>
          </p:style>
        </p:pic>
        <p:pic>
          <p:nvPicPr>
            <p:cNvPr id="29" name="图片 28"/>
            <p:cNvPicPr>
              <a:picLocks noChangeAspect="1"/>
            </p:cNvPicPr>
            <p:nvPr/>
          </p:nvPicPr>
          <p:blipFill rotWithShape="1">
            <a:blip r:embed="rId7"/>
            <a:srcRect l="3786"/>
            <a:stretch>
              <a:fillRect/>
            </a:stretch>
          </p:blipFill>
          <p:spPr>
            <a:xfrm>
              <a:off x="4946196" y="783537"/>
              <a:ext cx="3541314" cy="635367"/>
            </a:xfrm>
            <a:prstGeom prst="rect">
              <a:avLst/>
            </a:prstGeom>
          </p:spPr>
          <p:style>
            <a:lnRef idx="2">
              <a:schemeClr val="dk1"/>
            </a:lnRef>
            <a:fillRef idx="1">
              <a:schemeClr val="lt1"/>
            </a:fillRef>
            <a:effectRef idx="0">
              <a:schemeClr val="dk1"/>
            </a:effectRef>
            <a:fontRef idx="minor">
              <a:schemeClr val="dk1"/>
            </a:fontRef>
          </p:style>
        </p:pic>
        <p:sp>
          <p:nvSpPr>
            <p:cNvPr id="31" name="矩形: 圆角 27"/>
            <p:cNvSpPr/>
            <p:nvPr/>
          </p:nvSpPr>
          <p:spPr>
            <a:xfrm>
              <a:off x="1970415" y="1812791"/>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2" name="矩形: 圆角 36"/>
            <p:cNvSpPr/>
            <p:nvPr/>
          </p:nvSpPr>
          <p:spPr>
            <a:xfrm>
              <a:off x="1908742" y="303919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3" name="矩形: 圆角 37"/>
            <p:cNvSpPr/>
            <p:nvPr/>
          </p:nvSpPr>
          <p:spPr>
            <a:xfrm>
              <a:off x="1908741" y="4146922"/>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4" name="矩形: 圆角 38"/>
            <p:cNvSpPr/>
            <p:nvPr/>
          </p:nvSpPr>
          <p:spPr>
            <a:xfrm>
              <a:off x="5827932" y="884858"/>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5" name="矩形: 圆角 39"/>
            <p:cNvSpPr/>
            <p:nvPr/>
          </p:nvSpPr>
          <p:spPr>
            <a:xfrm>
              <a:off x="5827932" y="186450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6" name="矩形: 圆角 40"/>
            <p:cNvSpPr/>
            <p:nvPr/>
          </p:nvSpPr>
          <p:spPr>
            <a:xfrm>
              <a:off x="5827932" y="308000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7" name="文本框 36"/>
            <p:cNvSpPr txBox="1"/>
            <p:nvPr/>
          </p:nvSpPr>
          <p:spPr>
            <a:xfrm>
              <a:off x="4960041" y="3955436"/>
              <a:ext cx="3546164" cy="7748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2000" dirty="0"/>
                <a:t>资金分析从大到小，最后用更精准的资金数据，大盘</a:t>
              </a:r>
              <a:r>
                <a:rPr lang="en-US" altLang="zh-CN" sz="2000" dirty="0"/>
                <a:t>-</a:t>
              </a:r>
              <a:r>
                <a:rPr lang="zh-CN" altLang="en-US" sz="2000" dirty="0"/>
                <a:t>板块</a:t>
              </a:r>
              <a:r>
                <a:rPr lang="en-US" altLang="zh-CN" sz="2000" dirty="0"/>
                <a:t>-</a:t>
              </a:r>
              <a:r>
                <a:rPr lang="zh-CN" altLang="en-US" sz="2000" dirty="0"/>
                <a:t>个股，资金持续</a:t>
              </a:r>
              <a:r>
                <a:rPr lang="en-US" altLang="zh-CN" sz="2000" dirty="0"/>
                <a:t>-</a:t>
              </a:r>
              <a:r>
                <a:rPr lang="zh-CN" altLang="en-US" sz="2000" dirty="0"/>
                <a:t>波段</a:t>
              </a:r>
              <a:r>
                <a:rPr lang="en-US" altLang="zh-CN" sz="2000" dirty="0"/>
                <a:t>-</a:t>
              </a:r>
              <a:r>
                <a:rPr lang="zh-CN" altLang="en-US" sz="2000" dirty="0"/>
                <a:t>短期</a:t>
              </a:r>
              <a:r>
                <a:rPr lang="en-US" altLang="zh-CN" sz="2000" dirty="0"/>
                <a:t>-</a:t>
              </a:r>
              <a:r>
                <a:rPr lang="zh-CN" altLang="en-US" sz="2000" dirty="0"/>
                <a:t>分时。</a:t>
              </a:r>
              <a:endParaRPr lang="zh-CN" altLang="en-US" sz="2000" dirty="0"/>
            </a:p>
          </p:txBody>
        </p:sp>
      </p:grpSp>
    </p:spTree>
    <p:custDataLst>
      <p:tags r:id="rId8"/>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浪花与潮汐</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6" name="图片 5"/>
          <p:cNvPicPr>
            <a:picLocks noChangeAspect="1"/>
          </p:cNvPicPr>
          <p:nvPr/>
        </p:nvPicPr>
        <p:blipFill>
          <a:blip r:embed="rId1"/>
          <a:stretch>
            <a:fillRect/>
          </a:stretch>
        </p:blipFill>
        <p:spPr>
          <a:xfrm>
            <a:off x="1497330" y="737235"/>
            <a:ext cx="9102725" cy="4930775"/>
          </a:xfrm>
          <a:prstGeom prst="rect">
            <a:avLst/>
          </a:prstGeom>
        </p:spPr>
      </p:pic>
      <p:pic>
        <p:nvPicPr>
          <p:cNvPr id="7" name="图片 6"/>
          <p:cNvPicPr>
            <a:picLocks noChangeAspect="1"/>
          </p:cNvPicPr>
          <p:nvPr/>
        </p:nvPicPr>
        <p:blipFill>
          <a:blip r:embed="rId2"/>
          <a:stretch>
            <a:fillRect/>
          </a:stretch>
        </p:blipFill>
        <p:spPr>
          <a:xfrm>
            <a:off x="1644650" y="2023110"/>
            <a:ext cx="3486785" cy="2382520"/>
          </a:xfrm>
          <a:prstGeom prst="rect">
            <a:avLst/>
          </a:prstGeom>
          <a:ln>
            <a:noFill/>
          </a:ln>
          <a:effectLst>
            <a:outerShdw blurRad="190500" algn="tl" rotWithShape="0">
              <a:srgbClr val="000000">
                <a:alpha val="70000"/>
              </a:srgbClr>
            </a:outerShdw>
          </a:effectLst>
        </p:spPr>
      </p:pic>
      <p:sp>
        <p:nvSpPr>
          <p:cNvPr id="8" name="文本框 7"/>
          <p:cNvSpPr txBox="1"/>
          <p:nvPr/>
        </p:nvSpPr>
        <p:spPr>
          <a:xfrm>
            <a:off x="2706237" y="5689140"/>
            <a:ext cx="6779393" cy="646331"/>
          </a:xfrm>
          <a:prstGeom prst="rect">
            <a:avLst/>
          </a:prstGeom>
          <a:noFill/>
        </p:spPr>
        <p:txBody>
          <a:bodyPr wrap="square" rtlCol="0">
            <a:spAutoFit/>
          </a:bodyPr>
          <a:lstStyle/>
          <a:p>
            <a:pPr algn="ctr"/>
            <a:r>
              <a:rPr lang="zh-CN" altLang="en-US" dirty="0">
                <a:solidFill>
                  <a:schemeClr val="tx1"/>
                </a:solidFill>
              </a:rPr>
              <a:t>短线波段：涨停</a:t>
            </a:r>
            <a:r>
              <a:rPr lang="en-US" altLang="zh-CN" dirty="0">
                <a:solidFill>
                  <a:schemeClr val="tx1"/>
                </a:solidFill>
              </a:rPr>
              <a:t>-</a:t>
            </a:r>
            <a:r>
              <a:rPr lang="zh-CN" altLang="en-US" dirty="0">
                <a:solidFill>
                  <a:schemeClr val="tx1"/>
                </a:solidFill>
              </a:rPr>
              <a:t>席位</a:t>
            </a:r>
            <a:r>
              <a:rPr lang="en-US" altLang="zh-CN" dirty="0">
                <a:solidFill>
                  <a:schemeClr val="tx1"/>
                </a:solidFill>
              </a:rPr>
              <a:t>-</a:t>
            </a:r>
            <a:r>
              <a:rPr lang="zh-CN" altLang="en-US" dirty="0">
                <a:solidFill>
                  <a:schemeClr val="tx1"/>
                </a:solidFill>
              </a:rPr>
              <a:t>资金流入，回踩</a:t>
            </a:r>
            <a:r>
              <a:rPr lang="en-US" altLang="zh-CN" dirty="0">
                <a:solidFill>
                  <a:schemeClr val="tx1"/>
                </a:solidFill>
              </a:rPr>
              <a:t>-</a:t>
            </a:r>
            <a:r>
              <a:rPr lang="zh-CN" altLang="en-US" dirty="0">
                <a:solidFill>
                  <a:schemeClr val="tx1"/>
                </a:solidFill>
              </a:rPr>
              <a:t>金叉</a:t>
            </a:r>
            <a:r>
              <a:rPr lang="en-US" altLang="zh-CN" dirty="0">
                <a:solidFill>
                  <a:schemeClr val="tx1"/>
                </a:solidFill>
              </a:rPr>
              <a:t>-</a:t>
            </a:r>
            <a:r>
              <a:rPr lang="zh-CN" altLang="en-US" dirty="0">
                <a:solidFill>
                  <a:schemeClr val="tx1"/>
                </a:solidFill>
              </a:rPr>
              <a:t>四线开花</a:t>
            </a:r>
            <a:endParaRPr lang="en-US" altLang="zh-CN" dirty="0">
              <a:solidFill>
                <a:schemeClr val="tx1"/>
              </a:solidFill>
            </a:endParaRPr>
          </a:p>
          <a:p>
            <a:pPr algn="ctr"/>
            <a:r>
              <a:rPr lang="zh-CN" altLang="en-US" dirty="0">
                <a:solidFill>
                  <a:schemeClr val="tx1"/>
                </a:solidFill>
              </a:rPr>
              <a:t>波段龙头：涨停</a:t>
            </a:r>
            <a:r>
              <a:rPr lang="en-US" altLang="zh-CN" dirty="0">
                <a:solidFill>
                  <a:schemeClr val="tx1"/>
                </a:solidFill>
              </a:rPr>
              <a:t>-</a:t>
            </a:r>
            <a:r>
              <a:rPr lang="zh-CN" altLang="en-US" dirty="0">
                <a:solidFill>
                  <a:schemeClr val="tx1"/>
                </a:solidFill>
              </a:rPr>
              <a:t>席位</a:t>
            </a:r>
            <a:r>
              <a:rPr lang="en-US" altLang="zh-CN" dirty="0">
                <a:solidFill>
                  <a:schemeClr val="tx1"/>
                </a:solidFill>
              </a:rPr>
              <a:t>-</a:t>
            </a:r>
            <a:r>
              <a:rPr lang="zh-CN" altLang="en-US" dirty="0">
                <a:solidFill>
                  <a:schemeClr val="tx1"/>
                </a:solidFill>
              </a:rPr>
              <a:t>控盘增加，回踩</a:t>
            </a:r>
            <a:r>
              <a:rPr lang="en-US" altLang="zh-CN" dirty="0">
                <a:solidFill>
                  <a:schemeClr val="tx1"/>
                </a:solidFill>
              </a:rPr>
              <a:t>-</a:t>
            </a:r>
            <a:r>
              <a:rPr lang="zh-CN" altLang="en-US" dirty="0">
                <a:solidFill>
                  <a:schemeClr val="tx1"/>
                </a:solidFill>
              </a:rPr>
              <a:t>金叉</a:t>
            </a:r>
            <a:r>
              <a:rPr lang="en-US" altLang="zh-CN" dirty="0">
                <a:solidFill>
                  <a:schemeClr val="tx1"/>
                </a:solidFill>
              </a:rPr>
              <a:t>-</a:t>
            </a:r>
            <a:r>
              <a:rPr lang="zh-CN" altLang="en-US" dirty="0">
                <a:solidFill>
                  <a:schemeClr val="tx1"/>
                </a:solidFill>
              </a:rPr>
              <a:t>四线开花</a:t>
            </a:r>
            <a:endParaRPr lang="zh-CN" altLang="en-US" dirty="0">
              <a:solidFill>
                <a:schemeClr val="tx1"/>
              </a:solidFill>
            </a:endParaRPr>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24.xml><?xml version="1.0" encoding="utf-8"?>
<p:tagLst xmlns:p="http://schemas.openxmlformats.org/presentationml/2006/main">
  <p:tag name="KSO_WM_UNIT_PLACING_PICTURE_USER_VIEWPORT" val="{&quot;height&quot;:7361,&quot;width&quot;:5875}"/>
</p:tagLst>
</file>

<file path=ppt/tags/tag2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26.xml><?xml version="1.0" encoding="utf-8"?>
<p:tagLst xmlns:p="http://schemas.openxmlformats.org/presentationml/2006/main">
  <p:tag name="KSO_WM_DIAGRAM_VIRTUALLY_FRAME" val="{&quot;height&quot;:365.25,&quot;left&quot;:261.75,&quot;top&quot;:61.5,&quot;width&quot;:599.5}"/>
</p:tagLst>
</file>

<file path=ppt/tags/tag27.xml><?xml version="1.0" encoding="utf-8"?>
<p:tagLst xmlns:p="http://schemas.openxmlformats.org/presentationml/2006/main">
  <p:tag name="KSO_WM_DIAGRAM_VIRTUALLY_FRAME" val="{&quot;height&quot;:365.25,&quot;left&quot;:261.75,&quot;top&quot;:61.5,&quot;width&quot;:599.5}"/>
</p:tagLst>
</file>

<file path=ppt/tags/tag28.xml><?xml version="1.0" encoding="utf-8"?>
<p:tagLst xmlns:p="http://schemas.openxmlformats.org/presentationml/2006/main">
  <p:tag name="KSO_WM_DIAGRAM_VIRTUALLY_FRAME" val="{&quot;height&quot;:365.25,&quot;left&quot;:261.75,&quot;top&quot;:61.5,&quot;width&quot;:599.5}"/>
</p:tagLst>
</file>

<file path=ppt/tags/tag29.xml><?xml version="1.0" encoding="utf-8"?>
<p:tagLst xmlns:p="http://schemas.openxmlformats.org/presentationml/2006/main">
  <p:tag name="KSO_WM_DIAGRAM_VIRTUALLY_FRAME" val="{&quot;height&quot;:365.25,&quot;left&quot;:261.75,&quot;top&quot;:61.5,&quot;width&quot;:599.5}"/>
</p:tagLst>
</file>

<file path=ppt/tags/tag30.xml><?xml version="1.0" encoding="utf-8"?>
<p:tagLst xmlns:p="http://schemas.openxmlformats.org/presentationml/2006/main">
  <p:tag name="KSO_WM_DIAGRAM_VIRTUALLY_FRAME" val="{&quot;height&quot;:365.25,&quot;left&quot;:261.75,&quot;top&quot;:61.5,&quot;width&quot;:599.5}"/>
</p:tagLst>
</file>

<file path=ppt/tags/tag31.xml><?xml version="1.0" encoding="utf-8"?>
<p:tagLst xmlns:p="http://schemas.openxmlformats.org/presentationml/2006/main">
  <p:tag name="KSO_WM_DIAGRAM_VIRTUALLY_FRAME" val="{&quot;height&quot;:365.25,&quot;left&quot;:261.75,&quot;top&quot;:61.5,&quot;width&quot;:599.5}"/>
</p:tagLst>
</file>

<file path=ppt/tags/tag32.xml><?xml version="1.0" encoding="utf-8"?>
<p:tagLst xmlns:p="http://schemas.openxmlformats.org/presentationml/2006/main">
  <p:tag name="KSO_WM_DIAGRAM_VIRTUALLY_FRAME" val="{&quot;height&quot;:365.25,&quot;left&quot;:261.75,&quot;top&quot;:61.5,&quot;width&quot;:599.5}"/>
</p:tagLst>
</file>

<file path=ppt/tags/tag33.xml><?xml version="1.0" encoding="utf-8"?>
<p:tagLst xmlns:p="http://schemas.openxmlformats.org/presentationml/2006/main">
  <p:tag name="KSO_WM_DIAGRAM_VIRTUALLY_FRAME" val="{&quot;height&quot;:365.25,&quot;left&quot;:261.75,&quot;top&quot;:61.5,&quot;width&quot;:599.5}"/>
</p:tagLst>
</file>

<file path=ppt/tags/tag34.xml><?xml version="1.0" encoding="utf-8"?>
<p:tagLst xmlns:p="http://schemas.openxmlformats.org/presentationml/2006/main">
  <p:tag name="KSO_WM_DIAGRAM_VIRTUALLY_FRAME" val="{&quot;height&quot;:365.25,&quot;left&quot;:261.75,&quot;top&quot;:61.5,&quot;width&quot;:599.5}"/>
</p:tagLst>
</file>

<file path=ppt/tags/tag35.xml><?xml version="1.0" encoding="utf-8"?>
<p:tagLst xmlns:p="http://schemas.openxmlformats.org/presentationml/2006/main">
  <p:tag name="KSO_WM_DIAGRAM_VIRTUALLY_FRAME" val="{&quot;height&quot;:365.25,&quot;left&quot;:261.75,&quot;top&quot;:61.5,&quot;width&quot;:599.5}"/>
</p:tagLst>
</file>

<file path=ppt/tags/tag36.xml><?xml version="1.0" encoding="utf-8"?>
<p:tagLst xmlns:p="http://schemas.openxmlformats.org/presentationml/2006/main">
  <p:tag name="KSO_WM_DIAGRAM_VIRTUALLY_FRAME" val="{&quot;height&quot;:365.25,&quot;left&quot;:261.75,&quot;top&quot;:61.5,&quot;width&quot;:599.5}"/>
</p:tagLst>
</file>

<file path=ppt/tags/tag37.xml><?xml version="1.0" encoding="utf-8"?>
<p:tagLst xmlns:p="http://schemas.openxmlformats.org/presentationml/2006/main">
  <p:tag name="KSO_WM_DIAGRAM_VIRTUALLY_FRAME" val="{&quot;height&quot;:365.25,&quot;left&quot;:261.75,&quot;top&quot;:61.5,&quot;width&quot;:599.5}"/>
</p:tagLst>
</file>

<file path=ppt/tags/tag38.xml><?xml version="1.0" encoding="utf-8"?>
<p:tagLst xmlns:p="http://schemas.openxmlformats.org/presentationml/2006/main">
  <p:tag name="KSO_WM_DIAGRAM_VIRTUALLY_FRAME" val="{&quot;height&quot;:365.25,&quot;left&quot;:261.75,&quot;top&quot;:61.5,&quot;width&quot;:599.5}"/>
</p:tagLst>
</file>

<file path=ppt/tags/tag39.xml><?xml version="1.0" encoding="utf-8"?>
<p:tagLst xmlns:p="http://schemas.openxmlformats.org/presentationml/2006/main">
  <p:tag name="KSO_WM_DIAGRAM_VIRTUALLY_FRAME" val="{&quot;height&quot;:365.25,&quot;left&quot;:261.75,&quot;top&quot;:61.5,&quot;width&quot;:599.5}"/>
</p:tagLst>
</file>

<file path=ppt/tags/tag40.xml><?xml version="1.0" encoding="utf-8"?>
<p:tagLst xmlns:p="http://schemas.openxmlformats.org/presentationml/2006/main">
  <p:tag name="KSO_WM_DIAGRAM_VIRTUALLY_FRAME" val="{&quot;height&quot;:365.25,&quot;left&quot;:261.75,&quot;top&quot;:61.5,&quot;width&quot;:599.5}"/>
</p:tagLst>
</file>

<file path=ppt/tags/tag41.xml><?xml version="1.0" encoding="utf-8"?>
<p:tagLst xmlns:p="http://schemas.openxmlformats.org/presentationml/2006/main">
  <p:tag name="KSO_WM_BEAUTIFY_FLAG" val="#wm#"/>
  <p:tag name="KSO_WM_TEMPLATE_CATEGORY" val="custom"/>
  <p:tag name="KSO_WM_TEMPLATE_INDEX" val="20205176"/>
</p:tagLst>
</file>

<file path=ppt/tags/tag42.xml><?xml version="1.0" encoding="utf-8"?>
<p:tagLst xmlns:p="http://schemas.openxmlformats.org/presentationml/2006/main">
  <p:tag name="KSO_WM_BEAUTIFY_FLAG" val="#wm#"/>
  <p:tag name="KSO_WM_TEMPLATE_CATEGORY" val="custom"/>
  <p:tag name="KSO_WM_TEMPLATE_INDEX" val="20205176"/>
</p:tagLst>
</file>

<file path=ppt/tags/tag43.xml><?xml version="1.0" encoding="utf-8"?>
<p:tagLst xmlns:p="http://schemas.openxmlformats.org/presentationml/2006/main">
  <p:tag name="KSO_WM_BEAUTIFY_FLAG" val="#wm#"/>
  <p:tag name="KSO_WM_TEMPLATE_CATEGORY" val="custom"/>
  <p:tag name="KSO_WM_TEMPLATE_INDEX" val="20205176"/>
</p:tagLst>
</file>

<file path=ppt/tags/tag44.xml><?xml version="1.0" encoding="utf-8"?>
<p:tagLst xmlns:p="http://schemas.openxmlformats.org/presentationml/2006/main">
  <p:tag name="KSO_WM_BEAUTIFY_FLAG" val="#wm#"/>
  <p:tag name="KSO_WM_TEMPLATE_CATEGORY" val="custom"/>
  <p:tag name="KSO_WM_TEMPLATE_INDEX" val="20205176"/>
</p:tagLst>
</file>

<file path=ppt/tags/tag45.xml><?xml version="1.0" encoding="utf-8"?>
<p:tagLst xmlns:p="http://schemas.openxmlformats.org/presentationml/2006/main">
  <p:tag name="KSO_WM_BEAUTIFY_FLAG" val="#wm#"/>
  <p:tag name="KSO_WM_TEMPLATE_CATEGORY" val="custom"/>
  <p:tag name="KSO_WM_TEMPLATE_INDEX" val="20205176"/>
</p:tagLst>
</file>

<file path=ppt/tags/tag46.xml><?xml version="1.0" encoding="utf-8"?>
<p:tagLst xmlns:p="http://schemas.openxmlformats.org/presentationml/2006/main">
  <p:tag name="KSO_WM_BEAUTIFY_FLAG" val="#wm#"/>
  <p:tag name="KSO_WM_TEMPLATE_CATEGORY" val="custom"/>
  <p:tag name="KSO_WM_TEMPLATE_INDEX" val="20205176"/>
</p:tagLst>
</file>

<file path=ppt/tags/tag47.xml><?xml version="1.0" encoding="utf-8"?>
<p:tagLst xmlns:p="http://schemas.openxmlformats.org/presentationml/2006/main">
  <p:tag name="KSO_WM_BEAUTIFY_FLAG" val="#wm#"/>
  <p:tag name="KSO_WM_TEMPLATE_CATEGORY" val="custom"/>
  <p:tag name="KSO_WM_TEMPLATE_INDEX" val="20205176"/>
</p:tagLst>
</file>

<file path=ppt/tags/tag48.xml><?xml version="1.0" encoding="utf-8"?>
<p:tagLst xmlns:p="http://schemas.openxmlformats.org/presentationml/2006/main">
  <p:tag name="KSO_WM_DIAGRAM_VIRTUALLY_FRAME" val="{&quot;height&quot;:383.56409448818897,&quot;left&quot;:114.50503937007875,&quot;top&quot;:86.07307086614173,&quot;width&quot;:729.9452755905511}"/>
</p:tagLst>
</file>

<file path=ppt/tags/tag49.xml><?xml version="1.0" encoding="utf-8"?>
<p:tagLst xmlns:p="http://schemas.openxmlformats.org/presentationml/2006/main">
  <p:tag name="MH" val="20170329184841"/>
  <p:tag name="MH_LIBRARY" val="GRAPHIC"/>
  <p:tag name="MH_TYPE" val="Other"/>
  <p:tag name="MH_ORDER" val="1"/>
  <p:tag name="KSO_WM_DIAGRAM_VIRTUALLY_FRAME" val="{&quot;height&quot;:383.56409448818897,&quot;left&quot;:114.50503937007875,&quot;top&quot;:86.07307086614173,&quot;width&quot;:729.9452755905511}"/>
</p:tagLst>
</file>

<file path=ppt/tags/tag50.xml><?xml version="1.0" encoding="utf-8"?>
<p:tagLst xmlns:p="http://schemas.openxmlformats.org/presentationml/2006/main">
  <p:tag name="MH" val="20170329184841"/>
  <p:tag name="MH_LIBRARY" val="GRAPHIC"/>
  <p:tag name="MH_TYPE" val="Other"/>
  <p:tag name="MH_ORDER" val="2"/>
  <p:tag name="KSO_WM_DIAGRAM_VIRTUALLY_FRAME" val="{&quot;height&quot;:383.56409448818897,&quot;left&quot;:114.50503937007875,&quot;top&quot;:86.07307086614173,&quot;width&quot;:729.9452755905511}"/>
</p:tagLst>
</file>

<file path=ppt/tags/tag51.xml><?xml version="1.0" encoding="utf-8"?>
<p:tagLst xmlns:p="http://schemas.openxmlformats.org/presentationml/2006/main">
  <p:tag name="MH" val="20170329184841"/>
  <p:tag name="MH_LIBRARY" val="GRAPHIC"/>
  <p:tag name="MH_TYPE" val="Other"/>
  <p:tag name="MH_ORDER" val="3"/>
  <p:tag name="KSO_WM_DIAGRAM_VIRTUALLY_FRAME" val="{&quot;height&quot;:383.56409448818897,&quot;left&quot;:114.50503937007875,&quot;top&quot;:86.07307086614173,&quot;width&quot;:729.9452755905511}"/>
</p:tagLst>
</file>

<file path=ppt/tags/tag52.xml><?xml version="1.0" encoding="utf-8"?>
<p:tagLst xmlns:p="http://schemas.openxmlformats.org/presentationml/2006/main">
  <p:tag name="MH" val="20170329184841"/>
  <p:tag name="MH_LIBRARY" val="GRAPHIC"/>
  <p:tag name="MH_TYPE" val="Other"/>
  <p:tag name="MH_ORDER" val="4"/>
  <p:tag name="KSO_WM_DIAGRAM_VIRTUALLY_FRAME" val="{&quot;height&quot;:383.56409448818897,&quot;left&quot;:114.50503937007875,&quot;top&quot;:86.07307086614173,&quot;width&quot;:729.9452755905511}"/>
</p:tagLst>
</file>

<file path=ppt/tags/tag53.xml><?xml version="1.0" encoding="utf-8"?>
<p:tagLst xmlns:p="http://schemas.openxmlformats.org/presentationml/2006/main">
  <p:tag name="MH" val="20170329184841"/>
  <p:tag name="MH_LIBRARY" val="GRAPHIC"/>
  <p:tag name="MH_TYPE" val="Other"/>
  <p:tag name="MH_ORDER" val="5"/>
  <p:tag name="KSO_WM_DIAGRAM_VIRTUALLY_FRAME" val="{&quot;height&quot;:383.56409448818897,&quot;left&quot;:114.50503937007875,&quot;top&quot;:86.07307086614173,&quot;width&quot;:729.9452755905511}"/>
</p:tagLst>
</file>

<file path=ppt/tags/tag54.xml><?xml version="1.0" encoding="utf-8"?>
<p:tagLst xmlns:p="http://schemas.openxmlformats.org/presentationml/2006/main">
  <p:tag name="MH" val="20170329184841"/>
  <p:tag name="MH_LIBRARY" val="GRAPHIC"/>
  <p:tag name="MH_TYPE" val="Other"/>
  <p:tag name="MH_ORDER" val="6"/>
  <p:tag name="KSO_WM_DIAGRAM_VIRTUALLY_FRAME" val="{&quot;height&quot;:383.56409448818897,&quot;left&quot;:114.50503937007875,&quot;top&quot;:86.07307086614173,&quot;width&quot;:729.9452755905511}"/>
</p:tagLst>
</file>

<file path=ppt/tags/tag55.xml><?xml version="1.0" encoding="utf-8"?>
<p:tagLst xmlns:p="http://schemas.openxmlformats.org/presentationml/2006/main">
  <p:tag name="MH" val="20170329184841"/>
  <p:tag name="MH_LIBRARY" val="GRAPHIC"/>
  <p:tag name="MH_TYPE" val="Other"/>
  <p:tag name="MH_ORDER" val="7"/>
  <p:tag name="KSO_WM_DIAGRAM_VIRTUALLY_FRAME" val="{&quot;height&quot;:383.56409448818897,&quot;left&quot;:114.50503937007875,&quot;top&quot;:86.07307086614173,&quot;width&quot;:729.9452755905511}"/>
</p:tagLst>
</file>

<file path=ppt/tags/tag56.xml><?xml version="1.0" encoding="utf-8"?>
<p:tagLst xmlns:p="http://schemas.openxmlformats.org/presentationml/2006/main">
  <p:tag name="MH" val="20170329184841"/>
  <p:tag name="MH_LIBRARY" val="GRAPHIC"/>
  <p:tag name="MH_TYPE" val="SubTitle"/>
  <p:tag name="MH_ORDER" val="1"/>
  <p:tag name="KSO_WM_DIAGRAM_VIRTUALLY_FRAME" val="{&quot;height&quot;:383.56409448818897,&quot;left&quot;:114.50503937007875,&quot;top&quot;:86.07307086614173,&quot;width&quot;:729.9452755905511}"/>
</p:tagLst>
</file>

<file path=ppt/tags/tag57.xml><?xml version="1.0" encoding="utf-8"?>
<p:tagLst xmlns:p="http://schemas.openxmlformats.org/presentationml/2006/main">
  <p:tag name="MH" val="20170329184841"/>
  <p:tag name="MH_LIBRARY" val="GRAPHIC"/>
  <p:tag name="MH_TYPE" val="SubTitle"/>
  <p:tag name="MH_ORDER" val="2"/>
  <p:tag name="KSO_WM_DIAGRAM_VIRTUALLY_FRAME" val="{&quot;height&quot;:383.56409448818897,&quot;left&quot;:114.50503937007875,&quot;top&quot;:86.07307086614173,&quot;width&quot;:729.9452755905511}"/>
</p:tagLst>
</file>

<file path=ppt/tags/tag58.xml><?xml version="1.0" encoding="utf-8"?>
<p:tagLst xmlns:p="http://schemas.openxmlformats.org/presentationml/2006/main">
  <p:tag name="MH" val="20170329184841"/>
  <p:tag name="MH_LIBRARY" val="GRAPHIC"/>
  <p:tag name="MH_TYPE" val="SubTitle"/>
  <p:tag name="MH_ORDER" val="3"/>
  <p:tag name="KSO_WM_DIAGRAM_VIRTUALLY_FRAME" val="{&quot;height&quot;:383.56409448818897,&quot;left&quot;:114.50503937007875,&quot;top&quot;:86.07307086614173,&quot;width&quot;:729.9452755905511}"/>
</p:tagLst>
</file>

<file path=ppt/tags/tag59.xml><?xml version="1.0" encoding="utf-8"?>
<p:tagLst xmlns:p="http://schemas.openxmlformats.org/presentationml/2006/main">
  <p:tag name="MH" val="20170329184841"/>
  <p:tag name="MH_LIBRARY" val="GRAPHIC"/>
  <p:tag name="MH_TYPE" val="Text"/>
  <p:tag name="MH_ORDER" val="1"/>
  <p:tag name="KSO_WM_DIAGRAM_VIRTUALLY_FRAME" val="{&quot;height&quot;:383.56409448818897,&quot;left&quot;:114.50503937007875,&quot;top&quot;:86.07307086614173,&quot;width&quot;:729.9452755905511}"/>
</p:tagLst>
</file>

<file path=ppt/tags/tag60.xml><?xml version="1.0" encoding="utf-8"?>
<p:tagLst xmlns:p="http://schemas.openxmlformats.org/presentationml/2006/main">
  <p:tag name="MH" val="20170329184841"/>
  <p:tag name="MH_LIBRARY" val="GRAPHIC"/>
  <p:tag name="MH_TYPE" val="Text"/>
  <p:tag name="MH_ORDER" val="2"/>
  <p:tag name="KSO_WM_DIAGRAM_VIRTUALLY_FRAME" val="{&quot;height&quot;:383.56409448818897,&quot;left&quot;:114.50503937007875,&quot;top&quot;:86.07307086614173,&quot;width&quot;:729.9452755905511}"/>
</p:tagLst>
</file>

<file path=ppt/tags/tag61.xml><?xml version="1.0" encoding="utf-8"?>
<p:tagLst xmlns:p="http://schemas.openxmlformats.org/presentationml/2006/main">
  <p:tag name="MH" val="20170329184841"/>
  <p:tag name="MH_LIBRARY" val="GRAPHIC"/>
  <p:tag name="MH_TYPE" val="Text"/>
  <p:tag name="MH_ORDER" val="3"/>
  <p:tag name="KSO_WM_DIAGRAM_VIRTUALLY_FRAME" val="{&quot;height&quot;:383.56409448818897,&quot;left&quot;:114.50503937007875,&quot;top&quot;:86.07307086614173,&quot;width&quot;:729.9452755905511}"/>
</p:tagLst>
</file>

<file path=ppt/tags/tag62.xml><?xml version="1.0" encoding="utf-8"?>
<p:tagLst xmlns:p="http://schemas.openxmlformats.org/presentationml/2006/main">
  <p:tag name="MH" val="20170329184841"/>
  <p:tag name="MH_LIBRARY" val="GRAPHIC"/>
  <p:tag name="MH_TYPE" val="Other"/>
  <p:tag name="MH_ORDER" val="8"/>
  <p:tag name="KSO_WM_DIAGRAM_VIRTUALLY_FRAME" val="{&quot;height&quot;:383.56409448818897,&quot;left&quot;:114.50503937007875,&quot;top&quot;:86.07307086614173,&quot;width&quot;:729.9452755905511}"/>
</p:tagLst>
</file>

<file path=ppt/tags/tag63.xml><?xml version="1.0" encoding="utf-8"?>
<p:tagLst xmlns:p="http://schemas.openxmlformats.org/presentationml/2006/main">
  <p:tag name="MH" val="20170329184841"/>
  <p:tag name="MH_LIBRARY" val="GRAPHIC"/>
  <p:tag name="MH_TYPE" val="Other"/>
  <p:tag name="MH_ORDER" val="9"/>
  <p:tag name="KSO_WM_DIAGRAM_VIRTUALLY_FRAME" val="{&quot;height&quot;:383.56409448818897,&quot;left&quot;:114.50503937007875,&quot;top&quot;:86.07307086614173,&quot;width&quot;:729.9452755905511}"/>
</p:tagLst>
</file>

<file path=ppt/tags/tag64.xml><?xml version="1.0" encoding="utf-8"?>
<p:tagLst xmlns:p="http://schemas.openxmlformats.org/presentationml/2006/main">
  <p:tag name="MH" val="20170329184841"/>
  <p:tag name="MH_LIBRARY" val="GRAPHIC"/>
  <p:tag name="MH_TYPE" val="Other"/>
  <p:tag name="MH_ORDER" val="10"/>
  <p:tag name="KSO_WM_DIAGRAM_VIRTUALLY_FRAME" val="{&quot;height&quot;:383.56409448818897,&quot;left&quot;:114.50503937007875,&quot;top&quot;:86.07307086614173,&quot;width&quot;:729.9452755905511}"/>
</p:tagLst>
</file>

<file path=ppt/tags/tag65.xml><?xml version="1.0" encoding="utf-8"?>
<p:tagLst xmlns:p="http://schemas.openxmlformats.org/presentationml/2006/main">
  <p:tag name="MH" val="20170329184841"/>
  <p:tag name="MH_LIBRARY" val="GRAPHIC"/>
  <p:tag name="MH_TYPE" val="Other"/>
  <p:tag name="MH_ORDER" val="11"/>
  <p:tag name="KSO_WM_DIAGRAM_VIRTUALLY_FRAME" val="{&quot;height&quot;:383.56409448818897,&quot;left&quot;:114.50503937007875,&quot;top&quot;:86.07307086614173,&quot;width&quot;:729.9452755905511}"/>
</p:tagLst>
</file>

<file path=ppt/tags/tag66.xml><?xml version="1.0" encoding="utf-8"?>
<p:tagLst xmlns:p="http://schemas.openxmlformats.org/presentationml/2006/main">
  <p:tag name="MH" val="20170329184841"/>
  <p:tag name="MH_LIBRARY" val="GRAPHIC"/>
  <p:tag name="MH_TYPE" val="Other"/>
  <p:tag name="MH_ORDER" val="12"/>
  <p:tag name="KSO_WM_DIAGRAM_VIRTUALLY_FRAME" val="{&quot;height&quot;:383.56409448818897,&quot;left&quot;:114.50503937007875,&quot;top&quot;:86.07307086614173,&quot;width&quot;:729.9452755905511}"/>
</p:tagLst>
</file>

<file path=ppt/tags/tag67.xml><?xml version="1.0" encoding="utf-8"?>
<p:tagLst xmlns:p="http://schemas.openxmlformats.org/presentationml/2006/main">
  <p:tag name="MH" val="20170329184841"/>
  <p:tag name="MH_LIBRARY" val="GRAPHIC"/>
  <p:tag name="MH_TYPE" val="Other"/>
  <p:tag name="MH_ORDER" val="13"/>
  <p:tag name="KSO_WM_DIAGRAM_VIRTUALLY_FRAME" val="{&quot;height&quot;:383.56409448818897,&quot;left&quot;:114.50503937007875,&quot;top&quot;:86.07307086614173,&quot;width&quot;:729.9452755905511}"/>
</p:tagLst>
</file>

<file path=ppt/tags/tag68.xml><?xml version="1.0" encoding="utf-8"?>
<p:tagLst xmlns:p="http://schemas.openxmlformats.org/presentationml/2006/main">
  <p:tag name="KSO_WM_BEAUTIFY_FLAG" val="#wm#"/>
  <p:tag name="KSO_WM_TEMPLATE_CATEGORY" val="custom"/>
  <p:tag name="KSO_WM_TEMPLATE_INDEX" val="20205176"/>
</p:tagLst>
</file>

<file path=ppt/tags/tag69.xml><?xml version="1.0" encoding="utf-8"?>
<p:tagLst xmlns:p="http://schemas.openxmlformats.org/presentationml/2006/main">
  <p:tag name="KSO_WM_BEAUTIFY_FLAG" val="#wm#"/>
  <p:tag name="KSO_WM_TEMPLATE_CATEGORY" val="custom"/>
  <p:tag name="KSO_WM_TEMPLATE_INDEX" val="20205176"/>
</p:tagLst>
</file>

<file path=ppt/tags/tag70.xml><?xml version="1.0" encoding="utf-8"?>
<p:tagLst xmlns:p="http://schemas.openxmlformats.org/presentationml/2006/main">
  <p:tag name="KSO_WM_BEAUTIFY_FLAG" val="#wm#"/>
  <p:tag name="KSO_WM_TEMPLATE_CATEGORY" val="custom"/>
  <p:tag name="KSO_WM_TEMPLATE_INDEX" val="20205176"/>
</p:tagLst>
</file>

<file path=ppt/tags/tag71.xml><?xml version="1.0" encoding="utf-8"?>
<p:tagLst xmlns:p="http://schemas.openxmlformats.org/presentationml/2006/main">
  <p:tag name="KSO_WM_BEAUTIFY_FLAG" val="#wm#"/>
  <p:tag name="KSO_WM_TEMPLATE_CATEGORY" val="custom"/>
  <p:tag name="KSO_WM_TEMPLATE_INDEX" val="20205176"/>
</p:tagLst>
</file>

<file path=ppt/tags/tag72.xml><?xml version="1.0" encoding="utf-8"?>
<p:tagLst xmlns:p="http://schemas.openxmlformats.org/presentationml/2006/main">
  <p:tag name="KSO_WM_BEAUTIFY_FLAG" val="#wm#"/>
  <p:tag name="KSO_WM_TEMPLATE_CATEGORY" val="custom"/>
  <p:tag name="KSO_WM_TEMPLATE_INDEX" val="20205176"/>
</p:tagLst>
</file>

<file path=ppt/tags/tag73.xml><?xml version="1.0" encoding="utf-8"?>
<p:tagLst xmlns:p="http://schemas.openxmlformats.org/presentationml/2006/main">
  <p:tag name="KSO_WM_BEAUTIFY_FLAG" val="#wm#"/>
  <p:tag name="KSO_WM_TEMPLATE_CATEGORY" val="custom"/>
  <p:tag name="KSO_WM_TEMPLATE_INDEX" val="20205176"/>
</p:tagLst>
</file>

<file path=ppt/tags/tag74.xml><?xml version="1.0" encoding="utf-8"?>
<p:tagLst xmlns:p="http://schemas.openxmlformats.org/presentationml/2006/main">
  <p:tag name="KSO_WM_BEAUTIFY_FLAG" val="#wm#"/>
  <p:tag name="KSO_WM_TEMPLATE_CATEGORY" val="custom"/>
  <p:tag name="KSO_WM_TEMPLATE_INDEX" val="20205176"/>
</p:tagLst>
</file>

<file path=ppt/tags/tag75.xml><?xml version="1.0" encoding="utf-8"?>
<p:tagLst xmlns:p="http://schemas.openxmlformats.org/presentationml/2006/main">
  <p:tag name="KSO_WM_BEAUTIFY_FLAG" val="#wm#"/>
  <p:tag name="KSO_WM_TEMPLATE_CATEGORY" val="custom"/>
  <p:tag name="KSO_WM_TEMPLATE_INDEX" val="20205176"/>
</p:tagLst>
</file>

<file path=ppt/tags/tag76.xml><?xml version="1.0" encoding="utf-8"?>
<p:tagLst xmlns:p="http://schemas.openxmlformats.org/presentationml/2006/main">
  <p:tag name="KSO_WM_BEAUTIFY_FLAG" val="#wm#"/>
  <p:tag name="KSO_WM_TEMPLATE_CATEGORY" val="custom"/>
  <p:tag name="KSO_WM_TEMPLATE_INDEX" val="20205176"/>
</p:tagLst>
</file>

<file path=ppt/tags/tag77.xml><?xml version="1.0" encoding="utf-8"?>
<p:tagLst xmlns:p="http://schemas.openxmlformats.org/presentationml/2006/main">
  <p:tag name="KSO_WM_BEAUTIFY_FLAG" val="#wm#"/>
  <p:tag name="KSO_WM_TEMPLATE_CATEGORY" val="custom"/>
  <p:tag name="KSO_WM_TEMPLATE_INDEX" val="20205176"/>
</p:tagLst>
</file>

<file path=ppt/tags/tag78.xml><?xml version="1.0" encoding="utf-8"?>
<p:tagLst xmlns:p="http://schemas.openxmlformats.org/presentationml/2006/main">
  <p:tag name="KSO_WM_BEAUTIFY_FLAG" val="#wm#"/>
  <p:tag name="KSO_WM_TEMPLATE_CATEGORY" val="custom"/>
  <p:tag name="KSO_WM_TEMPLATE_INDEX" val="20205176"/>
</p:tagLst>
</file>

<file path=ppt/tags/tag79.xml><?xml version="1.0" encoding="utf-8"?>
<p:tagLst xmlns:p="http://schemas.openxmlformats.org/presentationml/2006/main">
  <p:tag name="KSO_WPP_MARK_KEY" val="7fb726d2-c86b-42c1-b34d-3bbbdc299f5d"/>
  <p:tag name="RESOURCE_RECORD_KEY" val="{&quot;70&quot;:[3314671]}"/>
  <p:tag name="COMMONDATA" val="eyJoZGlkIjoiYjc1YjdlNDVhOTYwNTlmNGZhY2RiNDU0ODNiMzI1YmUifQ=="/>
  <p:tag name="commondata" val="eyJoZGlkIjoiMDRmMGE4YzIzMjcwOWQ1Y2M2ZjcxZTFkNDRmOGU4NmQ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1624</Words>
  <Application>WPS 演示</Application>
  <PresentationFormat>宽屏</PresentationFormat>
  <Paragraphs>201</Paragraphs>
  <Slides>19</Slides>
  <Notes>0</Notes>
  <HiddenSlides>0</HiddenSlides>
  <MMClips>0</MMClips>
  <ScaleCrop>false</ScaleCrop>
  <HeadingPairs>
    <vt:vector size="6" baseType="variant">
      <vt:variant>
        <vt:lpstr>已用的字体</vt:lpstr>
      </vt:variant>
      <vt:variant>
        <vt:i4>35</vt:i4>
      </vt:variant>
      <vt:variant>
        <vt:lpstr>主题</vt:lpstr>
      </vt:variant>
      <vt:variant>
        <vt:i4>3</vt:i4>
      </vt:variant>
      <vt:variant>
        <vt:lpstr>幻灯片标题</vt:lpstr>
      </vt:variant>
      <vt:variant>
        <vt:i4>19</vt:i4>
      </vt:variant>
    </vt:vector>
  </HeadingPairs>
  <TitlesOfParts>
    <vt:vector size="57" baseType="lpstr">
      <vt:lpstr>Arial</vt:lpstr>
      <vt:lpstr>宋体</vt:lpstr>
      <vt:lpstr>Wingdings</vt:lpstr>
      <vt:lpstr>微软雅黑</vt:lpstr>
      <vt:lpstr>Wingdings</vt:lpstr>
      <vt:lpstr>优设标题黑</vt:lpstr>
      <vt:lpstr>黑体</vt:lpstr>
      <vt:lpstr>微软雅黑 Light</vt:lpstr>
      <vt:lpstr>思源黑体 CN Normal</vt:lpstr>
      <vt:lpstr>思源黑体 CN Medium</vt:lpstr>
      <vt:lpstr>思源黑体 CN Light</vt:lpstr>
      <vt:lpstr>思源黑体 CN Bold</vt:lpstr>
      <vt:lpstr>思源黑体 CN Regular</vt:lpstr>
      <vt:lpstr>Impact</vt:lpstr>
      <vt:lpstr>Calibri</vt:lpstr>
      <vt:lpstr>Calibri</vt:lpstr>
      <vt:lpstr>FontAwesome</vt:lpstr>
      <vt:lpstr>KSOFDDF4E7ED</vt:lpstr>
      <vt:lpstr>Segoe Print</vt:lpstr>
      <vt:lpstr>KSOF954951BB</vt:lpstr>
      <vt:lpstr>Arial Unicode MS</vt:lpstr>
      <vt:lpstr>KSOF6188761F</vt:lpstr>
      <vt:lpstr>等线 Light</vt:lpstr>
      <vt:lpstr>等线</vt:lpstr>
      <vt:lpstr>优设标题黑</vt:lpstr>
      <vt:lpstr>思源黑体 CN Bold</vt:lpstr>
      <vt:lpstr>思源黑体 CN Light</vt:lpstr>
      <vt:lpstr>思源黑体 CN Medium</vt:lpstr>
      <vt:lpstr>思源黑体 CN Normal</vt:lpstr>
      <vt:lpstr>文道标题黑</vt:lpstr>
      <vt:lpstr>兰米黑体</vt:lpstr>
      <vt:lpstr>方正宝黑体 简 Medium</vt:lpstr>
      <vt:lpstr>方正宝黑体 简 Light</vt:lpstr>
      <vt:lpstr>方正大黑体_GBK</vt:lpstr>
      <vt:lpstr>Blues</vt:lpstr>
      <vt:lpstr>Office 主题​​</vt:lpstr>
      <vt:lpstr>1_自定义设计方案</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阿泽哝</cp:lastModifiedBy>
  <cp:revision>298</cp:revision>
  <dcterms:created xsi:type="dcterms:W3CDTF">2019-06-19T02:08:00Z</dcterms:created>
  <dcterms:modified xsi:type="dcterms:W3CDTF">2026-10-08T07:29:10Z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76DBDFE2E7294152BACB8D0A9C5FB548_13</vt:lpwstr>
  </property>
</Properties>
</file>