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JPG" ContentType="image/.jpg"/>
  <Default Extension="bmp" ContentType="image/bmp"/>
  <Default Extension="rels" ContentType="application/vnd.openxmlformats-package.relationships+xml"/>
  <Override PartName="/customXml/itemProps49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435" r:id="rId3"/>
    <p:sldId id="586" r:id="rId4"/>
    <p:sldId id="633" r:id="rId6"/>
    <p:sldId id="602" r:id="rId7"/>
    <p:sldId id="653" r:id="rId8"/>
    <p:sldId id="660" r:id="rId9"/>
    <p:sldId id="634" r:id="rId10"/>
    <p:sldId id="629" r:id="rId11"/>
    <p:sldId id="663" r:id="rId12"/>
    <p:sldId id="658" r:id="rId13"/>
    <p:sldId id="656" r:id="rId14"/>
    <p:sldId id="668" r:id="rId15"/>
    <p:sldId id="669" r:id="rId16"/>
    <p:sldId id="635" r:id="rId17"/>
    <p:sldId id="631" r:id="rId18"/>
    <p:sldId id="652" r:id="rId19"/>
    <p:sldId id="645" r:id="rId20"/>
    <p:sldId id="666" r:id="rId21"/>
    <p:sldId id="272" r:id="rId22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2" userDrawn="1">
          <p15:clr>
            <a:srgbClr val="A4A3A4"/>
          </p15:clr>
        </p15:guide>
        <p15:guide id="2" pos="3739" userDrawn="1">
          <p15:clr>
            <a:srgbClr val="A4A3A4"/>
          </p15:clr>
        </p15:guide>
        <p15:guide id="3" pos="488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0" clrIdx="0"/>
  <p:cmAuthor id="2" name="幸全" initials="幸全" lastIdx="0" clrIdx="1"/>
  <p:cmAuthor id="3" name="作者" initials="A" lastIdx="0" clrIdx="2"/>
  <p:cmAuthor id="4" name="Mia Vida Villanueva" initials="MVV" lastIdx="0" clrIdx="3"/>
  <p:cmAuthor id="5" name="1206988966@qq.com" initials="1" lastIdx="0" clrIdx="4"/>
  <p:cmAuthor id="6" name="姜伟光" initials="姜" lastIdx="0" clrIdx="5"/>
  <p:cmAuthor id="7" name="lenovo" initials="l" lastIdx="0" clrIdx="6"/>
  <p:cmAuthor id="8" name="ming qiu" initials="m" lastIdx="0" clrIdx="7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5ED1"/>
    <a:srgbClr val="B34500"/>
    <a:srgbClr val="FFBF75"/>
    <a:srgbClr val="FFD483"/>
    <a:srgbClr val="FFEFCE"/>
    <a:srgbClr val="FFD585"/>
    <a:srgbClr val="FFEFCF"/>
    <a:srgbClr val="FFEFCD"/>
    <a:srgbClr val="FFD983"/>
    <a:srgbClr val="EFD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9901" autoAdjust="0"/>
    <p:restoredTop sz="99761" autoAdjust="0"/>
  </p:normalViewPr>
  <p:slideViewPr>
    <p:cSldViewPr snapToGrid="0" showGuides="1">
      <p:cViewPr varScale="1">
        <p:scale>
          <a:sx n="111" d="100"/>
          <a:sy n="111" d="100"/>
        </p:scale>
        <p:origin x="882" y="102"/>
      </p:cViewPr>
      <p:guideLst>
        <p:guide orient="horz" pos="2122"/>
        <p:guide pos="3739"/>
        <p:guide pos="488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gs" Target="tags/tag50.xml"/><Relationship Id="rId28" Type="http://schemas.openxmlformats.org/officeDocument/2006/relationships/customXml" Target="../customXml/item1.xml"/><Relationship Id="rId27" Type="http://schemas.openxmlformats.org/officeDocument/2006/relationships/customXmlProps" Target="../customXml/itemProps49.xml"/><Relationship Id="rId26" Type="http://schemas.openxmlformats.org/officeDocument/2006/relationships/commentAuthors" Target="commentAuthors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image" Target="../media/image1.png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2" Type="http://schemas.openxmlformats.org/officeDocument/2006/relationships/image" Target="../media/image5.png"/><Relationship Id="rId11" Type="http://schemas.openxmlformats.org/officeDocument/2006/relationships/image" Target="../media/image4.jpeg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6" Type="http://schemas.openxmlformats.org/officeDocument/2006/relationships/image" Target="../media/image6.jpeg"/><Relationship Id="rId5" Type="http://schemas.openxmlformats.org/officeDocument/2006/relationships/image" Target="../media/image8.jpe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image" Target="../media/image14.png"/><Relationship Id="rId7" Type="http://schemas.openxmlformats.org/officeDocument/2006/relationships/tags" Target="../tags/tag9.xml"/><Relationship Id="rId6" Type="http://schemas.openxmlformats.org/officeDocument/2006/relationships/image" Target="../media/image13.png"/><Relationship Id="rId5" Type="http://schemas.openxmlformats.org/officeDocument/2006/relationships/tags" Target="../tags/tag8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片 8" descr="3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78180" y="3141345"/>
            <a:ext cx="8807450" cy="2936240"/>
          </a:xfrm>
          <a:prstGeom prst="rect">
            <a:avLst/>
          </a:prstGeom>
        </p:spPr>
      </p:pic>
      <p:pic>
        <p:nvPicPr>
          <p:cNvPr id="11" name="图片 10" descr="经传logo白色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10" name="图片 9" descr="龙头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  <p:pic>
        <p:nvPicPr>
          <p:cNvPr id="12" name="图片 11" descr="介绍页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图片 16" descr="经传logo白色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18" name="图片 17" descr="logo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目录页"/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-600" y="0"/>
            <a:ext cx="12193200" cy="6858000"/>
          </a:xfrm>
          <a:prstGeom prst="rect">
            <a:avLst/>
          </a:prstGeom>
        </p:spPr>
      </p:pic>
      <p:sp>
        <p:nvSpPr>
          <p:cNvPr id="80" name="文本框 79"/>
          <p:cNvSpPr txBox="1"/>
          <p:nvPr userDrawn="1"/>
        </p:nvSpPr>
        <p:spPr>
          <a:xfrm>
            <a:off x="937260" y="2353945"/>
            <a:ext cx="200850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优设标题黑" panose="00000500000000000000" charset="-122"/>
                <a:ea typeface="优设标题黑" panose="00000500000000000000" charset="-122"/>
                <a:cs typeface="优设标题黑" panose="00000500000000000000" charset="-122"/>
              </a:rPr>
              <a:t>目录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优设标题黑" panose="00000500000000000000" charset="-122"/>
              <a:ea typeface="优设标题黑" panose="00000500000000000000" charset="-122"/>
              <a:cs typeface="优设标题黑" panose="00000500000000000000" charset="-122"/>
            </a:endParaRPr>
          </a:p>
        </p:txBody>
      </p:sp>
      <p:sp>
        <p:nvSpPr>
          <p:cNvPr id="9" name="文本框 8"/>
          <p:cNvSpPr txBox="1"/>
          <p:nvPr userDrawn="1"/>
        </p:nvSpPr>
        <p:spPr>
          <a:xfrm>
            <a:off x="982345" y="3213100"/>
            <a:ext cx="26581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charset="-122"/>
                <a:ea typeface="微软雅黑 Light" panose="020B0502040204020203" charset="-122"/>
                <a:cs typeface="+mn-cs"/>
              </a:rPr>
              <a:t>CATALOGUE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 Light" panose="020B0502040204020203" charset="-122"/>
              <a:ea typeface="微软雅黑 Light" panose="020B0502040204020203" charset="-122"/>
              <a:cs typeface="+mn-cs"/>
            </a:endParaRPr>
          </a:p>
        </p:txBody>
      </p:sp>
      <p:sp>
        <p:nvSpPr>
          <p:cNvPr id="7" name="等腰三角形 6"/>
          <p:cNvSpPr/>
          <p:nvPr userDrawn="1"/>
        </p:nvSpPr>
        <p:spPr>
          <a:xfrm rot="5400000">
            <a:off x="2861310" y="3001645"/>
            <a:ext cx="186055" cy="18605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等腰三角形 7"/>
          <p:cNvSpPr/>
          <p:nvPr userDrawn="1"/>
        </p:nvSpPr>
        <p:spPr>
          <a:xfrm rot="5400000">
            <a:off x="3110865" y="3001645"/>
            <a:ext cx="186055" cy="18605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等腰三角形 9"/>
          <p:cNvSpPr/>
          <p:nvPr userDrawn="1"/>
        </p:nvSpPr>
        <p:spPr>
          <a:xfrm rot="5400000">
            <a:off x="3360420" y="3001645"/>
            <a:ext cx="186055" cy="18605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19" name="图片 1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20" name="图片 19" descr="logo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780415"/>
            <a:ext cx="12192000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397625"/>
            <a:ext cx="111302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经传多赢资深投顾：方建伟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丨执业编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号：A112061309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0012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；基金从业编号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A2025062200022x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风险提示:观点基于软件数据和理论模型分析，仅供参考，不构成买卖建议，股市有风险，投资需谨慎。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pic>
        <p:nvPicPr>
          <p:cNvPr id="15" name="图片 14" descr="PPT内页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-11430"/>
            <a:ext cx="12192000" cy="5156835"/>
          </a:xfrm>
          <a:prstGeom prst="rect">
            <a:avLst/>
          </a:prstGeom>
        </p:spPr>
      </p:pic>
      <p:pic>
        <p:nvPicPr>
          <p:cNvPr id="7" name="图片 6" descr="目录页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600" y="6703"/>
            <a:ext cx="12193200" cy="6866185"/>
          </a:xfrm>
          <a:prstGeom prst="rect">
            <a:avLst/>
          </a:prstGeom>
        </p:spPr>
      </p:pic>
      <p:pic>
        <p:nvPicPr>
          <p:cNvPr id="22" name="图片 21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23" name="图片 22" descr="logo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780415"/>
            <a:ext cx="12192000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397625"/>
            <a:ext cx="111302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经传多赢资深投顾：方建伟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丨执业编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号：A112061309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0012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；基金从业编号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A2025062200022x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风险提示:观点基于软件数据和理论模型分析，仅供参考，不构成买卖建议，股市有风险，投资需谨慎。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pic>
        <p:nvPicPr>
          <p:cNvPr id="15" name="图片 14" descr="PPT内页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-11430"/>
            <a:ext cx="12192000" cy="51568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35" y="622300"/>
            <a:ext cx="12192635" cy="6235700"/>
          </a:xfrm>
          <a:prstGeom prst="rect">
            <a:avLst/>
          </a:prstGeom>
        </p:spPr>
      </p:pic>
      <p:pic>
        <p:nvPicPr>
          <p:cNvPr id="5" name="图片 4" descr="PPT内页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35" y="0"/>
            <a:ext cx="12192000" cy="5156835"/>
          </a:xfrm>
          <a:prstGeom prst="rect">
            <a:avLst/>
          </a:prstGeom>
        </p:spPr>
      </p:pic>
      <p:pic>
        <p:nvPicPr>
          <p:cNvPr id="6" name="图片 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7" name="图片 6" descr="logo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  <p:sp>
        <p:nvSpPr>
          <p:cNvPr id="2" name="文本框 1"/>
          <p:cNvSpPr txBox="1"/>
          <p:nvPr userDrawn="1"/>
        </p:nvSpPr>
        <p:spPr>
          <a:xfrm>
            <a:off x="635" y="6544310"/>
            <a:ext cx="1219073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经传多赢资深投顾：叶译枫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丨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                                                                      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风险提示:观点基于软件数据和理论模型分析，仅供参考，不构成买卖建议，股市有风险，投资需谨慎。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 userDrawn="1"/>
        </p:nvSpPr>
        <p:spPr>
          <a:xfrm>
            <a:off x="2400300" y="6421120"/>
            <a:ext cx="271208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执业编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号：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A1120624100003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  <a:sym typeface="+mn-ea"/>
            </a:endParaRPr>
          </a:p>
          <a:p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基金从业编号：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A20250618009513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  <a:sym typeface="+mn-e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目录页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00" y="6703"/>
            <a:ext cx="12193200" cy="6866185"/>
          </a:xfrm>
          <a:prstGeom prst="rect">
            <a:avLst/>
          </a:prstGeom>
        </p:spPr>
      </p:pic>
      <p:pic>
        <p:nvPicPr>
          <p:cNvPr id="7" name="图片 6" descr="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87513" y="2974340"/>
            <a:ext cx="8816975" cy="2508250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>
            <a:off x="2128520" y="3119120"/>
            <a:ext cx="7934325" cy="2059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6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我司所有工作人员均不允许推荐股票、不允许承诺收益、不允许代客理财、不允许合作分成、不允许私下收款，如您发现有任何违规行为，可联系400-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9088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-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988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向我们反馈!风险提示:所有信息及观点均来源于公开信息及经传软件信号显示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1855788" y="1877060"/>
            <a:ext cx="8480425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500" b="1">
                <a:gradFill>
                  <a:gsLst>
                    <a:gs pos="0">
                      <a:srgbClr val="FFEFCF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经传多赢,让投资遇见美好!</a:t>
            </a:r>
            <a:endParaRPr lang="zh-CN" altLang="en-US" sz="5500" b="1">
              <a:gradFill>
                <a:gsLst>
                  <a:gs pos="0">
                    <a:srgbClr val="FFEFCF"/>
                  </a:gs>
                  <a:gs pos="100000">
                    <a:srgbClr val="FFD585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Administrator\Desktop\图片2.png图片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239713" y="271780"/>
            <a:ext cx="11739880" cy="6456680"/>
          </a:xfrm>
          <a:prstGeom prst="rect">
            <a:avLst/>
          </a:prstGeom>
        </p:spPr>
      </p:pic>
      <p:pic>
        <p:nvPicPr>
          <p:cNvPr id="2" name="图片 1" descr="C:\Users\Administrator\Desktop\背景.png背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标签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8285" y="230505"/>
            <a:ext cx="1635125" cy="322580"/>
          </a:xfrm>
          <a:prstGeom prst="rect">
            <a:avLst/>
          </a:prstGeom>
        </p:spPr>
      </p:pic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10452100" y="255270"/>
            <a:ext cx="1492885" cy="342900"/>
          </a:xfrm>
          <a:prstGeom prst="rect">
            <a:avLst/>
          </a:prstGeom>
        </p:spPr>
      </p:pic>
      <p:sp>
        <p:nvSpPr>
          <p:cNvPr id="9" name="圆角矩形 8"/>
          <p:cNvSpPr/>
          <p:nvPr userDrawn="1"/>
        </p:nvSpPr>
        <p:spPr>
          <a:xfrm>
            <a:off x="0" y="737870"/>
            <a:ext cx="12193200" cy="61207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>
            <p:custDataLst>
              <p:tags r:id="rId9"/>
            </p:custDataLst>
          </p:nvPr>
        </p:nvSpPr>
        <p:spPr>
          <a:xfrm>
            <a:off x="1270" y="6597650"/>
            <a:ext cx="1219073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经传多赢资深投顾：方建伟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(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:A112061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309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00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12)观点基于软件数据和理论模型分析，仅供参考，不构成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投资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建议，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市场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有风险，投资需谨慎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！</a:t>
            </a:r>
            <a:endParaRPr lang="zh-CN" altLang="en-US" sz="1100">
              <a:solidFill>
                <a:srgbClr val="9D9C97"/>
              </a:solidFill>
              <a:latin typeface="Noto Sans S Chinese Medium" panose="020B0600000000000000" charset="-122"/>
              <a:ea typeface="Noto Sans S Chinese Medium" panose="020B0600000000000000" charset="-122"/>
              <a:cs typeface="Noto Sans S Chinese Medium" panose="020B0600000000000000" charset="-122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5ce4bdb768f5b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 userDrawn="1"/>
        </p:nvSpPr>
        <p:spPr>
          <a:xfrm>
            <a:off x="7607935" y="6416040"/>
            <a:ext cx="4113530" cy="30670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74D93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经过我们的努力 · 把知识与财富传递到您的手中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74D93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7" name="图片 6" descr="00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76180" y="179070"/>
            <a:ext cx="1383030" cy="300355"/>
          </a:xfrm>
          <a:prstGeom prst="rect">
            <a:avLst/>
          </a:prstGeom>
        </p:spPr>
      </p:pic>
      <p:sp>
        <p:nvSpPr>
          <p:cNvPr id="13" name="文本占位符 7"/>
          <p:cNvSpPr>
            <a:spLocks noGrp="1"/>
          </p:cNvSpPr>
          <p:nvPr userDrawn="1"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rgbClr val="4E60D4"/>
                    </a:gs>
                    <a:gs pos="0">
                      <a:srgbClr val="5825C7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4" name="文本占位符 11"/>
          <p:cNvSpPr>
            <a:spLocks noGrp="1"/>
          </p:cNvSpPr>
          <p:nvPr userDrawn="1"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30000"/>
              </a:lnSpc>
              <a:spcBef>
                <a:spcPts val="500"/>
              </a:spcBef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8" name="组合 17"/>
          <p:cNvGrpSpPr/>
          <p:nvPr userDrawn="1"/>
        </p:nvGrpSpPr>
        <p:grpSpPr>
          <a:xfrm>
            <a:off x="1179830" y="1266190"/>
            <a:ext cx="9764378" cy="0"/>
            <a:chOff x="1179830" y="1653540"/>
            <a:chExt cx="9764378" cy="0"/>
          </a:xfrm>
        </p:grpSpPr>
        <p:cxnSp>
          <p:nvCxnSpPr>
            <p:cNvPr id="16" name="直接连接符 15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5825C7"/>
                  </a:gs>
                  <a:gs pos="100000">
                    <a:srgbClr val="0B5B9F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5825C7"/>
                  </a:gs>
                  <a:gs pos="100000">
                    <a:srgbClr val="0B5B9F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/>
          <p:cNvSpPr txBox="1"/>
          <p:nvPr userDrawn="1"/>
        </p:nvSpPr>
        <p:spPr>
          <a:xfrm>
            <a:off x="579755" y="6446281"/>
            <a:ext cx="644842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1000" dirty="0">
                <a:solidFill>
                  <a:srgbClr val="073A6D"/>
                </a:solidFill>
              </a:rPr>
              <a:t>风险提示：观点基于软件数据和理论模型分析，仅供参考，不构成买卖建议，股市有风险，投资需谨慎。</a:t>
            </a:r>
            <a:endParaRPr lang="zh-CN" altLang="en-US" sz="1000" dirty="0">
              <a:solidFill>
                <a:srgbClr val="073A6D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16.xml"/><Relationship Id="rId12" Type="http://schemas.openxmlformats.org/officeDocument/2006/relationships/tags" Target="../tags/tag15.xml"/><Relationship Id="rId11" Type="http://schemas.openxmlformats.org/officeDocument/2006/relationships/tags" Target="../tags/tag14.xml"/><Relationship Id="rId10" Type="http://schemas.openxmlformats.org/officeDocument/2006/relationships/tags" Target="../tags/tag13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7.xml"/><Relationship Id="rId1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5.xml"/><Relationship Id="rId8" Type="http://schemas.openxmlformats.org/officeDocument/2006/relationships/tags" Target="../tags/tag24.xml"/><Relationship Id="rId7" Type="http://schemas.openxmlformats.org/officeDocument/2006/relationships/tags" Target="../tags/tag23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image" Target="../media/image18.png"/><Relationship Id="rId15" Type="http://schemas.openxmlformats.org/officeDocument/2006/relationships/notesSlide" Target="../notesSlides/notesSlide1.xml"/><Relationship Id="rId14" Type="http://schemas.openxmlformats.org/officeDocument/2006/relationships/slideLayout" Target="../slideLayouts/slideLayout2.xml"/><Relationship Id="rId13" Type="http://schemas.openxmlformats.org/officeDocument/2006/relationships/tags" Target="../tags/tag29.xml"/><Relationship Id="rId12" Type="http://schemas.openxmlformats.org/officeDocument/2006/relationships/tags" Target="../tags/tag28.xml"/><Relationship Id="rId11" Type="http://schemas.openxmlformats.org/officeDocument/2006/relationships/tags" Target="../tags/tag27.xml"/><Relationship Id="rId10" Type="http://schemas.openxmlformats.org/officeDocument/2006/relationships/tags" Target="../tags/tag26.xml"/><Relationship Id="rId1" Type="http://schemas.openxmlformats.org/officeDocument/2006/relationships/tags" Target="../tags/tag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0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31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2.xml"/><Relationship Id="rId1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3.xml"/><Relationship Id="rId1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5.xml"/><Relationship Id="rId1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.png"/><Relationship Id="rId8" Type="http://schemas.openxmlformats.org/officeDocument/2006/relationships/image" Target="../media/image30.png"/><Relationship Id="rId7" Type="http://schemas.openxmlformats.org/officeDocument/2006/relationships/image" Target="../media/image29.png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tags" Target="../tags/tag36.xml"/><Relationship Id="rId11" Type="http://schemas.openxmlformats.org/officeDocument/2006/relationships/slideLayout" Target="../slideLayouts/slideLayout4.xml"/><Relationship Id="rId10" Type="http://schemas.openxmlformats.org/officeDocument/2006/relationships/tags" Target="../tags/tag37.xml"/><Relationship Id="rId1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39.xml"/><Relationship Id="rId2" Type="http://schemas.openxmlformats.org/officeDocument/2006/relationships/image" Target="../media/image32.png"/><Relationship Id="rId1" Type="http://schemas.openxmlformats.org/officeDocument/2006/relationships/tags" Target="../tags/tag38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40.xml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41.xml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42.xml"/><Relationship Id="rId1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3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44.xml"/><Relationship Id="rId2" Type="http://schemas.openxmlformats.org/officeDocument/2006/relationships/image" Target="../media/image39.bmp"/><Relationship Id="rId1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45.xml"/><Relationship Id="rId1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46.xml"/><Relationship Id="rId1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47.xml"/><Relationship Id="rId1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5" name="图片 34" descr="组 2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378200" y="1890395"/>
            <a:ext cx="6927850" cy="714375"/>
          </a:xfrm>
          <a:prstGeom prst="rect">
            <a:avLst/>
          </a:prstGeom>
        </p:spPr>
      </p:pic>
      <p:pic>
        <p:nvPicPr>
          <p:cNvPr id="36" name="图片 35" descr="组 2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064000" y="2774950"/>
            <a:ext cx="6927850" cy="714375"/>
          </a:xfrm>
          <a:prstGeom prst="rect">
            <a:avLst/>
          </a:prstGeom>
        </p:spPr>
      </p:pic>
      <p:pic>
        <p:nvPicPr>
          <p:cNvPr id="37" name="图片 36" descr="组 2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378200" y="3659505"/>
            <a:ext cx="6927850" cy="714375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4932680" y="1673225"/>
            <a:ext cx="53403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80000"/>
              </a:lnSpc>
            </a:pPr>
            <a:r>
              <a:rPr lang="zh-CN" altLang="en-US" sz="3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市场</a:t>
            </a:r>
            <a:r>
              <a:rPr lang="zh-CN" altLang="en-US" sz="3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分析</a:t>
            </a:r>
            <a:endParaRPr lang="zh-CN" altLang="en-US" sz="3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6"/>
            </p:custDataLst>
          </p:nvPr>
        </p:nvSpPr>
        <p:spPr>
          <a:xfrm>
            <a:off x="4140200" y="1590040"/>
            <a:ext cx="782955" cy="10883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80000"/>
              </a:lnSpc>
            </a:pPr>
            <a:r>
              <a:rPr lang="en-US" altLang="zh-CN" sz="3600">
                <a:solidFill>
                  <a:schemeClr val="bg1"/>
                </a:solidFill>
                <a:latin typeface="Impact" panose="020B0806030902050204" charset="0"/>
                <a:ea typeface="思源黑体 CN Regular" panose="020B0500000000000000" charset="-122"/>
                <a:cs typeface="Impact" panose="020B0806030902050204" charset="0"/>
              </a:rPr>
              <a:t>0 1</a:t>
            </a:r>
            <a:endParaRPr lang="en-US" altLang="zh-CN" sz="3600">
              <a:solidFill>
                <a:schemeClr val="bg1"/>
              </a:solidFill>
              <a:latin typeface="Impact" panose="020B0806030902050204" charset="0"/>
              <a:ea typeface="思源黑体 CN Regular" panose="020B0500000000000000" charset="-122"/>
              <a:cs typeface="Impact" panose="020B0806030902050204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4140200" y="3356610"/>
            <a:ext cx="782955" cy="10883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80000"/>
              </a:lnSpc>
            </a:pPr>
            <a:r>
              <a:rPr lang="en-US" altLang="zh-CN" sz="3600">
                <a:solidFill>
                  <a:schemeClr val="bg1"/>
                </a:solidFill>
                <a:latin typeface="Impact" panose="020B0806030902050204" charset="0"/>
                <a:ea typeface="思源黑体 CN Regular" panose="020B0500000000000000" charset="-122"/>
                <a:cs typeface="Impact" panose="020B0806030902050204" charset="0"/>
              </a:rPr>
              <a:t>0 3</a:t>
            </a:r>
            <a:endParaRPr lang="en-US" altLang="zh-CN" sz="3600">
              <a:solidFill>
                <a:schemeClr val="bg1"/>
              </a:solidFill>
              <a:latin typeface="Impact" panose="020B0806030902050204" charset="0"/>
              <a:ea typeface="思源黑体 CN Regular" panose="020B0500000000000000" charset="-122"/>
              <a:cs typeface="Impact" panose="020B0806030902050204" charset="0"/>
            </a:endParaRP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4140200" y="2473325"/>
            <a:ext cx="782955" cy="10883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80000"/>
              </a:lnSpc>
            </a:pPr>
            <a:r>
              <a:rPr lang="en-US" altLang="zh-CN" sz="3600">
                <a:solidFill>
                  <a:schemeClr val="bg1"/>
                </a:solidFill>
                <a:latin typeface="Impact" panose="020B0806030902050204" charset="0"/>
                <a:ea typeface="思源黑体 CN Regular" panose="020B0500000000000000" charset="-122"/>
                <a:cs typeface="Impact" panose="020B0806030902050204" charset="0"/>
              </a:rPr>
              <a:t>0 2</a:t>
            </a:r>
            <a:endParaRPr lang="en-US" altLang="zh-CN" sz="3600">
              <a:solidFill>
                <a:schemeClr val="bg1"/>
              </a:solidFill>
              <a:latin typeface="Impact" panose="020B0806030902050204" charset="0"/>
              <a:ea typeface="思源黑体 CN Regular" panose="020B0500000000000000" charset="-122"/>
              <a:cs typeface="Impact" panose="020B0806030902050204" charset="0"/>
            </a:endParaRP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4932680" y="2556510"/>
            <a:ext cx="53403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80000"/>
              </a:lnSpc>
            </a:pPr>
            <a:r>
              <a:rPr lang="zh-CN" altLang="en-US" sz="3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市场估值洗牌</a:t>
            </a:r>
            <a:endParaRPr lang="zh-CN" altLang="en-US" sz="3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4932680" y="3439795"/>
            <a:ext cx="53403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80000"/>
              </a:lnSpc>
            </a:pPr>
            <a:r>
              <a:rPr lang="zh-CN" altLang="en-US" sz="3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近期适用战法</a:t>
            </a:r>
            <a:endParaRPr lang="zh-CN" altLang="en-US" sz="3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11"/>
            </p:custDataLst>
          </p:nvPr>
        </p:nvSpPr>
        <p:spPr>
          <a:xfrm>
            <a:off x="4130675" y="4351020"/>
            <a:ext cx="782955" cy="10883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80000"/>
              </a:lnSpc>
            </a:pPr>
            <a:r>
              <a:rPr lang="en-US" altLang="zh-CN" sz="3600">
                <a:solidFill>
                  <a:schemeClr val="bg1"/>
                </a:solidFill>
                <a:latin typeface="Impact" panose="020B0806030902050204" charset="0"/>
                <a:ea typeface="思源黑体 CN Regular" panose="020B0500000000000000" charset="-122"/>
                <a:cs typeface="Impact" panose="020B0806030902050204" charset="0"/>
              </a:rPr>
              <a:t>0 4</a:t>
            </a:r>
            <a:endParaRPr lang="en-US" altLang="zh-CN" sz="3600">
              <a:solidFill>
                <a:schemeClr val="bg1"/>
              </a:solidFill>
              <a:latin typeface="Impact" panose="020B0806030902050204" charset="0"/>
              <a:ea typeface="思源黑体 CN Regular" panose="020B0500000000000000" charset="-122"/>
              <a:cs typeface="Impact" panose="020B0806030902050204" charset="0"/>
            </a:endParaRPr>
          </a:p>
        </p:txBody>
      </p:sp>
      <p:sp>
        <p:nvSpPr>
          <p:cNvPr id="4" name="文本框 3"/>
          <p:cNvSpPr txBox="1"/>
          <p:nvPr>
            <p:custDataLst>
              <p:tags r:id="rId12"/>
            </p:custDataLst>
          </p:nvPr>
        </p:nvSpPr>
        <p:spPr>
          <a:xfrm>
            <a:off x="4923155" y="4434205"/>
            <a:ext cx="53403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80000"/>
              </a:lnSpc>
            </a:pPr>
            <a:r>
              <a:rPr lang="zh-CN" altLang="en-US" sz="3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选股思路</a:t>
            </a:r>
            <a:endParaRPr lang="zh-CN" altLang="en-US" sz="3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</p:spTree>
    <p:custDataLst>
      <p:tags r:id="rId1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1104265" y="2071370"/>
            <a:ext cx="31991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charset="-122"/>
                <a:ea typeface="思源黑体 CN Light" panose="020B0300000000000000" charset="-122"/>
                <a:cs typeface="思源黑体 CN Normal" panose="020B0400000000000000" charset="-122"/>
              </a:rPr>
              <a:t>PART 01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Light" panose="020B0300000000000000" charset="-122"/>
              <a:ea typeface="思源黑体 CN Light" panose="020B0300000000000000" charset="-122"/>
              <a:cs typeface="思源黑体 CN Normal" panose="020B0400000000000000" charset="-122"/>
            </a:endParaRPr>
          </a:p>
        </p:txBody>
      </p:sp>
      <p:sp>
        <p:nvSpPr>
          <p:cNvPr id="14" name="文本框 13"/>
          <p:cNvSpPr txBox="1"/>
          <p:nvPr userDrawn="1"/>
        </p:nvSpPr>
        <p:spPr>
          <a:xfrm>
            <a:off x="1104265" y="3038475"/>
            <a:ext cx="983932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6600" b="1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市场</a:t>
            </a:r>
            <a:r>
              <a:rPr lang="zh-CN" altLang="en-US" sz="6600" b="1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收评</a:t>
            </a:r>
            <a:endParaRPr lang="zh-CN" altLang="en-US" sz="6600" b="1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52425" y="136525"/>
            <a:ext cx="116122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altLang="en-US" sz="2800" b="1">
                <a:solidFill>
                  <a:schemeClr val="bg1"/>
                </a:solidFill>
              </a:rPr>
              <a:t>大盘</a:t>
            </a:r>
            <a:r>
              <a:rPr lang="zh-CN" altLang="en-US" sz="2800" b="1">
                <a:solidFill>
                  <a:schemeClr val="bg1"/>
                </a:solidFill>
              </a:rPr>
              <a:t>分析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43560" y="5281930"/>
            <a:ext cx="6096000" cy="106743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>
                <a:sym typeface="+mn-ea"/>
              </a:rPr>
              <a:t>①平均股价灰色</a:t>
            </a:r>
            <a:r>
              <a:rPr lang="en-US" altLang="zh-CN">
                <a:sym typeface="+mn-ea"/>
              </a:rPr>
              <a:t> S </a:t>
            </a:r>
            <a:r>
              <a:rPr lang="zh-CN" altLang="en-US">
                <a:sym typeface="+mn-ea"/>
              </a:rPr>
              <a:t>点区域</a:t>
            </a:r>
            <a:br>
              <a:rPr lang="zh-CN" altLang="en-US">
                <a:highlight>
                  <a:srgbClr val="FFFF00"/>
                </a:highlight>
                <a:sym typeface="+mn-ea"/>
              </a:rPr>
            </a:br>
            <a:r>
              <a:rPr lang="zh-CN" altLang="en-US">
                <a:sym typeface="+mn-ea"/>
              </a:rPr>
              <a:t>②市场流动资金持续翻绿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。同时处于捕捞季节死叉</a:t>
            </a:r>
            <a:r>
              <a:rPr lang="zh-CN" altLang="en-US">
                <a:sym typeface="+mn-ea"/>
              </a:rPr>
              <a:t>区域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③成交量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维持再</a:t>
            </a:r>
            <a:r>
              <a:rPr lang="en-US" altLang="zh-CN">
                <a:sym typeface="+mn-ea"/>
              </a:rPr>
              <a:t> 1.55</a:t>
            </a:r>
            <a:r>
              <a:rPr lang="zh-CN" altLang="en-US">
                <a:sym typeface="+mn-ea"/>
              </a:rPr>
              <a:t>万亿左右，</a:t>
            </a:r>
            <a:r>
              <a:rPr lang="zh-CN" altLang="en-US">
                <a:sym typeface="+mn-ea"/>
              </a:rPr>
              <a:t>继续缩量</a:t>
            </a:r>
            <a:endParaRPr lang="zh-CN" altLang="en-US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3620" y="1076325"/>
            <a:ext cx="4469130" cy="38735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6422390" y="1076325"/>
            <a:ext cx="5206365" cy="48006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0405" y="899795"/>
            <a:ext cx="10665460" cy="541655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" y="683260"/>
            <a:ext cx="11049000" cy="574548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1104265" y="2071370"/>
            <a:ext cx="31991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charset="-122"/>
                <a:ea typeface="思源黑体 CN Light" panose="020B0300000000000000" charset="-122"/>
                <a:cs typeface="思源黑体 CN Normal" panose="020B0400000000000000" charset="-122"/>
              </a:rPr>
              <a:t>PART 0</a:t>
            </a: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charset="-122"/>
                <a:ea typeface="思源黑体 CN Light" panose="020B0300000000000000" charset="-122"/>
                <a:cs typeface="思源黑体 CN Normal" panose="020B0400000000000000" charset="-122"/>
              </a:rPr>
              <a:t>2</a:t>
            </a:r>
            <a:endParaRPr kumimoji="0" lang="en-US" altLang="zh-CN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Light" panose="020B0300000000000000" charset="-122"/>
              <a:ea typeface="思源黑体 CN Light" panose="020B0300000000000000" charset="-122"/>
              <a:cs typeface="思源黑体 CN Normal" panose="020B0400000000000000" charset="-122"/>
            </a:endParaRPr>
          </a:p>
        </p:txBody>
      </p:sp>
      <p:sp>
        <p:nvSpPr>
          <p:cNvPr id="14" name="文本框 13"/>
          <p:cNvSpPr txBox="1"/>
          <p:nvPr userDrawn="1"/>
        </p:nvSpPr>
        <p:spPr>
          <a:xfrm>
            <a:off x="1104265" y="3038475"/>
            <a:ext cx="9839325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66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市场估值洗牌</a:t>
            </a:r>
            <a:endParaRPr lang="zh-CN" altLang="en-US" sz="66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  <a:p>
            <a:pPr algn="l"/>
            <a:endParaRPr lang="zh-CN" altLang="en-US" sz="6600" b="1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-781050" y="136525"/>
            <a:ext cx="12192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altLang="en-US" sz="2800" b="1">
                <a:solidFill>
                  <a:schemeClr val="bg1"/>
                </a:solidFill>
              </a:rPr>
              <a:t>指标</a:t>
            </a:r>
            <a:r>
              <a:rPr lang="zh-CN" altLang="en-US" sz="2800" b="1">
                <a:solidFill>
                  <a:schemeClr val="bg1"/>
                </a:solidFill>
              </a:rPr>
              <a:t>用法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7665" y="899795"/>
            <a:ext cx="57283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【站在月球看地球，</a:t>
            </a:r>
            <a:r>
              <a:rPr lang="en-US" altLang="zh-CN"/>
              <a:t> </a:t>
            </a:r>
            <a:r>
              <a:rPr lang="zh-CN" altLang="en-US"/>
              <a:t>站在大视角看软件</a:t>
            </a:r>
            <a:r>
              <a:rPr lang="zh-CN" altLang="en-US"/>
              <a:t>指标】</a:t>
            </a:r>
            <a:endParaRPr lang="zh-CN" altLang="en-US"/>
          </a:p>
        </p:txBody>
      </p:sp>
      <p:pic>
        <p:nvPicPr>
          <p:cNvPr id="5" name="E657119C-6982-421D-8BA7-E74DEB70A7D9-1" descr="C:/Users/Administrator/AppData/Local/Temp/wpp.dAbKMLwpp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1895" y="1322705"/>
            <a:ext cx="3848735" cy="468503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810375" y="2666365"/>
            <a:ext cx="40640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>
                <a:solidFill>
                  <a:srgbClr val="FF0000"/>
                </a:solidFill>
              </a:rPr>
              <a:t>主题猎手</a:t>
            </a:r>
            <a:endParaRPr lang="zh-CN" altLang="en-US" sz="1400" b="1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810375" y="3512185"/>
            <a:ext cx="40640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>
                <a:solidFill>
                  <a:srgbClr val="FF0000"/>
                </a:solidFill>
              </a:rPr>
              <a:t>滚动净利润、滚动营业收入、智能估值</a:t>
            </a:r>
            <a:r>
              <a:rPr lang="en-US" altLang="zh-CN" sz="1400" b="1">
                <a:solidFill>
                  <a:srgbClr val="FF0000"/>
                </a:solidFill>
              </a:rPr>
              <a:t> </a:t>
            </a:r>
            <a:endParaRPr lang="zh-CN" altLang="en-US" sz="1400" b="1">
              <a:solidFill>
                <a:srgbClr val="FF0000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 b="14081"/>
          <a:stretch>
            <a:fillRect/>
          </a:stretch>
        </p:blipFill>
        <p:spPr>
          <a:xfrm>
            <a:off x="5923280" y="3991610"/>
            <a:ext cx="6193155" cy="239141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3428365" y="86995"/>
            <a:ext cx="76460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赛道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与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主题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Bold" panose="020B0800000000000000" charset="-122"/>
              <a:ea typeface="思源黑体 CN Bold" panose="020B0800000000000000" charset="-122"/>
              <a:cs typeface="思源黑体 CN Normal" panose="020B0400000000000000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25" y="760730"/>
            <a:ext cx="7303770" cy="34969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矩形 9"/>
          <p:cNvSpPr/>
          <p:nvPr/>
        </p:nvSpPr>
        <p:spPr>
          <a:xfrm>
            <a:off x="2100580" y="1790700"/>
            <a:ext cx="1323975" cy="1579880"/>
          </a:xfrm>
          <a:prstGeom prst="rect">
            <a:avLst/>
          </a:prstGeom>
          <a:solidFill>
            <a:schemeClr val="accent4">
              <a:lumMod val="75000"/>
              <a:alpha val="36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999865" y="1452880"/>
            <a:ext cx="316230" cy="1917065"/>
          </a:xfrm>
          <a:prstGeom prst="rect">
            <a:avLst/>
          </a:prstGeom>
          <a:solidFill>
            <a:schemeClr val="accent4">
              <a:lumMod val="75000"/>
              <a:alpha val="36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891405" y="1003935"/>
            <a:ext cx="669290" cy="2366645"/>
          </a:xfrm>
          <a:prstGeom prst="rect">
            <a:avLst/>
          </a:prstGeom>
          <a:solidFill>
            <a:schemeClr val="accent4">
              <a:lumMod val="75000"/>
              <a:alpha val="36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334010" y="89217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平均</a:t>
            </a:r>
            <a:r>
              <a:rPr lang="zh-CN" altLang="en-US"/>
              <a:t>股价</a:t>
            </a:r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9057005" y="587057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半导体设备</a:t>
            </a:r>
            <a:r>
              <a:rPr lang="en-US" altLang="zh-CN"/>
              <a:t> </a:t>
            </a:r>
            <a:r>
              <a:rPr lang="zh-CN" altLang="en-US"/>
              <a:t>赛道</a:t>
            </a:r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325620" y="1453515"/>
            <a:ext cx="561340" cy="1917065"/>
          </a:xfrm>
          <a:prstGeom prst="rect">
            <a:avLst/>
          </a:prstGeom>
          <a:solidFill>
            <a:schemeClr val="accent6">
              <a:lumMod val="75000"/>
              <a:alpha val="36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815330" y="1356360"/>
            <a:ext cx="580390" cy="2013585"/>
          </a:xfrm>
          <a:prstGeom prst="rect">
            <a:avLst/>
          </a:prstGeom>
          <a:solidFill>
            <a:schemeClr val="accent6">
              <a:lumMod val="75000"/>
              <a:alpha val="36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2100580" y="1790700"/>
            <a:ext cx="8362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accent4">
                    <a:lumMod val="50000"/>
                  </a:schemeClr>
                </a:solidFill>
              </a:rPr>
              <a:t>赛道</a:t>
            </a:r>
            <a:endParaRPr lang="zh-CN" altLang="en-US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316095" y="1790700"/>
            <a:ext cx="8362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accent6">
                    <a:lumMod val="50000"/>
                  </a:schemeClr>
                </a:solidFill>
              </a:rPr>
              <a:t>主题</a:t>
            </a:r>
            <a:endParaRPr lang="zh-CN" altLang="en-US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7894955" y="1621790"/>
            <a:ext cx="4117975" cy="1579245"/>
            <a:chOff x="3819080" y="3247104"/>
            <a:chExt cx="4056321" cy="904541"/>
          </a:xfrm>
        </p:grpSpPr>
        <p:sp>
          <p:nvSpPr>
            <p:cNvPr id="23" name="矩形: 圆角 7"/>
            <p:cNvSpPr/>
            <p:nvPr/>
          </p:nvSpPr>
          <p:spPr>
            <a:xfrm>
              <a:off x="3819080" y="3247104"/>
              <a:ext cx="4056321" cy="904541"/>
            </a:xfrm>
            <a:prstGeom prst="roundRect">
              <a:avLst>
                <a:gd name="adj" fmla="val 1468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文本占位符 2"/>
            <p:cNvSpPr txBox="1"/>
            <p:nvPr/>
          </p:nvSpPr>
          <p:spPr>
            <a:xfrm>
              <a:off x="3940863" y="3311247"/>
              <a:ext cx="3812754" cy="776502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lang="zh-CN" altLang="en-US" sz="18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algn="just" defTabSz="914400" rtl="0" eaLnBrk="1" fontAlgn="auto" latinLnBrk="0" hangingPunct="1">
                <a:lnSpc>
                  <a:spcPct val="13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+mj-lt"/>
                <a:defRPr/>
              </a:pP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8018780" y="1840230"/>
            <a:ext cx="3869690" cy="12490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1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赛道行情：能够带领指数前进的方向，</a:t>
            </a:r>
            <a:br>
              <a:rPr lang="zh-CN" altLang="en-US" sz="1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</a:br>
            <a:r>
              <a:rPr lang="zh-CN" altLang="en-US" sz="1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个股通常是白马、蓝筹、权重，</a:t>
            </a:r>
            <a:r>
              <a:rPr lang="zh-CN" altLang="en-US" sz="1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中线</a:t>
            </a:r>
            <a:br>
              <a:rPr lang="zh-CN" altLang="en-US" sz="1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</a:br>
            <a:br>
              <a:rPr lang="zh-CN" altLang="en-US" sz="1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</a:br>
            <a:r>
              <a:rPr lang="zh-CN" altLang="en-US" sz="1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主题行情：再指数整理时轮动的主线方向</a:t>
            </a:r>
            <a:br>
              <a:rPr lang="zh-CN" altLang="en-US" sz="1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</a:br>
            <a:r>
              <a:rPr lang="zh-CN" altLang="en-US" sz="1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个股通常在中小盘</a:t>
            </a:r>
            <a:r>
              <a:rPr lang="en-US" altLang="zh-CN" sz="1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 </a:t>
            </a:r>
            <a:r>
              <a:rPr lang="zh-CN" altLang="en-US" sz="1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业绩优选，短线</a:t>
            </a:r>
            <a:r>
              <a:rPr lang="zh-CN" altLang="en-US" sz="16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轮动</a:t>
            </a:r>
            <a:endParaRPr lang="zh-CN" altLang="en-US" sz="1600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4"/>
          <a:srcRect r="13618" b="15102"/>
          <a:stretch>
            <a:fillRect/>
          </a:stretch>
        </p:blipFill>
        <p:spPr>
          <a:xfrm>
            <a:off x="2936875" y="3991610"/>
            <a:ext cx="3943350" cy="239141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1" name="文本框 30"/>
          <p:cNvSpPr txBox="1"/>
          <p:nvPr/>
        </p:nvSpPr>
        <p:spPr>
          <a:xfrm>
            <a:off x="3686810" y="6014720"/>
            <a:ext cx="1797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商业航天</a:t>
            </a:r>
            <a:r>
              <a:rPr lang="en-US" altLang="zh-CN"/>
              <a:t> </a:t>
            </a:r>
            <a:r>
              <a:rPr lang="zh-CN" altLang="en-US"/>
              <a:t>主题</a:t>
            </a:r>
            <a:r>
              <a:rPr lang="en-US" altLang="zh-CN"/>
              <a:t> </a:t>
            </a:r>
            <a:endParaRPr lang="zh-CN" altLang="en-US"/>
          </a:p>
        </p:txBody>
      </p:sp>
      <p:cxnSp>
        <p:nvCxnSpPr>
          <p:cNvPr id="32" name="直接箭头连接符 31"/>
          <p:cNvCxnSpPr/>
          <p:nvPr/>
        </p:nvCxnSpPr>
        <p:spPr>
          <a:xfrm flipV="1">
            <a:off x="7597775" y="4257675"/>
            <a:ext cx="2616835" cy="15697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/>
          <p:nvPr/>
        </p:nvCxnSpPr>
        <p:spPr>
          <a:xfrm flipV="1">
            <a:off x="4360545" y="4311015"/>
            <a:ext cx="426085" cy="11049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34" name="图片 33"/>
          <p:cNvPicPr>
            <a:picLocks noChangeAspect="1"/>
          </p:cNvPicPr>
          <p:nvPr/>
        </p:nvPicPr>
        <p:blipFill>
          <a:blip r:embed="rId5"/>
          <a:srcRect l="3365" r="14860"/>
          <a:stretch>
            <a:fillRect/>
          </a:stretch>
        </p:blipFill>
        <p:spPr>
          <a:xfrm>
            <a:off x="200025" y="3991610"/>
            <a:ext cx="2553335" cy="24396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5" name="文本框 34"/>
          <p:cNvSpPr txBox="1"/>
          <p:nvPr/>
        </p:nvSpPr>
        <p:spPr>
          <a:xfrm>
            <a:off x="489585" y="6014720"/>
            <a:ext cx="1797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农业</a:t>
            </a:r>
            <a:r>
              <a:rPr lang="en-US" altLang="zh-CN"/>
              <a:t> </a:t>
            </a:r>
            <a:r>
              <a:rPr lang="zh-CN" altLang="en-US"/>
              <a:t>主题</a:t>
            </a:r>
            <a:r>
              <a:rPr lang="en-US" altLang="zh-CN"/>
              <a:t> </a:t>
            </a:r>
            <a:endParaRPr lang="zh-CN" altLang="en-US"/>
          </a:p>
        </p:txBody>
      </p:sp>
      <p:cxnSp>
        <p:nvCxnSpPr>
          <p:cNvPr id="36" name="直接箭头连接符 35"/>
          <p:cNvCxnSpPr/>
          <p:nvPr/>
        </p:nvCxnSpPr>
        <p:spPr>
          <a:xfrm flipV="1">
            <a:off x="1263650" y="4417695"/>
            <a:ext cx="426085" cy="11049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37" name="图片 36"/>
          <p:cNvPicPr>
            <a:picLocks noChangeAspect="1"/>
          </p:cNvPicPr>
          <p:nvPr/>
        </p:nvPicPr>
        <p:blipFill>
          <a:blip r:embed="rId6"/>
          <a:srcRect b="15942"/>
          <a:stretch>
            <a:fillRect/>
          </a:stretch>
        </p:blipFill>
        <p:spPr>
          <a:xfrm>
            <a:off x="419100" y="1482090"/>
            <a:ext cx="2978150" cy="254635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7"/>
          <a:srcRect b="16333"/>
          <a:stretch>
            <a:fillRect/>
          </a:stretch>
        </p:blipFill>
        <p:spPr>
          <a:xfrm>
            <a:off x="1852930" y="1113155"/>
            <a:ext cx="3038475" cy="205740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70350" y="838200"/>
            <a:ext cx="1776095" cy="162560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5330" y="1208405"/>
            <a:ext cx="2233295" cy="206375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</p:spTree>
    <p:custDataLst>
      <p:tags r:id="rId10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428365" y="86995"/>
            <a:ext cx="76460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主题的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选择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Bold" panose="020B0800000000000000" charset="-122"/>
              <a:ea typeface="思源黑体 CN Bold" panose="020B0800000000000000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l="5406" r="4969"/>
          <a:stretch>
            <a:fillRect/>
          </a:stretch>
        </p:blipFill>
        <p:spPr>
          <a:xfrm>
            <a:off x="299720" y="1294130"/>
            <a:ext cx="6565900" cy="39846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文本框 6"/>
          <p:cNvSpPr txBox="1"/>
          <p:nvPr/>
        </p:nvSpPr>
        <p:spPr>
          <a:xfrm>
            <a:off x="7136130" y="1230630"/>
            <a:ext cx="4617720" cy="42792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现在市场分成三大阵营 </a:t>
            </a:r>
            <a:r>
              <a:rPr lang="zh-CN" altLang="en-US"/>
              <a:t>：</a:t>
            </a:r>
            <a:endParaRPr lang="zh-CN" altLang="en-US"/>
          </a:p>
          <a:p>
            <a:b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br>
              <a:rPr lang="zh-CN" altLang="en-US" sz="1400" b="1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zh-CN" altLang="en-US" sz="1400" b="1">
                <a:solidFill>
                  <a:schemeClr val="accent6">
                    <a:lumMod val="75000"/>
                  </a:schemeClr>
                </a:solidFill>
              </a:rPr>
              <a:t>一个是  半导体科技 成长赛道也是过去的主线， 会带动指数的涨跌。</a:t>
            </a:r>
            <a:br>
              <a:rPr lang="zh-CN" altLang="en-US" sz="1400" b="1">
                <a:solidFill>
                  <a:schemeClr val="accent6">
                    <a:lumMod val="75000"/>
                  </a:schemeClr>
                </a:solidFill>
              </a:rPr>
            </a:br>
            <a:br>
              <a:rPr lang="zh-CN" altLang="en-US" sz="1400" b="1">
                <a:solidFill>
                  <a:schemeClr val="accent6">
                    <a:lumMod val="75000"/>
                  </a:schemeClr>
                </a:solidFill>
              </a:rPr>
            </a:br>
            <a:br>
              <a:rPr lang="zh-CN" altLang="en-US" sz="1400" b="1">
                <a:solidFill>
                  <a:schemeClr val="accent6">
                    <a:lumMod val="75000"/>
                  </a:schemeClr>
                </a:solidFill>
              </a:rPr>
            </a:br>
            <a:r>
              <a:rPr lang="zh-CN" altLang="en-US" sz="1400" b="1">
                <a:solidFill>
                  <a:schemeClr val="accent6">
                    <a:lumMod val="75000"/>
                  </a:schemeClr>
                </a:solidFill>
              </a:rPr>
              <a:t>第二个是 红利 防守 银行、电力、煤炭，短期看他们继续延续</a:t>
            </a:r>
            <a:br>
              <a:rPr lang="zh-CN" altLang="en-US" sz="1400" b="1">
                <a:solidFill>
                  <a:schemeClr val="accent6">
                    <a:lumMod val="75000"/>
                  </a:schemeClr>
                </a:solidFill>
              </a:rPr>
            </a:br>
            <a:br>
              <a:rPr lang="zh-CN" altLang="en-US" sz="1400" b="1">
                <a:solidFill>
                  <a:schemeClr val="accent6">
                    <a:lumMod val="75000"/>
                  </a:schemeClr>
                </a:solidFill>
              </a:rPr>
            </a:br>
            <a:br>
              <a:rPr lang="zh-CN" altLang="en-US" sz="1400" b="1">
                <a:solidFill>
                  <a:schemeClr val="accent6">
                    <a:lumMod val="75000"/>
                  </a:schemeClr>
                </a:solidFill>
              </a:rPr>
            </a:br>
            <a:r>
              <a:rPr lang="zh-CN" altLang="en-US" sz="1400" b="1">
                <a:solidFill>
                  <a:schemeClr val="accent6">
                    <a:lumMod val="75000"/>
                  </a:schemeClr>
                </a:solidFill>
              </a:rPr>
              <a:t>第三个是 短线 主题概念炒作  主要是一些 中小盘聚集的方向，个股盘子不大也容易涨停，聚集在 机器人概念上，现在看还有机会继续延续 。</a:t>
            </a:r>
            <a:endParaRPr lang="zh-CN" altLang="en-US" sz="1400" b="1">
              <a:solidFill>
                <a:schemeClr val="accent6">
                  <a:lumMod val="75000"/>
                </a:schemeClr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2965450" y="134620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lvl="1" indent="457200" algn="ctr"/>
            <a:r>
              <a:rPr lang="zh-CN" altLang="en-US" sz="2800" b="1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估值洗牌</a:t>
            </a:r>
            <a:endParaRPr lang="zh-CN" altLang="en-US" sz="2800" b="1">
              <a:solidFill>
                <a:schemeClr val="bg1"/>
              </a:solidFill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76605" y="899795"/>
            <a:ext cx="57283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【三季报临近更容易重新</a:t>
            </a:r>
            <a:r>
              <a:rPr lang="zh-CN" altLang="en-US"/>
              <a:t>定价】</a:t>
            </a:r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845" y="1529080"/>
            <a:ext cx="5728335" cy="45656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rcRect t="5039"/>
          <a:stretch>
            <a:fillRect/>
          </a:stretch>
        </p:blipFill>
        <p:spPr>
          <a:xfrm>
            <a:off x="6504940" y="1511300"/>
            <a:ext cx="5342890" cy="458343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2965450" y="134620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lvl="1" indent="457200" algn="ctr"/>
            <a:r>
              <a:rPr lang="zh-CN" altLang="en-US" sz="2800" b="1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指标</a:t>
            </a:r>
            <a:r>
              <a:rPr lang="zh-CN" altLang="en-US" sz="2800" b="1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细节</a:t>
            </a:r>
            <a:endParaRPr lang="zh-CN" altLang="en-US" sz="2800" b="1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t="5162"/>
          <a:stretch>
            <a:fillRect/>
          </a:stretch>
        </p:blipFill>
        <p:spPr>
          <a:xfrm>
            <a:off x="453390" y="1177290"/>
            <a:ext cx="4900930" cy="442785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8830" y="1072515"/>
            <a:ext cx="5140960" cy="453263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1104265" y="2071370"/>
            <a:ext cx="31991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charset="-122"/>
                <a:ea typeface="思源黑体 CN Light" panose="020B0300000000000000" charset="-122"/>
                <a:cs typeface="思源黑体 CN Normal" panose="020B0400000000000000" charset="-122"/>
              </a:rPr>
              <a:t>PART 0</a:t>
            </a: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charset="-122"/>
                <a:ea typeface="思源黑体 CN Light" panose="020B0300000000000000" charset="-122"/>
                <a:cs typeface="思源黑体 CN Normal" panose="020B0400000000000000" charset="-122"/>
              </a:rPr>
              <a:t>3</a:t>
            </a:r>
            <a:endParaRPr kumimoji="0" lang="en-US" altLang="zh-CN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Light" panose="020B0300000000000000" charset="-122"/>
              <a:ea typeface="思源黑体 CN Light" panose="020B0300000000000000" charset="-122"/>
              <a:cs typeface="思源黑体 CN Normal" panose="020B0400000000000000" charset="-122"/>
            </a:endParaRPr>
          </a:p>
        </p:txBody>
      </p:sp>
      <p:sp>
        <p:nvSpPr>
          <p:cNvPr id="14" name="文本框 13"/>
          <p:cNvSpPr txBox="1"/>
          <p:nvPr userDrawn="1"/>
        </p:nvSpPr>
        <p:spPr>
          <a:xfrm>
            <a:off x="1104265" y="3038475"/>
            <a:ext cx="983932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66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近期适用战法</a:t>
            </a:r>
            <a:endParaRPr lang="zh-CN" altLang="en-US" sz="6600" b="1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136525"/>
            <a:ext cx="12192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altLang="en-US" sz="2800" b="1">
                <a:solidFill>
                  <a:schemeClr val="bg1"/>
                </a:solidFill>
              </a:rPr>
              <a:t>近期使用战法：底部</a:t>
            </a:r>
            <a:r>
              <a:rPr lang="zh-CN" altLang="en-US" sz="2800" b="1">
                <a:solidFill>
                  <a:schemeClr val="bg1"/>
                </a:solidFill>
              </a:rPr>
              <a:t>首版启动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b="21452"/>
          <a:stretch>
            <a:fillRect/>
          </a:stretch>
        </p:blipFill>
        <p:spPr>
          <a:xfrm>
            <a:off x="252730" y="782320"/>
            <a:ext cx="2181225" cy="52933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955" y="782320"/>
            <a:ext cx="9623425" cy="453136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8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19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0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1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2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3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4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5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6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7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8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AICARD_INVALID" val="Invalid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AICARD_INVALID" val="Invalid"/>
</p:tagLst>
</file>

<file path=ppt/tags/tag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AICARD_INVALID" val="Invalid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AICARD_INVALID" val="Invalid"/>
</p:tagLst>
</file>

<file path=ppt/tags/tag4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AICARD_INVALID" val="Invalid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50.xml><?xml version="1.0" encoding="utf-8"?>
<p:tagLst xmlns:p="http://schemas.openxmlformats.org/presentationml/2006/main">
  <p:tag name="KSO_WPP_MARK_KEY" val="257877f6-fe8c-4c47-ab4c-274c99a6a791"/>
  <p:tag name="COMMONDATA" val="eyJoZGlkIjoiOWFhYzUwZWNmOTk3M2Y1MTI5MjBiOWM4Y2UyNjJjNzUifQ=="/>
  <p:tag name="commondata" val="eyJoZGlkIjoiNjIxZDM2NzczYzIxNjM3NjQ4OTA5MWY3NTZjMjQ0NWEifQ=="/>
</p:tagLst>
</file>

<file path=ppt/theme/theme1.xml><?xml version="1.0" encoding="utf-8"?>
<a:theme xmlns:a="http://schemas.openxmlformats.org/drawingml/2006/main" name="2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item1.xml><?xml version="1.0" encoding="utf-8"?>
<s:customData xmlns="http://www.wps.cn/officeDocument/2013/wpsCustomData" xmlns:s="http://www.wps.cn/officeDocument/2013/wpsCustomData">
  <extobjs>
    <extobj name="E657119C-6982-421D-8BA7-E74DEB70A7D9-1">
      <extobjdata type="E657119C-6982-421D-8BA7-E74DEB70A7D9" data="ewoJIkNhdGVnb3J5IiA6ICJmbG93IiwKCSJEZWZpbml0aW9uIiA6ICJKVGRDSlRJeWNHRm5aU1V5TWlVelFTVTNRaVV5TW5CaFpHUnBibWNsTWpJbE0wRXlNQ1V5UXlVeU1tOXlhV1Z1ZEdGMGFXOXVKVEl5SlROQkpUSXljRzl5ZEhKaGFYUWxNaklsTWtNbE1qSmlZV05yWjNKdmRXNWtRMjlzYjNJbE1qSWxNMEVsTWpKMGNtRnVjM0JoY21WdWRDVXlNaVV5UXlVeU1tZHlhV1JUYVhwbEpUSXlKVE5CTVRVbE1rTWxNakozYVdSMGFDVXlNaVV6UVRFMU56Z2xNa01sTWpKemFHOTNSM0pwWkNVeU1pVXpRWFJ5ZFdVbE1rTWxNakp5YVdOb1ZHVjRkQ1V5TWlVelFYUnlkV1VsTWtNbE1qSm9aV2xuYUhRbE1qSWxNMEV4TURBd0pUZEVKVEpESlRJeVpXeGxiV1Z1ZEhNbE1qSWxNMEVsTjBJbE1qSkpSVXBHY2t4NFdYcElNVGd3TlRJekpUSXlKVE5CSlRkQ0pUSXlhV1FsTWpJbE0wRWxNakpKUlVwR2NreDRXWHBJTVRnd05USXpKVEl5SlRKREpUSXlibUZ0WlNVeU1pVXpRU1V5TW5KbFkzUmhibWRzWlNVeU1pVXlReVV5TW5ScGRHeGxKVEl5SlROQkpUSXlKVVUzSlRsR0pVRTVKVVUxSlVKRUpVRXlKVEl5SlRKREpUSXlZMkYwWldkdmNua2xNaklsTTBFbE1qSmlZWE5wWXlVeU1pVXlReVV5TW1keWIzVndKVEl5SlROQkpUSXlKVEl5SlRKREpUSXlaM0p2ZFhCT1lXMWxKVEl5SlROQmJuVnNiQ1V5UXlVeU1teHZZMnRsWkNVeU1pVXpRV1poYkhObEpUSkRKVEl5YkdsdWF5VXlNaVV6UVNVeU1pVXlNaVV5UXlVeU1tTm9hV3hrY21WdUpUSXlKVE5CSlRWQ0pUVkVKVEpESlRJeWNHRnlaVzUwSlRJeUpUTkJKVEl5SlRJeUpUSkRKVEl5Y21WemFYcGxSR2x5SlRJeUpUTkJKVFZDSlRJeWRHd2xNaklsTWtNbE1qSjBjaVV5TWlVeVF5VXlNbUp5SlRJeUpUSkRKVEl5WW13bE1qSWxNa01sTWpKc0pUSXlKVEpESlRJeWRDVXlNaVV5UXlVeU1uSWxNaklsTWtNbE1qSmlKVEl5SlRWRUpUSkRKVEl5WVhSMGNtbGlkWFJsSlRJeUpUTkJKVGRDSlRJeVkyOXVkR0ZwYm1WeUpUSXlKVE5CWm1Gc2MyVWxNa01sTWpKMmFYTnBZbXhsSlRJeUpUTkJkSEoxWlNVeVF5VXlNbkp2ZEdGMFlXSnNaU1V5TWlVelFYUnlkV1VsTWtNbE1qSnNhVzVyWVdKc1pTVXlNaVV6UVhSeWRXVWxNa01sTWpKamIyeHNZWEJ6WVdKc1pTVXlNaVV6UVdaaGJITmxKVEpESlRJeVkyOXNiR0Z3YzJWa0pUSXlKVE5CWm1Gc2MyVWxNa01sTWpKbWFYaGxaRXhwYm1zbE1qSWxNMEZtWVd4elpTVXlReVV5TW0xaGNtdGxjazltWm5ObGRDVXlNaVV6UVRVbE4wUWxNa01sTWpKa1lYUmhRWFIwY21saWRYUmxjeVV5TWlVelFTVTFRaVUzUWlVeU1tNWhiV1VsTWpJbE0wRWxNaklsUlRVbFFrRWxPRVlsUlRVbE9FWWxRamNsTWpJbE1rTWxNakowZVhCbEpUSXlKVE5CSlRJeWJuVnRZbVZ5SlRJeUpUSkRKVEl5ZG1Gc2RXVWxNaklsTTBFbE1qSWxNaklsTWtNbE1qSmpZWFJsWjI5eWVTVXlNaVV6UVNVeU1tUmxabUYxYkhRbE1qSWxNa01sTWpKcFpDVXlNaVV6UVNVeU1uWkxSM2xZYUhCSFNIVTVOelF4TnpFbE1qSWxOMFFsTWtNbE4wSWxNakp1WVcxbEpUSXlKVE5CSlRJeUpVVTFKVGt3SlRoRUpVVTNKVUUzSlVJd0pUSXlKVEpESlRJeWRIbHdaU1V5TWlVelFTVXlNbk4wY21sdVp5VXlNaVV5UXlVeU1uWmhiSFZsSlRJeUpUTkJKVEl5SlRJeUpUSkRKVEl5WTJGMFpXZHZjbmtsTWpJbE0wRWxNakprWldaaGRXeDBKVEl5SlRKREpUSXlhV1FsTWpJbE0wRWxNakpOVDFwNmJrNTRibHBNTVRNMk56YzJKVEl5SlRkRUpUSkRKVGRDSlRJeWJtRnRaU1V5TWlVelFTVXlNaVZGTmlVNE9TVTRNQ1ZGTmlVNVF5VTRPU1ZGT0NVNE1DVTROU1V5TWlVeVF5VXlNblI1Y0dVbE1qSWxNMEVsTWpKemRISnBibWNsTWpJbE1rTWxNakoyWVd4MVpTVXlNaVV6UVNVeU1pVXlNaVV5UXlVeU1tTmhkR1ZuYjNKNUpUSXlKVE5CSlRJeVpHVm1ZWFZzZENVeU1pVXlReVV5TW1sa0pUSXlKVE5CSlRJeVZFNVNiRVIzZDBkVlVURTNNakV3TXlVeU1pVTNSQ1V5UXlVM1FpVXlNbTVoYldVbE1qSWxNMEVsTWpJbFJUZ2xRa1lsT1VVbFJUWWxPRVVsUVRVbE1qSWxNa01sTWpKMGVYQmxKVEl5SlROQkpUSXliR2x1YXlVeU1pVXlReVV5TW5aaGJIVmxKVEl5SlROQkpUSXlKVEl5SlRKREpUSXlZMkYwWldkdmNua2xNaklsTTBFbE1qSmtaV1poZFd4MEpUSXlKVEpESlRJeWFXUWxNaklsTTBFbE1qSkRVVkprWkZkSWRVcEtNell5TmpFMkpUSXlKVGRFSlRKREpUZENKVEl5Ym1GdFpTVXlNaVV6UVNVeU1pVkZOQ1ZDUlNWQ1JpVkZOeVZCUXlWQ1FTVXlNaVV5UXlVeU1uUjVjR1VsTWpJbE0wRWxNakp6ZEhKcGJtY2xNaklsTWtNbE1qSjJZV3gxWlNVeU1pVXpRU1V5TWlVeU1pVXlReVV5TW1OaGRHVm5iM0o1SlRJeUpUTkJKVEl5WkdWbVlYVnNkQ1V5TWlVeVF5VXlNbWxrSlRJeUpUTkJKVEl5VjFSTldtNW1XbEpLVURBNU5qVXdOaVV5TWlVM1JDVTFSQ1V5UXlVeU1uQnliM0J6SlRJeUpUTkJKVGRDSlRJeWVDVXlNaVV6UVRReE15VXlReVV5TW5rbE1qSWxNMEV5TWpBbE1rTWxNakozSlRJeUpUTkJNek13SlRKREpUSXlhQ1V5TWlVelFUVTRKVEpESlRJeWVtbHVaR1Y0SlRJeUpUTkJNU1V5UXlVeU1tRnVaMnhsSlRJeUpUTkJNQ1UzUkNVeVF5VXlNbk5vWVhCbFUzUjViR1VsTWpJbE0wRWxOMElsTWpKaGJIQm9ZU1V5TWlVelFURWxOMFFsTWtNbE1qSnNhVzVsVTNSNWJHVWxNaklsTTBFbE4wSWxNakpzYVc1bFYybGtkR2dsTWpJbE0wRXhMalVsTjBRbE1rTWxNakptYVd4c1UzUjViR1VsTWpJbE0wRWxOMElsTWpKamIyeHZjaVV5TWlVelFTVXlNakl6TVNVeVF6YzVKVEpETnpZbE1qSWxNa01sTWpKa2NtRjNWSGx3WlNVeU1pVXpRU1V5TW01dmJtVWxNaklsTjBRbE1rTWxNakowYUdWdFpTVXlNaVV6UVNVM1FpVTNSQ1V5UXlVeU1uQmhkR2dsTWpJbE0wRWxOVUlsTjBJbE1qSmhZM1JwYjI1ekpUSXlKVE5CSlRWQ0pUZENKVEl5WVdOMGFXOXVKVEl5SlROQkpUSXliVzkyWlNVeU1pVXlReVV5TW5nbE1qSWxNMEVsTWpJd0pUSXlKVEpESlRJeWVTVXlNaVV6UVNVeU1qQWxNaklsTjBRbE1rTWxOMElsTWpKaFkzUnBiMjRsTWpJbE0wRWxNakpzYVc1bEpUSXlKVEpESlRJeWVDVXlNaVV6UVNVeU1uY2xNaklsTWtNbE1qSjVKVEl5SlROQkpUSXlNQ1V5TWlVM1JDVXlReVUzUWlVeU1tRmpkR2x2YmlVeU1pVXpRU1V5TW14cGJtVWxNaklsTWtNbE1qSjRKVEl5SlROQkpUSXlkeVV5TWlVeVF5VXlNbmtsTWpJbE0wRWxNakpvSlRJeUpUZEVKVEpESlRkQ0pUSXlZV04wYVc5dUpUSXlKVE5CSlRJeWJHbHVaU1V5TWlVeVF5VXlNbmdsTWpJbE0wRWxNakl3SlRJeUpUSkRKVEl5ZVNVeU1pVXpRU1V5TW1nbE1qSWxOMFFsTWtNbE4wSWxNakpoWTNScGIyNGxNaklsTTBFbE1qSmpiRzl6WlNVeU1pVTNSQ1UxUkNVM1JDVTFSQ1V5UXlVeU1tWnZiblJUZEhsc1pTVXlNaVV6UVNVM1FpVXlNbUp2YkdRbE1qSWxNMEYwY25WbEpUSkRKVEl5WTI5c2IzSWxNaklsTTBFbE1qSXlORElsTWtNeU5ESWxNa015TkRJbE1qSWxOMFFsTWtNbE1qSjBaWGgwUW14dlkyc2xNaklsTTBFbE5VSWxOMElsTWpKd2IzTnBkR2x2YmlVeU1pVXpRU1UzUWlVeU1uZ2xNaklsTTBFeE1DVXlReVV5TW5rbE1qSWxNMEV3SlRKREpUSXlkeVV5TWlVelFTVXlNbmN0TWpBbE1qSWxNa01sTWpKb0pUSXlKVE5CSlRJeWFDVXlNaVUzUkNVeVF5VXlNblJsZUhRbE1qSWxNMEVsTWpJbFJUVWxRamdsT0RJbFJUVWxPVU1sUWtFbFJUY2xPRVVsUVVZbFJUVWxRVElsT0RNbFJUUWxRamdsT0VVbFJUVWxRVFFsUVRjbFJUa2xPREFsUWtJbFJUZ2xRa1VsT1RFbE1qSWxOMFFsTlVRbE1rTWxNakpoYm1Ob2IzSnpKVEl5SlROQkpUVkNKVGRDSlRJeWVDVXlNaVV6UVNVeU1uY2xNa1l5SlRJeUpUSkRKVEl5ZVNVeU1pVXpRU1V5TWpBbE1qSWxOMFFsTWtNbE4wSWxNako0SlRJeUpUTkJKVEl5ZHlVeVJqSWxNaklsTWtNbE1qSjVKVEl5SlROQkpUSXlhQ1V5TWlVM1JDVXlReVUzUWlVeU1uZ2xNaklsTTBFbE1qSXdKVEl5SlRKREpUSXllU1V5TWlVelFTVXlNbWdsTWtZeUpUSXlKVGRFSlRKREpUZENKVEl5ZUNVeU1pVXpRU1V5TW5jbE1qSWxNa01sTWpKNUpUSXlKVE5CSlRJeWFDVXlSaklsTWpJbE4wUWxOVVFsTjBRbE1rTWxNakpxWjJoUmMzQnBlR1prTmpBd05ESTNKVEl5SlROQkpUZENKVEl5YVdRbE1qSWxNMEVsTWpKcVoyaFJjM0JwZUdaa05qQXdOREkzSlRJeUpUSkRKVEl5Ym1GdFpTVXlNaVV6UVNVeU1uSmxZM1JoYm1kc1pTVXlNaVV5UXlVeU1uUnBkR3hsSlRJeUpUTkJKVEl5SlVVM0pUbEdKVUU1SlVVMUpVSkVKVUV5SlRJeUpUSkRKVEl5WTJGMFpXZHZjbmtsTWpJbE0wRWxNakppWVhOcFl5VXlNaVV5UXlVeU1tZHliM1Z3SlRJeUpUTkJKVEl5SlRJeUpUSkRKVEl5WjNKdmRYQk9ZVzFsSlRJeUpUTkJiblZzYkNVeVF5VXlNbXh2WTJ0bFpDVXlNaVV6UVdaaGJITmxKVEpESlRJeWJHbHVheVV5TWlVelFTVXlNaVV5TWlVeVF5VXlNbU5vYVd4a2NtVnVKVEl5SlROQkpUVkNKVFZFSlRKREpUSXljR0Z5Wlc1MEpUSXlKVE5CSlRJeUpUSXlKVEpESlRJeWNtVnphWHBsUkdseUpUSXlKVE5CSlRWQ0pUSXlkR3dsTWpJbE1rTWxNakowY2lVeU1pVXlReVV5TW1KeUpUSXlKVEpESlRJeVltd2xNaklsTWtNbE1qSnNKVEl5SlRKREpUSXlkQ1V5TWlVeVF5VXlNbklsTWpJbE1rTWxNakppSlRJeUpUVkVKVEpESlRJeVlYUjBjbWxpZFhSbEpUSXlKVE5CSlRkQ0pUSXlZMjl1ZEdGcGJtVnlKVEl5SlROQlptRnNjMlVsTWtNbE1qSjJhWE5wWW14bEpUSXlKVE5CZEhKMVpTVXlReVV5TW5KdmRHRjBZV0pzWlNVeU1pVXpRWFJ5ZFdVbE1rTWxNakpzYVc1cllXSnNaU1V5TWlVelFYUnlkV1VsTWtNbE1qSmpiMnhzWVhCellXSnNaU1V5TWlVelFXWmhiSE5sSlRKREpUSXlZMjlzYkdGd2MyVmtKVEl5SlROQlptRnNjMlVsTWtNbE1qSm1hWGhsWkV4cGJtc2xNaklsTTBGbVlXeHpaU1V5UXlVeU1tMWhjbXRsY2s5bVpuTmxkQ1V5TWlVelFUVWxOMFFsTWtNbE1qSmtZWFJoUVhSMGNtbGlkWFJsY3lVeU1pVXpRU1UxUWlVM1FpVXlNbTVoYldVbE1qSWxNMEVsTWpJbFJUVWxRa0VsT0VZbFJUVWxPRVlsUWpjbE1qSWxNa01sTWpKMGVYQmxKVEl5SlROQkpUSXliblZ0WW1WeUpUSXlKVEpESlRJeWRtRnNkV1VsTWpJbE0wRWxNaklsTWpJbE1rTWxNakpqWVhSbFoyOXllU1V5TWlVelFTVXlNbVJsWm1GMWJIUWxNaklsTWtNbE1qSnBaQ1V5TWlVelFTVXlNbUpPYTNaelJXRkJjRm8zTVRFek5Ua2xNaklsTjBRbE1rTWxOMElsTWpKdVlXMWxKVEl5SlROQkpUSXlKVVUxSlRrd0pUaEVKVVUzSlVFM0pVSXdKVEl5SlRKREpUSXlkSGx3WlNVeU1pVXpRU1V5TW5OMGNtbHVaeVV5TWlVeVF5VXlNblpoYkhWbEpUSXlKVE5CSlRJeUpUSXlKVEpESlRJeVkyRjBaV2R2Y25rbE1qSWxNMEVsTWpKa1pXWmhkV3gwSlRJeUpUSkRKVEl5YVdRbE1qSWxNMEVsTWpKNGRHWm5hMjFqZFc5Tk9EUTNOemsxSlRJeUpUZEVKVEpESlRkQ0pUSXlibUZ0WlNVeU1pVXpRU1V5TWlWRk5pVTRPU1U0TUNWRk5pVTVReVU0T1NWRk9DVTRNQ1U0TlNVeU1pVXlReVV5TW5SNWNHVWxNaklsTTBFbE1qSnpkSEpwYm1jbE1qSWxNa01sTWpKMllXeDFaU1V5TWlVelFTVXlNaVV5TWlVeVF5VXlNbU5oZEdWbmIzSjVKVEl5SlROQkpUSXlaR1ZtWVhWc2RDVXlNaVV5UXlVeU1tbGtKVEl5SlROQkpUSXlSVXhNZDFOdGVWbFVRakUyTVRrME55VXlNaVUzUkNVeVF5VTNRaVV5TW01aGJXVWxNaklsTTBFbE1qSWxSVGdsUWtZbE9VVWxSVFlsT0VVbFFUVWxNaklsTWtNbE1qSjBlWEJsSlRJeUpUTkJKVEl5YkdsdWF5VXlNaVV5UXlVeU1uWmhiSFZsSlRJeUpUTkJKVEl5SlRJeUpUSkRKVEl5WTJGMFpXZHZjbmtsTWpJbE0wRWxNakprWldaaGRXeDBKVEl5SlRKREpUSXlhV1FsTWpJbE0wRWxNakoxVkhObGJIQnlabVpyTmpnM056UXlKVEl5SlRkRUpUSkRKVGRDSlRJeWJtRnRaU1V5TWlVelFTVXlNaVZGTkNWQ1JTVkNSaVZGTnlWQlF5VkNRU1V5TWlVeVF5VXlNblI1Y0dVbE1qSWxNMEVsTWpKemRISnBibWNsTWpJbE1rTWxNakoyWVd4MVpTVXlNaVV6UVNVeU1pVXlNaVV5UXlVeU1tTmhkR1ZuYjNKNUpUSXlKVE5CSlRJeVpHVm1ZWFZzZENVeU1pVXlReVV5TW1sa0pUSXlKVE5CSlRJeVVFOXVkRWw1YzNkaGFqWTJOVGt6T0NVeU1pVTNSQ1UxUkNVeVF5VXlNbkJ5YjNCekpUSXlKVE5CSlRkQ0pUSXllQ1V5TWlVelFUUXhNeVV5UXlVeU1ua2xNaklsTTBFek1qUWxNa01sTWpKM0pUSXlKVE5CTXpNd0pUSkRKVEl5YUNVeU1pVXpRVFU0SlRKREpUSXllbWx1WkdWNEpUSXlKVE5CTWlVeVF5VXlNbUZ1WjJ4bEpUSXlKVE5CTUNVM1JDVXlReVV5TW5Ob1lYQmxVM1I1YkdVbE1qSWxNMEVsTjBJbE1qSmhiSEJvWVNVeU1pVXpRVEVsTjBRbE1rTWxNakpzYVc1bFUzUjViR1VsTWpJbE0wRWxOMElsTWpKc2FXNWxWMmxrZEdnbE1qSWxNMEV4TGpVbE4wUWxNa01sTWpKbWFXeHNVM1I1YkdVbE1qSWxNMEVsTjBJbE1qSmpiMnh2Y2lVeU1pVXpRU1V5TWpJek5pVXlRekV4TkNVeVF6RXhNaVV5TWlVeVF5VXlNbVJ5WVhkVWVYQmxKVEl5SlROQkpUSXlibTl1WlNVeU1pVTNSQ1V5UXlVeU1uUm9aVzFsSlRJeUpUTkJKVGRDSlRkRUpUSkRKVEl5Y0dGMGFDVXlNaVV6UVNVMVFpVTNRaVV5TW1GamRHbHZibk1sTWpJbE0wRWxOVUlsTjBJbE1qSmhZM1JwYjI0bE1qSWxNMEVsTWpKdGIzWmxKVEl5SlRKREpUSXllQ1V5TWlVelFTVXlNakFsTWpJbE1rTWxNako1SlRJeUpUTkJKVEl5TUNVeU1pVTNSQ1V5UXlVM1FpVXlNbUZqZEdsdmJpVXlNaVV6UVNVeU1teHBibVVsTWpJbE1rTWxNako0SlRJeUpUTkJKVEl5ZHlVeU1pVXlReVV5TW5rbE1qSWxNMEVsTWpJd0pUSXlKVGRFSlRKREpUZENKVEl5WVdOMGFXOXVKVEl5SlROQkpUSXliR2x1WlNVeU1pVXlReVV5TW5nbE1qSWxNMEVsTWpKM0pUSXlKVEpESlRJeWVTVXlNaVV6UVNVeU1tZ2xNaklsTjBRbE1rTWxOMElsTWpKaFkzUnBiMjRsTWpJbE0wRWxNakpzYVc1bEpUSXlKVEpESlRJeWVDVXlNaVV6UVNVeU1qQWxNaklsTWtNbE1qSjVKVEl5SlROQkpUSXlhQ1V5TWlVM1JDVXlReVUzUWlVeU1tRmpkR2x2YmlVeU1pVXpRU1V5TW1Oc2IzTmxKVEl5SlRkRUpUVkVKVGRFSlRWRUpUSkRKVEl5Wm05dWRGTjBlV3hsSlRJeUpUTkJKVGRDSlRJeVkyOXNiM0lsTWpJbE0wRWxNakl6T0NVeVF6TTRKVEpETXpnbE1qSWxNa01sTWpKaWIyeGtKVEl5SlROQmRISjFaU1UzUkNVeVF5VXlNblJsZUhSQ2JHOWpheVV5TWlVelFTVTFRaVUzUWlVeU1uQnZjMmwwYVc5dUpUSXlKVE5CSlRkQ0pUSXllQ1V5TWlVelFURXdKVEpESlRJeWVTVXlNaVV6UVRBbE1rTWxNakozSlRJeUpUTkJKVEl5ZHkweU1DVXlNaVV5UXlVeU1tZ2xNaklsTTBFbE1qSm9KVEl5SlRkRUpUSkRKVEl5ZEdWNGRDVXlNaVV6UVNVeU1pVkZOQ1ZDT0NWQ1FpVkZPU1ZCTWlVNU9DVkZOQ1ZDT0NVNFJTVkZOU1ZDT0NVNE1pVkZOU1U1UXlWQ1FTVkZOaVU0TXlVNE5TVkZOeVZDUWlWQlFTVXlNaVUzUkNVMVJDVXlReVV5TW1GdVkyaHZjbk1sTWpJbE0wRWxOVUlsTjBJbE1qSjRKVEl5SlROQkpUSXlkeVV5UmpJbE1qSWxNa01sTWpKNUpUSXlKVE5CSlRJeU1DVXlNaVUzUkNVeVF5VTNRaVV5TW5nbE1qSWxNMEVsTWpKM0pUSkdNaVV5TWlVeVF5VXlNbmtsTWpJbE0wRWxNakpvSlRJeUpUZEVKVEpESlRkQ0pUSXllQ1V5TWlVelFTVXlNakFsTWpJbE1rTWxNako1SlRJeUpUTkJKVEl5YUNVeVJqSWxNaklsTjBRbE1rTWxOMElsTWpKNEpUSXlKVE5CSlRJeWR5VXlNaVV5UXlVeU1ua2xNaklsTTBFbE1qSm9KVEpHTWlVeU1pVTNSQ1UxUkNVM1JDVXlReVV5TWxaWlExaFhSRVJWU1VnM01UYzVNak1sTWpJbE0wRWxOMElsTWpKcFpDVXlNaVV6UVNVeU1sWlpRMWhYUkVSVlNVZzNNVGM1TWpNbE1qSWxNa01sTWpKdVlXMWxKVEl5SlROQkpUSXljbVZqZEdGdVoyeGxKVEl5SlRKREpUSXlkR2wwYkdVbE1qSWxNMEVsTWpJbFJUY2xPVVlsUVRrbFJUVWxRa1FsUVRJbE1qSWxNa01sTWpKallYUmxaMjl5ZVNVeU1pVXpRU1V5TW1KaGMybGpKVEl5SlRKREpUSXlaM0p2ZFhBbE1qSWxNMEVsTWpJbE1qSWxNa01sTWpKbmNtOTFjRTVoYldVbE1qSWxNMEZ1ZFd4c0pUSkRKVEl5Ykc5amEyVmtKVEl5SlROQlptRnNjMlVsTWtNbE1qSnNhVzVySlRJeUpUTkJKVEl5SlRJeUpUSkRKVEl5WTJocGJHUnlaVzRsTWpJbE0wRWxOVUlsTlVRbE1rTWxNakp3WVhKbGJuUWxNaklsTTBFbE1qSWxNaklsTWtNbE1qSnlaWE5wZW1WRWFYSWxNaklsTTBFbE5VSWxNakowYkNVeU1pVXlReVV5TW5SeUpUSXlKVEpESlRJeVluSWxNaklsTWtNbE1qSmliQ1V5TWlVeVF5VXlNbXdsTWpJbE1rTWxNakowSlRJeUpUSkRKVEl5Y2lVeU1pVXlReVV5TW1JbE1qSWxOVVFsTWtNbE1qSmhkSFJ5YVdKMWRHVWxNaklsTTBFbE4wSWxNakpqYjI1MFlXbHVaWElsTWpJbE0wRm1ZV3h6WlNVeVF5VXlNblpwYzJsaWJHVWxNaklsTTBGMGNuVmxKVEpESlRJeWNtOTBZWFJoWW14bEpUSXlKVE5CZEhKMVpTVXlReVV5TW14cGJtdGhZbXhsSlRJeUpUTkJkSEoxWlNVeVF5VXlNbU52Ykd4aGNITmhZbXhsSlRJeUpUTkJabUZzYzJVbE1rTWxNakpqYjJ4c1lYQnpaV1FsTWpJbE0wRm1ZV3h6WlNVeVF5VXlNbVpwZUdWa1RHbHVheVV5TWlVelFXWmhiSE5sSlRKREpUSXliV0Z5YTJWeVQyWm1jMlYwSlRJeUpUTkJOU1UzUkNVeVF5VXlNbVJoZEdGQmRIUnlhV0oxZEdWekpUSXlKVE5CSlRWQ0pUZENKVEl5Ym1GdFpTVXlNaVV6UVNVeU1pVkZOU1ZDUVNVNFJpVkZOU1U0UmlWQ055VXlNaVV5UXlVeU1uUjVjR1VsTWpJbE0wRWxNakp1ZFcxaVpYSWxNaklsTWtNbE1qSjJZV3gxWlNVeU1pVXpRU1V5TWlVeU1pVXlReVV5TW1OaGRHVm5iM0o1SlRJeUpUTkJKVEl5WkdWbVlYVnNkQ1V5TWlVeVF5VXlNbWxrSlRJeUpUTkJKVEl5VVZaSlMxUjBkVVZzYXpNMk56VTBNaVV5TWlVM1JDVXlReVUzUWlVeU1tNWhiV1VsTWpJbE0wRWxNaklsUlRVbE9UQWxPRVFsUlRjbFFUY2xRakFsTWpJbE1rTWxNakowZVhCbEpUSXlKVE5CSlRJeWMzUnlhVzVuSlRJeUpUSkRKVEl5ZG1Gc2RXVWxNaklsTTBFbE1qSWxNaklsTWtNbE1qSmpZWFJsWjI5eWVTVXlNaVV6UVNVeU1tUmxabUYxYkhRbE1qSWxNa01sTWpKcFpDVXlNaVV6UVNVeU1rSlNTMUJ2VWtOSGFIRTNOalkwTXpNbE1qSWxOMFFsTWtNbE4wSWxNakp1WVcxbEpUSXlKVE5CSlRJeUpVVTJKVGc1SlRnd0pVVTJKVGxESlRnNUpVVTRKVGd3SlRnMUpUSXlKVEpESlRJeWRIbHdaU1V5TWlVelFTVXlNbk4wY21sdVp5VXlNaVV5UXlVeU1uWmhiSFZsSlRJeUpUTkJKVEl5SlRJeUpUSkRKVEl5WTJGMFpXZHZjbmtsTWpJbE0wRWxNakprWldaaGRXeDBKVEl5SlRKREpUSXlhV1FsTWpJbE0wRWxNakpqVFdwblRGTlFWWE5vTWpJeU9USTFKVEl5SlRkRUpUSkRKVGRDSlRJeWJtRnRaU1V5TWlVelFTVXlNaVZGT0NWQ1JpVTVSU1ZGTmlVNFJTVkJOU1V5TWlVeVF5VXlNblI1Y0dVbE1qSWxNMEVsTWpKc2FXNXJKVEl5SlRKREpUSXlkbUZzZFdVbE1qSWxNMEVsTWpJbE1qSWxNa01sTWpKallYUmxaMjl5ZVNVeU1pVXpRU1V5TW1SbFptRjFiSFFsTWpJbE1rTWxNakpwWkNVeU1pVXpRU1V5TWtsemMwVk9TRzFNZEZVNE1Ea3lNamtsTWpJbE4wUWxNa01sTjBJbE1qSnVZVzFsSlRJeUpUTkJKVEl5SlVVMEpVSkZKVUpHSlVVM0pVRkRKVUpCSlRJeUpUSkRKVEl5ZEhsd1pTVXlNaVV6UVNVeU1uTjBjbWx1WnlVeU1pVXlReVV5TW5aaGJIVmxKVEl5SlROQkpUSXlKVEl5SlRKREpUSXlZMkYwWldkdmNua2xNaklsTTBFbE1qSmtaV1poZFd4MEpUSXlKVEpESlRJeWFXUWxNaklsTTBFbE1qSllkM3BNWjJ0dlJGSnJNakkzTVRFd0pUSXlKVGRFSlRWRUpUSkRKVEl5Y0hKdmNITWxNaklsTTBFbE4wSWxNako0SlRJeUpUTkJOREV6SlRKREpUSXllU1V5TWlVelFUUXlPUzR3TlRjMk9USXpNRGMyT1RJekpUSkRKVEl5ZHlVeU1pVXpRVE16TUNVeVF5VXlNbWdsTWpJbE0wRTFOaTQ0T0RRMk1UVXpPRFEyTVRVek9TVXlReVV5TW5wcGJtUmxlQ1V5TWlVelFUUWxNa01sTWpKaGJtZHNaU1V5TWlVelFUQWxOMFFsTWtNbE1qSnphR0Z3WlZOMGVXeGxKVEl5SlROQkpUZENKVEl5WVd4d2FHRWxNaklsTTBFeEpUZEVKVEpESlRJeWJHbHVaVk4wZVd4bEpUSXlKVE5CSlRkQ0pUSXliR2x1WlZkcFpIUm9KVEl5SlROQk1TNDFKVGRFSlRKREpUSXlabWxzYkZOMGVXeGxKVEl5SlROQkpUZENKVEl5WTI5c2IzSWxNaklsTTBFbE1qSXlOREVsTWtNeE5Ea2xNa014TkRnbE1qSWxNa01sTWpKa2NtRjNWSGx3WlNVeU1pVXpRU1V5TW01dmJtVWxNaklsTjBRbE1rTWxNakowYUdWdFpTVXlNaVV6UVNVM1FpVTNSQ1V5UXlVeU1uQmhkR2dsTWpJbE0wRWxOVUlsTjBJbE1qSmhZM1JwYjI1ekpUSXlKVE5CSlRWQ0pUZENKVEl5WVdOMGFXOXVKVEl5SlROQkpUSXliVzkyWlNVeU1pVXlReVV5TW5nbE1qSWxNMEVsTWpJd0pUSXlKVEpESlRJeWVTVXlNaVV6UVNVeU1qQWxNaklsTjBRbE1rTWxOMElsTWpKaFkzUnBiMjRsTWpJbE0wRWxNakpzYVc1bEpUSXlKVEpESlRJeWVDVXlNaVV6UVNVeU1uY2xNaklsTWtNbE1qSjVKVEl5SlROQkpUSXlNQ1V5TWlVM1JDVXlReVUzUWlVeU1tRmpkR2x2YmlVeU1pVXpRU1V5TW14cGJtVWxNaklsTWtNbE1qSjRKVEl5SlROQkpUSXlkeVV5TWlVeVF5VXlNbmtsTWpJbE0wRWxNakpvSlRJeUpUZEVKVEpESlRkQ0pUSXlZV04wYVc5dUpUSXlKVE5CSlRJeWJHbHVaU1V5TWlVeVF5VXlNbmdsTWpJbE0wRWxNakl3SlRJeUpUSkRKVEl5ZVNVeU1pVXpRU1V5TW1nbE1qSWxOMFFsTWtNbE4wSWxNakpoWTNScGIyNGxNaklsTTBFbE1qSmpiRzl6WlNVeU1pVTNSQ1UxUkNVM1JDVTFSQ1V5UXlVeU1tWnZiblJUZEhsc1pTVXlNaVV6UVNVM1FpVXlNbUp2YkdRbE1qSWxNMEYwY25WbEpUZEVKVEpESlRJeWRHVjRkRUpzYjJOckpUSXlKVE5CSlRWQ0pUZENKVEl5Y0c5emFYUnBiMjRsTWpJbE0wRWxOMElsTWpKNEpUSXlKVE5CTVRBbE1rTWxNako1SlRJeUpUTkJNQ1V5UXlVeU1uY2xNaklsTTBFbE1qSjNMVEl3SlRJeUpUSkRKVEl5YUNVeU1pVXpRU1V5TW1nbE1qSWxOMFFsTWtNbE1qSjBaWGgwSlRJeUpUTkJKVEl5SlVVNEpVSTBKVUV5SlVVMUpUaEJKVUV4SlVVMUpUaEdKVGhCSlVVMUpUbEdKVUpCSlVVMkpUbERKVUZESlVVNUpUbEVKVUV5SlRJeUpUZEVKVFZFSlRKREpUSXlZVzVqYUc5eWN5VXlNaVV6UVNVMVFpVTNRaVV5TW5nbE1qSWxNMEVsTWpKM0pUSkdNaVV5TWlVeVF5VXlNbmtsTWpJbE0wRWxNakl3SlRJeUpUZEVKVEpESlRkQ0pUSXllQ1V5TWlVelFTVXlNbmNsTWtZeUpUSXlKVEpESlRJeWVTVXlNaVV6UVNVeU1tZ2xNaklsTjBRbE1rTWxOMElsTWpKNEpUSXlKVE5CSlRJeU1DVXlNaVV5UXlVeU1ua2xNaklsTTBFbE1qSm9KVEpHTWlVeU1pVTNSQ1V5UXlVM1FpVXlNbmdsTWpJbE0wRWxNakozSlRJeUpUSkRKVEl5ZVNVeU1pVXpRU1V5TW1nbE1rWXlKVEl5SlRkRUpUVkVKVGRFSlRKREpUSXlRWEpHZDBaU1UxVlpRalU0T0RjM05DVXlNaVV6UVNVM1FpVXlNbWxrSlRJeUpUTkJKVEl5UVhKR2QwWlNVMVZaUWpVNE9EYzNOQ1V5TWlVeVF5VXlNbTVoYldVbE1qSWxNMEVsTWpKeVpXTjBZVzVuYkdVbE1qSWxNa01sTWpKMGFYUnNaU1V5TWlVelFTVXlNaVZGTnlVNVJpVkJPU1ZGTlNWQ1JDVkJNaVV5TWlVeVF5VXlNbU5oZEdWbmIzSjVKVEl5SlROQkpUSXlZbUZ6YVdNbE1qSWxNa01sTWpKbmNtOTFjQ1V5TWlVelFTVXlNaVV5TWlVeVF5VXlNbWR5YjNWd1RtRnRaU1V5TWlVelFXNTFiR3dsTWtNbE1qSnNiMk5yWldRbE1qSWxNMEZtWVd4elpTVXlReVV5TW14cGJtc2xNaklsTTBFbE1qSWxNaklsTWtNbE1qSmphR2xzWkhKbGJpVXlNaVV6UVNVMVFpVTFSQ1V5UXlVeU1uQmhjbVZ1ZENVeU1pVXpRU1V5TWlVeU1pVXlReVV5TW5KbGMybDZaVVJwY2lVeU1pVXpRU1UxUWlVeU1uUnNKVEl5SlRKREpUSXlkSElsTWpJbE1rTWxNakppY2lVeU1pVXlReVV5TW1Kc0pUSXlKVEpESlRJeWJDVXlNaVV5UXlVeU1uUWxNaklsTWtNbE1qSnlKVEl5SlRKREpUSXlZaVV5TWlVMVJDVXlReVV5TW1GMGRISnBZblYwWlNVeU1pVXpRU1UzUWlVeU1tTnZiblJoYVc1bGNpVXlNaVV6UVdaaGJITmxKVEpESlRJeWRtbHphV0pzWlNVeU1pVXpRWFJ5ZFdVbE1rTWxNakp5YjNSaGRHRmliR1VsTWpJbE0wRjBjblZsSlRKREpUSXliR2x1YTJGaWJHVWxNaklsTTBGMGNuVmxKVEpESlRJeVkyOXNiR0Z3YzJGaWJHVWxNaklsTTBGbVlXeHpaU1V5UXlVeU1tTnZiR3hoY0hObFpDVXlNaVV6UVdaaGJITmxKVEpESlRJeVptbDRaV1JNYVc1ckpUSXlKVE5CWm1Gc2MyVWxNa01sTWpKdFlYSnJaWEpQWm1aelpYUWxNaklsTTBFMUpUZEVKVEpESlRJeVpHRjBZVUYwZEhKcFluVjBaWE1sTWpJbE0wRWxOVUlsTjBJbE1qSnVZVzFsSlRJeUpUTkJKVEl5SlVVMUpVSkJKVGhHSlVVMUpUaEdKVUkzSlRJeUpUSkRKVEl5ZEhsd1pTVXlNaVV6UVNVeU1tNTFiV0psY2lVeU1pVXlReVV5TW5aaGJIVmxKVEl5SlROQkpUSXlKVEl5SlRKREpUSXlZMkYwWldkdmNua2xNaklsTTBFbE1qSmtaV1poZFd4MEpUSXlKVEpESlRJeWFXUWxNaklsTTBFbE1qSnZUVWwwY1d4TVJsUlpNemMyTlRVM0pUSXlKVGRFSlRKREpUZENKVEl5Ym1GdFpTVXlNaVV6UVNVeU1pVkZOU1U1TUNVNFJDVkZOeVZCTnlWQ01DVXlNaVV5UXlVeU1uUjVjR1VsTWpJbE0wRWxNakp6ZEhKcGJtY2xNaklsTWtNbE1qSjJZV3gxWlNVeU1pVXpRU1V5TWlVeU1pVXlReVV5TW1OaGRHVm5iM0o1SlRJeUpUTkJKVEl5WkdWbVlYVnNkQ1V5TWlVeVF5VXlNbWxrSlRJeUpUTkJKVEl5ZVUxVVozQkhaV055VXpZME5qVXhNaVV5TWlVM1JDVXlReVUzUWlVeU1tNWhiV1VsTWpJbE0wRWxNaklsUlRZbE9Ea2xPREFsUlRZbE9VTWxPRGtsUlRnbE9EQWxPRFVsTWpJbE1rTWxNakowZVhCbEpUSXlKVE5CSlRJeWMzUnlhVzVuSlRJeUpUSkRKVEl5ZG1Gc2RXVWxNaklsTTBFbE1qSWxNaklsTWtNbE1qSmpZWFJsWjI5eWVTVXlNaVV6UVNVeU1tUmxabUYxYkhRbE1qSWxNa01sTWpKcFpDVXlNaVV6UVNVeU1sRk5WbEZyVEhGTVZuWTFOamd6TXpZbE1qSWxOMFFsTWtNbE4wSWxNakp1WVcxbEpUSXlKVE5CSlRJeUpVVTRKVUpHSlRsRkpVVTJKVGhGSlVFMUpUSXlKVEpESlRJeWRIbHdaU1V5TWlVelFTVXlNbXhwYm1zbE1qSWxNa01sTWpKMllXeDFaU1V5TWlVelFTVXlNaVV5TWlVeVF5VXlNbU5oZEdWbmIzSjVKVEl5SlROQkpUSXlaR1ZtWVhWc2RDVXlNaVV5UXlVeU1tbGtKVEl5SlROQkpUSXlUMVp2V2t0YWVVbFFTVFE1TXpJeE55VXlNaVUzUkNVeVF5VTNRaVV5TW01aGJXVWxNaklsTTBFbE1qSWxSVFFsUWtVbFFrWWxSVGNsUVVNbFFrRWxNaklsTWtNbE1qSjBlWEJsSlRJeUpUTkJKVEl5YzNSeWFXNW5KVEl5SlRKREpUSXlkbUZzZFdVbE1qSWxNMEVsTWpJbE1qSWxNa01sTWpKallYUmxaMjl5ZVNVeU1pVXpRU1V5TW1SbFptRjFiSFFsTWpJbE1rTWxNakpwWkNVeU1pVXpRU1V5TW10M1VtcEpUbXQwWlZVeU9EVTNOekVsTWpJbE4wUWxOVVFsTWtNbE1qSndjbTl3Y3lVeU1pVXpRU1UzUWlVeU1uZ2xNaklsTTBFME1UTWxNa01sTWpKNUpUSXlKVE5CTlRNekpUSkRKVEl5ZHlVeU1pVXpRVE16TUNVeVF5VXlNbWdsTWpJbE0wRTFPQ1V5UXlVeU1ucHBibVJsZUNVeU1pVXpRVFlsTWtNbE1qSmhibWRzWlNVeU1pVXpRVEFsTjBRbE1rTWxNakp6YUdGd1pWTjBlV3hsSlRJeUpUTkJKVGRDSlRJeVlXeHdhR0VsTWpJbE0wRXhKVGRFSlRKREpUSXliR2x1WlZOMGVXeGxKVEl5SlROQkpUZENKVEl5YkdsdVpWZHBaSFJvSlRJeUpUTkJNUzQxSlRkRUpUSkRKVEl5Wm1sc2JGTjBlV3hsSlRJeUpUTkJKVGRDSlRJeVkyOXNiM0lsTWpJbE0wRWxNakl5TkRVbE1rTXhPRFVsTWtNeE9ETWxNaklsTWtNbE1qSmtjbUYzVkhsd1pTVXlNaVV6UVNVeU1tNXZibVVsTWpJbE4wUWxNa01sTWpKMGFHVnRaU1V5TWlVelFTVTNRaVUzUkNVeVF5VXlNbkJoZEdnbE1qSWxNMEVsTlVJbE4wSWxNakpoWTNScGIyNXpKVEl5SlROQkpUVkNKVGRDSlRJeVlXTjBhVzl1SlRJeUpUTkJKVEl5Ylc5MlpTVXlNaVV5UXlVeU1uZ2xNaklsTTBFbE1qSXdKVEl5SlRKREpUSXllU1V5TWlVelFTVXlNakFsTWpJbE4wUWxNa01sTjBJbE1qSmhZM1JwYjI0bE1qSWxNMEVsTWpKc2FXNWxKVEl5SlRKREpUSXllQ1V5TWlVelFTVXlNbmNsTWpJbE1rTWxNako1SlRJeUpUTkJKVEl5TUNVeU1pVTNSQ1V5UXlVM1FpVXlNbUZqZEdsdmJpVXlNaVV6UVNVeU1teHBibVVsTWpJbE1rTWxNako0SlRJeUpUTkJKVEl5ZHlVeU1pVXlReVV5TW5rbE1qSWxNMEVsTWpKb0pUSXlKVGRFSlRKREpUZENKVEl5WVdOMGFXOXVKVEl5SlROQkpUSXliR2x1WlNVeU1pVXlReVV5TW5nbE1qSWxNMEVsTWpJd0pUSXlKVEpESlRJeWVTVXlNaVV6UVNVeU1tZ2xNaklsTjBRbE1rTWxOMElsTWpKaFkzUnBiMjRsTWpJbE0wRWxNakpqYkc5elpTVXlNaVUzUkNVMVJDVTNSQ1UxUkNVeVF5VXlNbVp2Ym5SVGRIbHNaU1V5TWlVelFTVTNRaVV5TW1KdmJHUWxNaklsTTBGMGNuVmxKVGRFSlRKREpUSXlkR1Y0ZEVKc2IyTnJKVEl5SlROQkpUVkNKVGRDSlRJeWNHOXphWFJwYjI0bE1qSWxNMEVsTjBJbE1qSjRKVEl5SlROQk1UQWxNa01sTWpKNUpUSXlKVE5CTUNVeVF5VXlNbmNsTWpJbE0wRWxNakozTFRJd0pUSXlKVEpESlRJeWFDVXlNaVV6UVNVeU1tZ2xNaklsTjBRbE1rTWxNakowWlhoMEpUSXlKVE5CSlRJeUpVVTBKVUk0SlVKQ0pVVTFKVGhCSlRsQ0pVVTBKVUk0SlRoRkpVVTRKVUkxSlRnMEpVVTVKVGczSlRreEpVVTVKVGxFSlVFeUpUSXlKVGRFSlRWRUpUSkRKVEl5WVc1amFHOXljeVV5TWlVelFTVTFRaVUzUWlVeU1uZ2xNaklsTTBFbE1qSjNKVEpHTWlVeU1pVXlReVV5TW5rbE1qSWxNMEVsTWpJd0pUSXlKVGRFSlRKREpUZENKVEl5ZUNVeU1pVXpRU1V5TW5jbE1rWXlKVEl5SlRKREpUSXllU1V5TWlVelFTVXlNbWdsTWpJbE4wUWxNa01sTjBJbE1qSjRKVEl5SlROQkpUSXlNQ1V5TWlVeVF5VXlNbmtsTWpJbE0wRWxNakpvSlRKR01pVXlNaVUzUkNVeVF5VTNRaVV5TW5nbE1qSWxNMEVsTWpKM0pUSXlKVEpESlRJeWVTVXlNaVV6UVNVeU1tZ2xNa1l5SlRJeUpUZEVKVFZFSlRkRUpUSkRKVEl5VlVocFMxWk9hV2Q0UWpRek56QTBOU1V5TWlVelFTVTNRaVV5TW1sa0pUSXlKVE5CSlRJeVZVaHBTMVpPYVdkNFFqUXpOekEwTlNVeU1pVXlReVV5TW01aGJXVWxNaklsTTBFbE1qSnlaV04wWVc1bmJHVWxNaklsTWtNbE1qSjBhWFJzWlNVeU1pVXpRU1V5TWlWRk55VTVSaVZCT1NWRk5TVkNSQ1ZCTWlVeU1pVXlReVV5TW1OaGRHVm5iM0o1SlRJeUpUTkJKVEl5WW1GemFXTWxNaklsTWtNbE1qSm5jbTkxY0NVeU1pVXpRU1V5TWlVeU1pVXlReVV5TW1keWIzVndUbUZ0WlNVeU1pVXpRVzUxYkd3bE1rTWxNakpzYjJOclpXUWxNaklsTTBGbVlXeHpaU1V5UXlVeU1teHBibXNsTWpJbE0wRWxNaklsTWpJbE1rTWxNakpqYUdsc1pISmxiaVV5TWlVelFTVTFRaVUxUkNVeVF5VXlNbkJoY21WdWRDVXlNaVV6UVNVeU1pVXlNaVV5UXlVeU1uSmxjMmw2WlVScGNpVXlNaVV6UVNVMVFpVXlNblJzSlRJeUpUSkRKVEl5ZEhJbE1qSWxNa01sTWpKaWNpVXlNaVV5UXlVeU1tSnNKVEl5SlRKREpUSXliQ1V5TWlVeVF5VXlNblFsTWpJbE1rTWxNakp5SlRJeUpUSkRKVEl5WWlVeU1pVTFSQ1V5UXlVeU1tRjBkSEpwWW5WMFpTVXlNaVV6UVNVM1FpVXlNbU52Ym5SaGFXNWxjaVV5TWlVelFXWmhiSE5sSlRKREpUSXlkbWx6YVdKc1pTVXlNaVV6UVhSeWRXVWxNa01sTWpKeWIzUmhkR0ZpYkdVbE1qSWxNMEYwY25WbEpUSkRKVEl5YkdsdWEyRmliR1VsTWpJbE0wRjBjblZsSlRKREpUSXlZMjlzYkdGd2MyRmliR1VsTWpJbE0wRm1ZV3h6WlNVeVF5VXlNbU52Ykd4aGNITmxaQ1V5TWlVelFXWmhiSE5sSlRKREpUSXlabWw0WldSTWFXNXJKVEl5SlROQlptRnNjMlVsTWtNbE1qSnRZWEpyWlhKUFptWnpaWFFsTWpJbE0wRTFKVGRFSlRKREpUSXlaR0YwWVVGMGRISnBZblYwWlhNbE1qSWxNMEVsTlVJbE4wSWxNakp1WVcxbEpUSXlKVE5CSlRJeUpVVTFKVUpCSlRoR0pVVTFKVGhHSlVJM0pUSXlKVEpESlRJeWRIbHdaU1V5TWlVelFTVXlNbTUxYldKbGNpVXlNaVV5UXlVeU1uWmhiSFZsSlRJeUpUTkJKVEl5SlRJeUpUSkRKVEl5WTJGMFpXZHZjbmtsTWpJbE0wRWxNakprWldaaGRXeDBKVEl5SlRKREpUSXlhV1FsTWpJbE0wRWxNakp4VGtsMmFGWlZVMnA1TmpVM01EUTRKVEl5SlRkRUpUSkRKVGRDSlRJeWJtRnRaU1V5TWlVelFTVXlNaVZGTlNVNU1DVTRSQ1ZGTnlWQk55VkNNQ1V5TWlVeVF5VXlNblI1Y0dVbE1qSWxNMEVsTWpKemRISnBibWNsTWpJbE1rTWxNakoyWVd4MVpTVXlNaVV6UVNVeU1pVXlNaVV5UXlVeU1tTmhkR1ZuYjNKNUpUSXlKVE5CSlRJeVpHVm1ZWFZzZENVeU1pVXlReVV5TW1sa0pUSXlKVE5CSlRJeVdXdENUSFZGZG1KRllqSTBNVEF3TmlVeU1pVTNSQ1V5UXlVM1FpVXlNbTVoYldVbE1qSWxNMEVsTWpJbFJUWWxPRGtsT0RBbFJUWWxPVU1sT0RrbFJUZ2xPREFsT0RVbE1qSWxNa01sTWpKMGVYQmxKVEl5SlROQkpUSXljM1J5YVc1bkpUSXlKVEpESlRJeWRtRnNkV1VsTWpJbE0wRWxNaklsTWpJbE1rTWxNakpqWVhSbFoyOXllU1V5TWlVelFTVXlNbVJsWm1GMWJIUWxNaklsTWtNbE1qSnBaQ1V5TWlVelFTVXlNa2xrY1d0b1luVkdTbUkyTmpnNU56SWxNaklsTjBRbE1rTWxOMElsTWpKdVlXMWxKVEl5SlROQkpUSXlKVVU0SlVKR0pUbEZKVVUySlRoRkpVRTFKVEl5SlRKREpUSXlkSGx3WlNVeU1pVXpRU1V5TW14cGJtc2xNaklsTWtNbE1qSjJZV3gxWlNVeU1pVXpRU1V5TWlVeU1pVXlReVV5TW1OaGRHVm5iM0o1SlRJeUpUTkJKVEl5WkdWbVlYVnNkQ1V5TWlVeVF5VXlNbWxrSlRJeUpUTkJKVEl5WjBkYWFHWlViV2g1Y3pJNE9UWTNOeVV5TWlVM1JDVXlReVUzUWlVeU1tNWhiV1VsTWpJbE0wRWxNaklsUlRRbFFrVWxRa1lsUlRjbFFVTWxRa0VsTWpJbE1rTWxNakowZVhCbEpUSXlKVE5CSlRJeWMzUnlhVzVuSlRJeUpUSkRKVEl5ZG1Gc2RXVWxNaklsTTBFbE1qSWxNaklsTWtNbE1qSmpZWFJsWjI5eWVTVXlNaVV6UVNVeU1tUmxabUYxYkhRbE1qSWxNa01sTWpKcFpDVXlNaVV6UVNVeU1teDNjVnBCZDNkaVlXc3lOamM1TkRNbE1qSWxOMFFsTlVRbE1rTWxNakp3Y205d2N5VXlNaVV6UVNVM1FpVXlNbmdsTWpJbE0wRTBNVE1sTWtNbE1qSjVKVEl5SlROQk5qTTNKVEpESlRJeWR5VXlNaVV6UVRNek1DVXlReVV5TW1nbE1qSWxNMEUxT0NVeVF5VXlNbnBwYm1SbGVDVXlNaVV6UVRnbE1rTWxNakpoYm1kc1pTVXlNaVV6UVRBbE4wUWxNa01sTWpKemFHRndaVk4wZVd4bEpUSXlKVE5CSlRkQ0pUSXlZV3h3YUdFbE1qSWxNMEV4SlRkRUpUSkRKVEl5YkdsdVpWTjBlV3hsSlRJeUpUTkJKVGRDSlRJeWJHbHVaVmRwWkhSb0pUSXlKVE5CTVM0MUpUZEVKVEpESlRJeVptbHNiRk4wZVd4bEpUSXlKVE5CSlRkQ0pUSXlZMjlzYjNJbE1qSWxNMEVsTWpJeU5UQWxNa015TWpBbE1rTXlNVGtsTWpJbE1rTWxNakprY21GM1ZIbHdaU1V5TWlVelFTVXlNbTV2Ym1VbE1qSWxOMFFsTWtNbE1qSjBhR1Z0WlNVeU1pVXpRU1UzUWlVM1JDVXlReVV5TW5CaGRHZ2xNaklsTTBFbE5VSWxOMElsTWpKaFkzUnBiMjV6SlRJeUpUTkJKVFZDSlRkQ0pUSXlZV04wYVc5dUpUSXlKVE5CSlRJeWJXOTJaU1V5TWlVeVF5VXlNbmdsTWpJbE0wRWxNakl3SlRJeUpUSkRKVEl5ZVNVeU1pVXpRU1V5TWpBbE1qSWxOMFFsTWtNbE4wSWxNakpoWTNScGIyNGxNaklsTTBFbE1qSnNhVzVsSlRJeUpUSkRKVEl5ZUNVeU1pVXpRU1V5TW5jbE1qSWxNa01sTWpKNUpUSXlKVE5CSlRJeU1DVXlNaVUzUkNVeVF5VTNRaVV5TW1GamRHbHZiaVV5TWlVelFTVXlNbXhwYm1VbE1qSWxNa01sTWpKNEpUSXlKVE5CSlRJeWR5VXlNaVV5UXlVeU1ua2xNaklsTTBFbE1qSm9KVEl5SlRkRUpUSkRKVGRDSlRJeVlXTjBhVzl1SlRJeUpUTkJKVEl5YkdsdVpTVXlNaVV5UXlVeU1uZ2xNaklsTTBFbE1qSXdKVEl5SlRKREpUSXllU1V5TWlVelFTVXlNbWdsTWpJbE4wUWxNa01sTjBJbE1qSmhZM1JwYjI0bE1qSWxNMEVsTWpKamJHOXpaU1V5TWlVM1JDVTFSQ1UzUkNVMVJDVXlReVV5TW1admJuUlRkSGxzWlNVeU1pVXpRU1UzUWlVeU1tSnZiR1FsTWpJbE0wRjBjblZsSlRkRUpUSkRKVEl5ZEdWNGRFSnNiMk5ySlRJeUpUTkJKVFZDSlRkQ0pUSXljRzl6YVhScGIyNGxNaklsTTBFbE4wSWxNako0SlRJeUpUTkJNVEFsTWtNbE1qSjVKVEl5SlROQk1DVXlReVV5TW5jbE1qSWxNMEVsTWpKM0xUSXdKVEl5SlRKREpUSXlhQ1V5TWlVelFTVXlNbWdsTWpJbE4wUWxNa01sTWpKMFpYaDBKVEl5SlROQkpUSXlKVVUxSlVKRUpVRXlKVVUySlRnd0pUZ3hKVVUwSlVJNEpUaEZKVVUySlRoQkpUZ3dKVVUySlRsREpVRkdKVVU1SlRsRUpVRXlKVEl5SlRkRUpUVkVKVEpESlRJeVlXNWphRzl5Y3lVeU1pVXpRU1UxUWlVM1FpVXlNbmdsTWpJbE0wRWxNakozSlRKR01pVXlNaVV5UXlVeU1ua2xNaklsTTBFbE1qSXdKVEl5SlRkRUpUSkRKVGRDSlRJeWVDVXlNaVV6UVNVeU1uY2xNa1l5SlRJeUpUSkRKVEl5ZVNVeU1pVXpRU1V5TW1nbE1qSWxOMFFsTWtNbE4wSWxNako0SlRJeUpUTkJKVEl5TUNVeU1pVXlReVV5TW5rbE1qSWxNMEVsTWpKb0pUSkdNaVV5TWlVM1JDVXlReVUzUWlVeU1uZ2xNaklsTTBFbE1qSjNKVEl5SlRKREpUSXllU1V5TWlVelFTVXlNbWdsTWtZeUpUSXlKVGRFSlRWRUpUZEVKVEpESlRJeVRFWmFTR05CVjNCRFpqa3pNalkyTkNVeU1pVXpRU1UzUWlVeU1tbGtKVEl5SlROQkpUSXlURVphU0dOQlYzQkRaamt6TWpZMk5DVXlNaVV5UXlVeU1tNWhiV1VsTWpJbE0wRWxNakpzYVc1clpYSWxNaklsTWtNbE1qSjBaWGgwSlRJeUpUTkJKVEl5SlRJeUpUSkRKVEl5WjNKdmRYQWxNaklsTTBFbE1qSWxNaklsTWtNbE1qSnNhVzVyWlhKVWVYQmxKVEl5SlROQkpUSXlZbkp2YTJWdUpUSXlKVEpESlRJeWNHOXBiblJ6SlRJeUpUTkJKVFZDSlRWRUpUSkRKVEl5Ykc5amEyVmtKVEl5SlROQlptRnNjMlVsTWtNbE1qSmtZWFJoUVhSMGNtbGlkWFJsY3lVeU1pVXpRU1UxUWlVMVJDVXlReVV5TW5CeWIzQnpKVEl5SlROQkpUZENKVEl5ZW1sdVpHVjRKVEl5SlROQk15VTNSQ1V5UXlVeU1teHBibVZUZEhsc1pTVXlNaVV6UVNVM1FpVXlNbXhwYm1WWGFXUjBhQ1V5TWlVelFURXVOU1UzUkNVeVF5VXlNbVp5YjIwbE1qSWxNMEVsTjBJbE1qSjRKVEl5SlROQk5UYzRKVEpESlRJeWVTVXlNaVV6UVRJM09DVXlReVV5TW1GdVoyeGxKVEl5SlROQk5DNDNNVEl6T0RnNU9EQXpPRFEyT1NVeVF5VXlNbWxrSlRJeUpUTkJKVEl5U1VWS1JuSk1lRmw2U0RFNE1EVXlNeVV5TWlVM1JDVXlReVV5TW5SdkpUSXlKVE5CSlRkQ0pUSXlhV1FsTWpJbE0wRWxNakpxWjJoUmMzQnBlR1prTmpBd05ESTNKVEl5SlRKREpUSXllQ1V5TWlVelFUVTNPQ1V5UXlVeU1ua2xNaklsTTBFek1qUWxNa01sTWpKaGJtZHNaU1V5TWlVelFURXVOVGN3TnprMk16STJOemswT0RrM0pUZEVKVEpESlRJeWRHVjRkRUpzYjJOckpUSXlKVE5CSlRWQ0pUVkVKVGRFSlRKREpUSXllbXhEWWtSaFRteEdUVEkwTXpNME5DVXlNaVV6UVNVM1FpVXlNbWxrSlRJeUpUTkJKVEl5ZW14RFlrUmhUbXhHVFRJME16TTBOQ1V5TWlVeVF5VXlNbTVoYldVbE1qSWxNMEVsTWpKc2FXNXJaWElsTWpJbE1rTWxNakowWlhoMEpUSXlKVE5CSlRJeUpUSXlKVEpESlRJeVozSnZkWEFsTWpJbE0wRWxNaklsTWpJbE1rTWxNakpzYVc1clpYSlVlWEJsSlRJeUpUTkJKVEl5WW5KdmEyVnVKVEl5SlRKREpUSXljRzlwYm5SekpUSXlKVE5CSlRWQ0pUZENKVEl5ZUNVeU1pVXpRVFUzT0NVeVF5VXlNbmtsTWpJbE0wRTBNRFV1TlRJNE9EUTJNVFV6T0RRMk1pVTNSQ1V5UXlVM1FpVXlNbmdsTWpJbE0wRTFOemdsTWtNbE1qSjVKVEl5SlROQk5EQTFMalV5T0RnME5qRTFNemcwTmpJbE4wUWxOVVFsTWtNbE1qSnNiMk5yWldRbE1qSWxNMEZtWVd4elpTVXlReVV5TW1SaGRHRkJkSFJ5YVdKMWRHVnpKVEl5SlROQkpUVkNKVFZFSlRKREpUSXljSEp2Y0hNbE1qSWxNMEVsTjBJbE1qSjZhVzVrWlhnbE1qSWxNMEUxSlRKREpUSXllQ1V5TWlVelFXNTFiR3dsTWtNbE1qSjVKVEl5SlROQmJuVnNiQ1UzUkNVeVF5VXlNbXhwYm1WVGRIbHNaU1V5TWlVelFTVTNRaVV5TW14cGJtVlhhV1IwYUNVeU1pVXpRVEV1TlNVM1JDVXlReVV5TW1aeWIyMGxNaklsTTBFbE4wSWxNako0SlRJeUpUTkJOVGM0SlRKREpUSXllU1V5TWlVelFUTTRNaVV5UXlVeU1tRnVaMnhsSlRJeUpUTkJOQzQzTVRJek9EZzVPREF6T0RRMk9TVXlReVV5TW1sa0pUSXlKVE5CSlRJeWFtZG9VWE53YVhobVpEWXdNRFF5TnlVeU1pVTNSQ1V5UXlVeU1uUnZKVEl5SlROQkpUZENKVEl5YVdRbE1qSWxNMEVsTWpKV1dVTllWMFJFVlVsSU56RTNPVEl6SlRJeUpUSkRKVEl5ZUNVeU1pVXpRVFUzT0NVeVF5VXlNbmtsTWpJbE0wRTBNamt1TURVM05qa3lNekEzTmpreU15VXlReVV5TW1GdVoyeGxKVEl5SlROQk1TNDFOekEzT1RZek1qWTNPVFE0T1RjbE4wUWxNa01sTWpKMFpYaDBRbXh2WTJzbE1qSWxNMEVsTlVJbE5VUWxOMFFsTWtNbE1qSlFVWFJWUm1KVFlscHNOalF5TkRJekpUSXlKVE5CSlRkQ0pUSXlhV1FsTWpJbE0wRWxNakpRVVhSVlJtSlRZbHBzTmpReU5ESXpKVEl5SlRKREpUSXlibUZ0WlNVeU1pVXpRU1V5TW14cGJtdGxjaVV5TWlVeVF5VXlNblJsZUhRbE1qSWxNMEVsTWpJbE1qSWxNa01sTWpKbmNtOTFjQ1V5TWlVelFTVXlNaVV5TWlVeVF5VXlNbXhwYm10bGNsUjVjR1VsTWpJbE0wRWxNakppY205clpXNGxNaklsTWtNbE1qSndiMmx1ZEhNbE1qSWxNMEVsTlVJbE5VUWxNa01sTWpKc2IyTnJaV1FsTWpJbE0wRm1ZV3h6WlNVeVF5VXlNbVJoZEdGQmRIUnlhV0oxZEdWekpUSXlKVE5CSlRWQ0pUVkVKVEpESlRJeWNISnZjSE1sTWpJbE0wRWxOMElsTWpKNmFXNWtaWGdsTWpJbE0wRTNKVEpESlRJeWVDVXlNaVV6UVc1MWJHd2xNa01sTWpKNUpUSXlKVE5CYm5Wc2JDVTNSQ1V5UXlVeU1teHBibVZUZEhsc1pTVXlNaVV6UVNVM1FpVXlNbXhwYm1WWGFXUjBhQ1V5TWlVelFURXVOU1UzUkNVeVF5VXlNbVp5YjIwbE1qSWxNMEVsTjBJbE1qSnBaQ1V5TWlVelFTVXlNbFpaUTFoWFJFUlZTVWczTVRjNU1qTWxNaklsTWtNbE1qSjRKVEl5SlROQk5UYzRKVEpESlRJeWVTVXlNaVV6UVRRNE5TNDVOREkyT1RJek1EYzJPVEl6SlRKREpUSXlZVzVuYkdVbE1qSWxNMEUwTGpjeE1qTTRPRGs0TURNNE5EWTVKVGRFSlRKREpUSXlkRzhsTWpJbE0wRWxOMElsTWpKcFpDVXlNaVV6UVNVeU1rRnlSbmRHVWxOVldVSTFPRGczTnpRbE1qSWxNa01sTWpKNEpUSXlKVE5CTlRjNEpUSkRKVEl5ZVNVeU1pVXpRVFV6TWk0ME56RXhOVE00TkRZeE5UTTRKVEpESlRJeVlXNW5iR1VsTWpJbE0wRXhMalUzTURjNU5qTXlOamM1TkRnNU55VTNSQ1V5UXlVeU1uUmxlSFJDYkc5amF5VXlNaVV6UVNVMVFpVTFSQ1UzUkNVeVF5VXlNbmxDWm5kMGFVNURTbTA1TXpRd01EUWxNaklsTTBFbE4wSWxNakpwWkNVeU1pVXpRU1V5TW5sQ1puZDBhVTVEU20wNU16UXdNRFFsTWpJbE1rTWxNakp1WVcxbEpUSXlKVE5CSlRJeWJHbHVhMlZ5SlRJeUpUSkRKVEl5ZEdWNGRDVXlNaVV6UVNVeU1pVXlNaVV5UXlVeU1tZHliM1Z3SlRJeUpUTkJKVEl5SlRJeUpUSkRKVEl5YkdsdWEyVnlWSGx3WlNVeU1pVXpRU1V5TW1KeWIydGxiaVV5TWlVeVF5VXlNbkJ2YVc1MGN5VXlNaVV6UVNVMVFpVTNRaVV5TW5nbE1qSWxNMEUxTnpnbE1rTWxNako1SlRJeUpUTkJOVGt4SlRkRUpUVkVKVEpESlRJeWJHOWphMlZrSlRJeUpUTkJabUZzYzJVbE1rTWxNakprWVhSaFFYUjBjbWxpZFhSbGN5VXlNaVV6UVNVMVFpVTFSQ1V5UXlVeU1uQnliM0J6SlRJeUpUTkJKVGRDSlRJeWVtbHVaR1Y0SlRJeUpUTkJPU1V5UXlVeU1uZ2xNaklsTTBGdWRXeHNKVEpESlRJeWVTVXlNaVV6UVc1MWJHd2xOMFFsTWtNbE1qSnNhVzVsVTNSNWJHVWxNaklsTTBFbE4wSWxNakpzYVc1bFYybGtkR2dsTWpJbE0wRXhMalVsTjBRbE1rTWxNakptY205dEpUSXlKVE5CSlRkQ0pUSXllQ1V5TWlVelFUVXhOQ1V5UXlVeU1ua2xNaklsTTBFMU9URWxNa01sTWpKaGJtZHNaU1V5TWlVelFXNTFiR3dsTWtNbE1qSnBaQ1V5TWlVelFXNTFiR3dsTjBRbE1rTWxNakowYnlVeU1pVXpRU1UzUWlVeU1tbGtKVEl5SlROQkpUSXlWVWhwUzFaT2FXZDRRalF6TnpBME5TVXlNaVV5UXlVeU1uZ2xNaklsTTBFMU56Z2xNa01sTWpKNUpUSXlKVE5CTmpNM0pUSkRKVEl5WVc1bmJHVWxNaklsTTBFeExqVTNNRGM1TmpNeU5qYzVORGc1TnlVM1JDVXlReVV5TW5SbGVIUkNiRzlqYXlVeU1pVXpRU1UxUWlVMVJDVTNSQ1UzUkNVeVF5VXlNbU52YlcxbGJuUnpKVEl5SlROQkpUVkNKVFZFSlRKREpUSXljR3gxWjJsdWN5VXlNaVV6UVNVM1FpVTNSQ1V5UXlVeU1tRnBRMjl1ZEdGcGJtVnljeVV5TWlVelFTVTNRaVUzUkNVeVF5VXlNbWx1YzJWeWRGQmhaMlZQY0hSekpUSXlKVE5CSlRkQ0pUZEVKVEpESlRJeWNHOXpkRkJoZVcxbGJuUWxNaklsTTBFbE4wSWxOMFFsTWtNbE1qSjBhR1Z0WlNVeU1pVXpRU1UzUWlVeU1uQmhaMlVsTWpJbE0wRWxOMElsTWpKaVlXTnJaM0p2ZFc1a1EyOXNiM0lsTWpJbE0wRWxNakowY21GdWMzQmhjbVZ1ZENVeU1pVTNSQ1UzUkNVM1JBPT0iLAoJIkZpbGVJZCIgOiAiNmRlYmZlN2ItZTVjZS00MDBmLWJkMzEtMzg2NTZjNWRhMmJhIgp9Cg=="/>
    </extobj>
  </extobjs>
</s:customData>
</file>

<file path=customXml/itemProps49.xml><?xml version="1.0" encoding="utf-8"?>
<ds:datastoreItem xmlns:ds="http://schemas.openxmlformats.org/officeDocument/2006/customXml" ds:itemID="s:customData">
  <ds:schemaRefs>
    <ds:schemaRef ds:uri="http://www.wps.cn/officeDocument/2013/wpsCustom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480</Words>
  <Application>WPS 演示</Application>
  <PresentationFormat>宽屏</PresentationFormat>
  <Paragraphs>71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54" baseType="lpstr">
      <vt:lpstr>Arial</vt:lpstr>
      <vt:lpstr>宋体</vt:lpstr>
      <vt:lpstr>Wingdings</vt:lpstr>
      <vt:lpstr>微软雅黑</vt:lpstr>
      <vt:lpstr>Wingdings</vt:lpstr>
      <vt:lpstr>优设标题黑</vt:lpstr>
      <vt:lpstr>黑体</vt:lpstr>
      <vt:lpstr>微软雅黑 Light</vt:lpstr>
      <vt:lpstr>思源黑体 CN Normal</vt:lpstr>
      <vt:lpstr>思源黑体 CN Light</vt:lpstr>
      <vt:lpstr>思源黑体 CN Bold</vt:lpstr>
      <vt:lpstr>Noto Sans S Chinese Medium</vt:lpstr>
      <vt:lpstr>Arial</vt:lpstr>
      <vt:lpstr>思源黑体 CN Regular</vt:lpstr>
      <vt:lpstr>Impact</vt:lpstr>
      <vt:lpstr>思源黑体 CN Medium</vt:lpstr>
      <vt:lpstr>Arial Unicode MS</vt:lpstr>
      <vt:lpstr>Calibri</vt:lpstr>
      <vt:lpstr>Noto Sans S Chinese Medium</vt:lpstr>
      <vt:lpstr>优设标题黑</vt:lpstr>
      <vt:lpstr>思源黑体 CN Bold</vt:lpstr>
      <vt:lpstr>思源黑体 CN Light</vt:lpstr>
      <vt:lpstr>思源黑体 CN Medium</vt:lpstr>
      <vt:lpstr>思源黑体 CN Normal</vt:lpstr>
      <vt:lpstr>KSOF954951BB</vt:lpstr>
      <vt:lpstr>KSOF6188761F</vt:lpstr>
      <vt:lpstr>KSOFD72470BC</vt:lpstr>
      <vt:lpstr>文道标题黑</vt:lpstr>
      <vt:lpstr>兰米黑体</vt:lpstr>
      <vt:lpstr>方正宝黑体 简 Light</vt:lpstr>
      <vt:lpstr>蒙纳黑体 PRC Bold</vt:lpstr>
      <vt:lpstr>FT Thymes Medium</vt:lpstr>
      <vt:lpstr>方正宝黑体 简 Medium</vt:lpstr>
      <vt:lpstr>KSOF618801C0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阿泽哝</cp:lastModifiedBy>
  <cp:revision>782</cp:revision>
  <dcterms:created xsi:type="dcterms:W3CDTF">2019-06-19T02:08:00Z</dcterms:created>
  <dcterms:modified xsi:type="dcterms:W3CDTF">2026-10-29T09:51:13Z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ICV">
    <vt:lpwstr>F6D0BEF16B2B4E208AB5A44E1229B8AA_13</vt:lpwstr>
  </property>
</Properties>
</file>