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0" r:id="rId3"/>
    <p:sldId id="321" r:id="rId4"/>
    <p:sldId id="341" r:id="rId5"/>
    <p:sldId id="340" r:id="rId6"/>
    <p:sldId id="342" r:id="rId7"/>
    <p:sldId id="313" r:id="rId8"/>
    <p:sldId id="314" r:id="rId9"/>
    <p:sldId id="315" r:id="rId10"/>
    <p:sldId id="264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十二 猪肠" initials="十二" lastIdx="0" clrIdx="1"/>
  <p:cmAuthor id="3" name="Administra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5CB"/>
    <a:srgbClr val="ED0415"/>
    <a:srgbClr val="E90212"/>
    <a:srgbClr val="644242"/>
    <a:srgbClr val="8D2F2F"/>
    <a:srgbClr val="6A2323"/>
    <a:srgbClr val="571D1D"/>
    <a:srgbClr val="FFFCD8"/>
    <a:srgbClr val="FFF1B7"/>
    <a:srgbClr val="FFE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3626485" y="6581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3" name="文本框 2"/>
          <p:cNvSpPr txBox="1"/>
          <p:nvPr userDrawn="1"/>
        </p:nvSpPr>
        <p:spPr>
          <a:xfrm>
            <a:off x="298450" y="6499225"/>
            <a:ext cx="104120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【经传多赢投资顾问曾文龙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(A1120620070001)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，观点基于软件数据和理论模型分析，仅供参考，不构成投资建议，市场有风险，投资需谨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  <a:endParaRPr lang="en-US" altLang="zh-CN" sz="12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4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0.xm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tags" Target="../tags/tag5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image" Target="../media/image8.png"/><Relationship Id="rId15" Type="http://schemas.openxmlformats.org/officeDocument/2006/relationships/slideLayout" Target="../slideLayouts/slideLayout6.xml"/><Relationship Id="rId14" Type="http://schemas.openxmlformats.org/officeDocument/2006/relationships/tags" Target="../tags/tag69.xml"/><Relationship Id="rId13" Type="http://schemas.openxmlformats.org/officeDocument/2006/relationships/image" Target="../media/image14.png"/><Relationship Id="rId12" Type="http://schemas.openxmlformats.org/officeDocument/2006/relationships/image" Target="../media/image13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" Type="http://schemas.openxmlformats.org/officeDocument/2006/relationships/tags" Target="../tags/tag6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image" Target="../media/image8.png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78.xml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0.png"/><Relationship Id="rId1" Type="http://schemas.openxmlformats.org/officeDocument/2006/relationships/tags" Target="../tags/tag70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0.xml"/><Relationship Id="rId2" Type="http://schemas.openxmlformats.org/officeDocument/2006/relationships/image" Target="../media/image19.png"/><Relationship Id="rId1" Type="http://schemas.openxmlformats.org/officeDocument/2006/relationships/tags" Target="../tags/tag79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20.png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4.xml"/><Relationship Id="rId2" Type="http://schemas.openxmlformats.org/officeDocument/2006/relationships/image" Target="../media/image21.png"/><Relationship Id="rId1" Type="http://schemas.openxmlformats.org/officeDocument/2006/relationships/tags" Target="../tags/tag8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90.xml"/><Relationship Id="rId8" Type="http://schemas.openxmlformats.org/officeDocument/2006/relationships/image" Target="../media/image24.png"/><Relationship Id="rId7" Type="http://schemas.openxmlformats.org/officeDocument/2006/relationships/tags" Target="../tags/tag89.xml"/><Relationship Id="rId6" Type="http://schemas.openxmlformats.org/officeDocument/2006/relationships/image" Target="../media/image23.png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image" Target="../media/image22.png"/><Relationship Id="rId2" Type="http://schemas.openxmlformats.org/officeDocument/2006/relationships/tags" Target="../tags/tag86.xml"/><Relationship Id="rId15" Type="http://schemas.openxmlformats.org/officeDocument/2006/relationships/slideLayout" Target="../slideLayouts/slideLayout4.xml"/><Relationship Id="rId14" Type="http://schemas.openxmlformats.org/officeDocument/2006/relationships/tags" Target="../tags/tag94.xml"/><Relationship Id="rId13" Type="http://schemas.openxmlformats.org/officeDocument/2006/relationships/tags" Target="../tags/tag93.xml"/><Relationship Id="rId12" Type="http://schemas.openxmlformats.org/officeDocument/2006/relationships/tags" Target="../tags/tag92.xml"/><Relationship Id="rId11" Type="http://schemas.openxmlformats.org/officeDocument/2006/relationships/tags" Target="../tags/tag91.xml"/><Relationship Id="rId10" Type="http://schemas.openxmlformats.org/officeDocument/2006/relationships/image" Target="../media/image25.png"/><Relationship Id="rId1" Type="http://schemas.openxmlformats.org/officeDocument/2006/relationships/tags" Target="../tags/tag8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2480310" y="2893695"/>
            <a:ext cx="72243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4200">
                <a:gradFill>
                  <a:gsLst>
                    <a:gs pos="0">
                      <a:srgbClr val="FAFAFA"/>
                    </a:gs>
                    <a:gs pos="100000">
                      <a:srgbClr val="FFF1B7"/>
                    </a:gs>
                  </a:gsLst>
                  <a:lin ang="5400000" scaled="0"/>
                </a:gra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波段先锋营</a:t>
            </a:r>
            <a:endParaRPr lang="zh-CN" sz="4200">
              <a:gradFill>
                <a:gsLst>
                  <a:gs pos="0">
                    <a:srgbClr val="FAFAFA"/>
                  </a:gs>
                  <a:gs pos="100000">
                    <a:srgbClr val="FFF1B7"/>
                  </a:gs>
                </a:gsLst>
                <a:lin ang="5400000" scaled="0"/>
              </a:gra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grpSp>
        <p:nvGrpSpPr>
          <p:cNvPr id="5" name="组合 4"/>
          <p:cNvGrpSpPr/>
          <p:nvPr>
            <p:custDataLst>
              <p:tags r:id="rId1"/>
            </p:custDataLst>
          </p:nvPr>
        </p:nvGrpSpPr>
        <p:grpSpPr>
          <a:xfrm>
            <a:off x="2176145" y="3871595"/>
            <a:ext cx="8042275" cy="398780"/>
            <a:chOff x="4869" y="6097"/>
            <a:chExt cx="9097" cy="628"/>
          </a:xfrm>
        </p:grpSpPr>
        <p:sp>
          <p:nvSpPr>
            <p:cNvPr id="10" name="文本框 9"/>
            <p:cNvSpPr txBox="1"/>
            <p:nvPr>
              <p:custDataLst>
                <p:tags r:id="rId2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经传多赢投资投顾：曾文龙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A1120620070001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30508" y="962025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58825" y="1525270"/>
            <a:ext cx="10667365" cy="1368425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83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超跌待反</a:t>
            </a:r>
            <a:endParaRPr lang="zh-CN" altLang="en-US" sz="83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2455" y="3126740"/>
            <a:ext cx="336550" cy="292735"/>
          </a:xfrm>
          <a:prstGeom prst="rect">
            <a:avLst/>
          </a:prstGeom>
        </p:spPr>
      </p:pic>
      <p:pic>
        <p:nvPicPr>
          <p:cNvPr id="6" name="图片 5" descr="多边形 1 拷贝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2385060" y="3115945"/>
            <a:ext cx="336550" cy="292735"/>
          </a:xfrm>
          <a:prstGeom prst="rect">
            <a:avLst/>
          </a:prstGeom>
        </p:spPr>
      </p:pic>
      <p:grpSp>
        <p:nvGrpSpPr>
          <p:cNvPr id="9" name="组合 8"/>
          <p:cNvGrpSpPr/>
          <p:nvPr>
            <p:custDataLst>
              <p:tags r:id="rId6"/>
            </p:custDataLst>
          </p:nvPr>
        </p:nvGrpSpPr>
        <p:grpSpPr>
          <a:xfrm>
            <a:off x="2176145" y="4511040"/>
            <a:ext cx="8042275" cy="398780"/>
            <a:chOff x="4869" y="6097"/>
            <a:chExt cx="9097" cy="628"/>
          </a:xfrm>
        </p:grpSpPr>
        <p:sp>
          <p:nvSpPr>
            <p:cNvPr id="11" name="文本框 10"/>
            <p:cNvSpPr txBox="1"/>
            <p:nvPr>
              <p:custDataLst>
                <p:tags r:id="rId7"/>
              </p:custDataLst>
            </p:nvPr>
          </p:nvSpPr>
          <p:spPr>
            <a:xfrm>
              <a:off x="4869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</a:rPr>
                <a:t>经传多赢基金从业人员：曾文龙</a:t>
              </a:r>
              <a:endPara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Light" panose="020B0300000000000000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8"/>
              </p:custDataLst>
            </p:nvPr>
          </p:nvSpPr>
          <p:spPr>
            <a:xfrm>
              <a:off x="9541" y="6097"/>
              <a:ext cx="4425" cy="628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noAutofit/>
            </a:bodyPr>
            <a:p>
              <a:pPr algn="ctr"/>
              <a:r>
                <a:rPr lang="zh-CN" altLang="en-US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Light" panose="020B0300000000000000" charset="-122"/>
                  <a:sym typeface="+mn-ea"/>
                </a:rPr>
                <a:t>执业证书编号</a:t>
              </a:r>
              <a:r>
                <a:rPr lang="en-US" altLang="zh-CN" sz="2000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cs typeface="思源黑体 CN Regular" panose="020B0500000000000000" charset="-122"/>
                </a:rPr>
                <a:t>A20250619007559</a:t>
              </a:r>
              <a:endPara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endParaRPr>
            </a:p>
          </p:txBody>
        </p:sp>
      </p:grpSp>
    </p:spTree>
    <p:custDataLst>
      <p:tags r:id="rId9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波段交易模式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40" y="2230120"/>
            <a:ext cx="6538595" cy="40855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文本框 12"/>
          <p:cNvSpPr txBox="1"/>
          <p:nvPr/>
        </p:nvSpPr>
        <p:spPr>
          <a:xfrm>
            <a:off x="0" y="520065"/>
            <a:ext cx="120935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波段交易：介于短线交易与长线交易之间，以捕捉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“中期趋势段”</a:t>
            </a:r>
            <a:r>
              <a:rPr lang="zh-CN" altLang="en-US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为目标，通过在相对低位买入，在相对高位卖出，从而获取差价收益的一种交易策略。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(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</a:t>
            </a:r>
            <a:r>
              <a:rPr lang="en-US" altLang="zh-CN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)</a:t>
            </a: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en-US" altLang="zh-CN" b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不同市场环境下的波段策略的胜率差异：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上升趋势</a:t>
            </a:r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低买高卖＞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震荡趋势</a:t>
            </a:r>
            <a:r>
              <a:rPr lang="en-US" altLang="zh-CN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箱体上下沿操作</a:t>
            </a:r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＞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下降趋势</a:t>
            </a:r>
            <a:r>
              <a:rPr lang="en-US" altLang="zh-CN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zh-CN" altLang="en-US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超跌反弹，需要更加谨慎。</a:t>
            </a:r>
            <a:endParaRPr lang="zh-CN" altLang="en-US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80225" y="2230120"/>
            <a:ext cx="4762500" cy="38150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200" b="1"/>
              <a:t>波段交易</a:t>
            </a:r>
            <a:r>
              <a:rPr lang="en-US" altLang="zh-CN" sz="2200" b="1"/>
              <a:t>→</a:t>
            </a:r>
            <a:r>
              <a:rPr lang="zh-CN" altLang="en-US" sz="2200" b="1"/>
              <a:t>胜率优化</a:t>
            </a:r>
            <a:r>
              <a:rPr lang="en-US" altLang="zh-CN" sz="2200" b="1"/>
              <a:t>→</a:t>
            </a:r>
            <a:r>
              <a:rPr lang="zh-CN" altLang="en-US" sz="2200" b="1"/>
              <a:t>三位一体：</a:t>
            </a:r>
            <a:endParaRPr lang="zh-CN" altLang="en-US" sz="2200" b="1"/>
          </a:p>
          <a:p>
            <a:endParaRPr lang="zh-CN" altLang="en-US" sz="2200" b="1"/>
          </a:p>
          <a:p>
            <a:r>
              <a:rPr lang="zh-CN" altLang="en-US" sz="2200" b="1"/>
              <a:t>大盘：</a:t>
            </a:r>
            <a:endParaRPr lang="zh-CN" altLang="en-US" sz="2200" b="1"/>
          </a:p>
          <a:p>
            <a:r>
              <a:rPr lang="zh-CN" altLang="en-US" sz="2200" b="1">
                <a:solidFill>
                  <a:srgbClr val="FF0000"/>
                </a:solidFill>
              </a:rPr>
              <a:t>短线上攻，</a:t>
            </a:r>
            <a:r>
              <a:rPr lang="zh-CN" altLang="en-US" sz="2200" b="1">
                <a:solidFill>
                  <a:schemeClr val="tx1"/>
                </a:solidFill>
              </a:rPr>
              <a:t>中线上攻；</a:t>
            </a:r>
            <a:r>
              <a:rPr lang="zh-CN" altLang="en-US" sz="2200" b="1">
                <a:solidFill>
                  <a:srgbClr val="FF0000"/>
                </a:solidFill>
              </a:rPr>
              <a:t>流动资金。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/>
          </a:p>
          <a:p>
            <a:r>
              <a:rPr lang="zh-CN" altLang="en-US" sz="2200" b="1"/>
              <a:t>板块：</a:t>
            </a:r>
            <a:endParaRPr lang="zh-CN" altLang="en-US" sz="2200" b="1"/>
          </a:p>
          <a:p>
            <a:r>
              <a:rPr lang="zh-CN" altLang="en-US" sz="2200" b="1">
                <a:solidFill>
                  <a:schemeClr val="tx1"/>
                </a:solidFill>
              </a:rPr>
              <a:t>主线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持续性。</a:t>
            </a:r>
            <a:endParaRPr lang="zh-CN" altLang="en-US" sz="2200" b="1">
              <a:solidFill>
                <a:schemeClr val="tx1"/>
              </a:solidFill>
            </a:endParaRPr>
          </a:p>
          <a:p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个股：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资金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流动资金翻红；红肥绿瘦。</a:t>
            </a:r>
            <a:endParaRPr lang="zh-CN" altLang="en-US" sz="2200" b="1">
              <a:solidFill>
                <a:schemeClr val="tx1"/>
              </a:solidFill>
            </a:endParaRPr>
          </a:p>
          <a:p>
            <a:r>
              <a:rPr lang="zh-CN" altLang="en-US" sz="2200" b="1">
                <a:solidFill>
                  <a:schemeClr val="tx1"/>
                </a:solidFill>
              </a:rPr>
              <a:t>趋势</a:t>
            </a:r>
            <a:r>
              <a:rPr lang="en-US" altLang="zh-CN" sz="2200" b="1">
                <a:solidFill>
                  <a:schemeClr val="tx1"/>
                </a:solidFill>
              </a:rPr>
              <a:t>→</a:t>
            </a:r>
            <a:r>
              <a:rPr lang="zh-CN" altLang="en-US" sz="2200" b="1">
                <a:solidFill>
                  <a:schemeClr val="tx1"/>
                </a:solidFill>
              </a:rPr>
              <a:t>智能辅助之上。</a:t>
            </a:r>
            <a:endParaRPr lang="zh-CN" altLang="en-US" sz="2200" b="1">
              <a:solidFill>
                <a:schemeClr val="tx1"/>
              </a:solidFill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短线买卖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endParaRPr lang="zh-CN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99960" y="1395095"/>
            <a:ext cx="4991735" cy="47288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3350" y="546735"/>
            <a:ext cx="6228715" cy="381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2360" y="530225"/>
            <a:ext cx="6165850" cy="3835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7" name="文本框 16"/>
          <p:cNvSpPr txBox="1"/>
          <p:nvPr/>
        </p:nvSpPr>
        <p:spPr>
          <a:xfrm>
            <a:off x="0" y="4389755"/>
            <a:ext cx="770191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 b="1">
                <a:solidFill>
                  <a:srgbClr val="FF0000"/>
                </a:solidFill>
              </a:rPr>
              <a:t>红色区域</a:t>
            </a:r>
            <a:r>
              <a:rPr lang="en-US" altLang="zh-CN" sz="1200" b="1">
                <a:solidFill>
                  <a:srgbClr val="FF0000"/>
                </a:solidFill>
              </a:rPr>
              <a:t>=</a:t>
            </a:r>
            <a:r>
              <a:rPr lang="zh-CN" altLang="en-US" sz="1200" b="1">
                <a:solidFill>
                  <a:srgbClr val="FF0000"/>
                </a:solidFill>
              </a:rPr>
              <a:t>短线强势</a:t>
            </a:r>
            <a:r>
              <a:rPr lang="zh-CN" altLang="en-US" sz="1200"/>
              <a:t>阶段：机会大于风险，可以操作；</a:t>
            </a:r>
            <a:endParaRPr lang="zh-CN" altLang="en-US" sz="1200"/>
          </a:p>
          <a:p>
            <a:r>
              <a:rPr lang="zh-CN" altLang="en-US" sz="1200">
                <a:solidFill>
                  <a:srgbClr val="00B050"/>
                </a:solidFill>
              </a:rPr>
              <a:t>绿色区域</a:t>
            </a:r>
            <a:r>
              <a:rPr lang="en-US" altLang="zh-CN" sz="1200">
                <a:solidFill>
                  <a:srgbClr val="00B050"/>
                </a:solidFill>
              </a:rPr>
              <a:t>=</a:t>
            </a:r>
            <a:r>
              <a:rPr lang="zh-CN" altLang="en-US" sz="1200">
                <a:solidFill>
                  <a:srgbClr val="00B050"/>
                </a:solidFill>
              </a:rPr>
              <a:t>短线弱势</a:t>
            </a:r>
            <a:r>
              <a:rPr lang="zh-CN" altLang="en-US" sz="1200"/>
              <a:t>阶段：风险大于机会，尽量观望。</a:t>
            </a:r>
            <a:endParaRPr lang="zh-CN" altLang="en-US" sz="1200"/>
          </a:p>
          <a:p>
            <a:r>
              <a:rPr lang="zh-CN" altLang="en-US" sz="1200" b="1"/>
              <a:t>短线</a:t>
            </a:r>
            <a:r>
              <a:rPr lang="zh-CN" altLang="en-US" sz="1200" b="1">
                <a:solidFill>
                  <a:srgbClr val="FF0000"/>
                </a:solidFill>
              </a:rPr>
              <a:t>启动点</a:t>
            </a:r>
            <a:r>
              <a:rPr lang="en-US" altLang="en-US" sz="1200" b="1"/>
              <a:t>→</a:t>
            </a:r>
            <a:r>
              <a:rPr lang="zh-CN" altLang="en-US" sz="1200" b="1"/>
              <a:t>波段先锋出「</a:t>
            </a:r>
            <a:r>
              <a:rPr lang="zh-CN" altLang="en-US" sz="1200" b="1">
                <a:solidFill>
                  <a:srgbClr val="FF0000"/>
                </a:solidFill>
              </a:rPr>
              <a:t>进</a:t>
            </a:r>
            <a:r>
              <a:rPr lang="zh-CN" altLang="en-US" sz="1200" b="1"/>
              <a:t>」信号；</a:t>
            </a:r>
            <a:endParaRPr lang="zh-CN" altLang="en-US" sz="1200"/>
          </a:p>
          <a:p>
            <a:r>
              <a:rPr lang="zh-CN" altLang="en-US" sz="1200"/>
              <a:t>短线</a:t>
            </a:r>
            <a:r>
              <a:rPr lang="zh-CN" altLang="en-US" sz="1200">
                <a:solidFill>
                  <a:srgbClr val="00B050"/>
                </a:solidFill>
              </a:rPr>
              <a:t>兑现点</a:t>
            </a:r>
            <a:r>
              <a:rPr lang="en-US" altLang="en-US" sz="1200"/>
              <a:t>→</a:t>
            </a:r>
            <a:r>
              <a:rPr lang="zh-CN" altLang="en-US" sz="1200"/>
              <a:t>波段先锋出「</a:t>
            </a:r>
            <a:r>
              <a:rPr lang="zh-CN" altLang="en-US" sz="1200">
                <a:solidFill>
                  <a:srgbClr val="00B050"/>
                </a:solidFill>
              </a:rPr>
              <a:t>出</a:t>
            </a:r>
            <a:r>
              <a:rPr lang="zh-CN" altLang="en-US" sz="1200"/>
              <a:t>」信号。</a:t>
            </a:r>
            <a:endParaRPr lang="zh-CN" altLang="en-US" sz="1200"/>
          </a:p>
          <a:p>
            <a:r>
              <a:rPr lang="zh-CN" altLang="en-US" sz="1200" b="1"/>
              <a:t>短线操作频率越高，越要遵循交易模式，波段先锋高胜率信号：</a:t>
            </a:r>
            <a:r>
              <a:rPr lang="zh-CN" altLang="en-US" sz="1200" b="1">
                <a:solidFill>
                  <a:srgbClr val="FF0000"/>
                </a:solidFill>
              </a:rPr>
              <a:t>红阶</a:t>
            </a:r>
            <a:r>
              <a:rPr lang="en-US" altLang="zh-CN" sz="1200" b="1">
                <a:solidFill>
                  <a:srgbClr val="FF0000"/>
                </a:solidFill>
              </a:rPr>
              <a:t>+</a:t>
            </a:r>
            <a:r>
              <a:rPr lang="zh-CN" altLang="en-US" sz="1200" b="1">
                <a:solidFill>
                  <a:srgbClr val="FF0000"/>
                </a:solidFill>
              </a:rPr>
              <a:t>进！</a:t>
            </a:r>
            <a:endParaRPr lang="zh-CN" altLang="en-US" sz="12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5069205"/>
            <a:ext cx="1160716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现在订购，立享超值特惠：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季度版：218元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年度版：872元 → 9折 788元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两年版：1744元 → 8折 1398元</a:t>
            </a:r>
            <a:endParaRPr lang="zh-CN" altLang="en-US" sz="1600" b="1">
              <a:solidFill>
                <a:srgbClr val="FF0000"/>
              </a:solidFill>
            </a:endParaRPr>
          </a:p>
          <a:p>
            <a:r>
              <a:rPr lang="zh-CN" altLang="en-US" sz="1600" b="1">
                <a:solidFill>
                  <a:srgbClr val="FF0000"/>
                </a:solidFill>
              </a:rPr>
              <a:t>购买年度版及以上，即可加入【波段先锋私享群】！</a:t>
            </a:r>
            <a:endParaRPr lang="zh-CN" altLang="en-US" sz="1600" b="1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0" y="4815840"/>
            <a:ext cx="4683125" cy="15005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7735" y="2230120"/>
            <a:ext cx="112642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波段交易</a:t>
            </a:r>
            <a:r>
              <a:rPr lang="en-US" alt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-</a:t>
            </a:r>
            <a:r>
              <a:rPr lang="zh-CN" sz="80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趋势篇</a:t>
            </a:r>
            <a:endParaRPr lang="zh-CN" altLang="en-US" sz="80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84855" y="3999865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291205" y="3999865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246755" y="4006850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</a:t>
            </a:r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295775" y="3994785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曾文龙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0">
            <a:off x="6252210" y="4006858"/>
            <a:ext cx="3808828" cy="374408"/>
            <a:chOff x="7093" y="6616"/>
            <a:chExt cx="6695" cy="656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5446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A1120620070001</a:t>
              </a:r>
              <a:endParaRPr lang="en-US" altLang="zh-CN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0438130" y="4375785"/>
            <a:ext cx="3805555" cy="1498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347345" y="-171450"/>
            <a:ext cx="12887325" cy="7200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0" y="-171450"/>
            <a:ext cx="12191365" cy="6915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大盘分析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-212725" y="3567430"/>
            <a:ext cx="836168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tx1"/>
                </a:solidFill>
              </a:rPr>
              <a:t>周三平均股价流动资金持续翻绿，中短线上攻向下，牛线下移，整体处于弱势状态。短线超跌数值</a:t>
            </a:r>
            <a:r>
              <a:rPr lang="en-US" altLang="zh-CN">
                <a:solidFill>
                  <a:schemeClr val="tx1"/>
                </a:solidFill>
              </a:rPr>
              <a:t>4.96</a:t>
            </a:r>
            <a:r>
              <a:rPr lang="zh-CN" altLang="en-US">
                <a:solidFill>
                  <a:schemeClr val="tx1"/>
                </a:solidFill>
              </a:rPr>
              <a:t>。</a:t>
            </a:r>
            <a:endParaRPr lang="zh-CN" altLang="en-US">
              <a:solidFill>
                <a:schemeClr val="tx1"/>
              </a:solidFill>
            </a:endParaRPr>
          </a:p>
          <a:p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下跌拉金融是维护指数，不是救市场；尾盘沪深300</a:t>
            </a:r>
            <a:r>
              <a:rPr lang="en-US" altLang="zh-CN">
                <a:solidFill>
                  <a:schemeClr val="tx1"/>
                </a:solidFill>
              </a:rPr>
              <a:t>ETF</a:t>
            </a:r>
            <a:r>
              <a:rPr lang="zh-CN" altLang="en-US">
                <a:solidFill>
                  <a:schemeClr val="tx1"/>
                </a:solidFill>
              </a:rPr>
              <a:t>放量，是指数的安全垫，不是市场反转的起爆点。真正有诚意的修复，是科技主线带动，形成全市场扩散赚钱效应。</a:t>
            </a:r>
            <a:endParaRPr lang="zh-CN" altLang="en-US">
              <a:solidFill>
                <a:schemeClr val="tx1"/>
              </a:solidFill>
            </a:endParaRPr>
          </a:p>
          <a:p>
            <a:endParaRPr lang="en-US" altLang="zh-CN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明天两种路径：继续调整，短线超跌数值放大=进入左侧拐点区间；直接反弹=普通脉冲反弹。</a:t>
            </a:r>
            <a:endParaRPr lang="zh-CN" altLang="en-US">
              <a:solidFill>
                <a:schemeClr val="tx1"/>
              </a:solidFill>
            </a:endParaRPr>
          </a:p>
          <a:p>
            <a:r>
              <a:rPr lang="zh-CN" altLang="en-US">
                <a:solidFill>
                  <a:schemeClr val="tx1"/>
                </a:solidFill>
              </a:rPr>
              <a:t>大势见底的硬性条件：指数止跌不创新低，走出箱体；科技主线成为反弹核心，带动中短线上攻转向。</a:t>
            </a:r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06195" y="520065"/>
            <a:ext cx="4724400" cy="2800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48320" y="455295"/>
            <a:ext cx="4043045" cy="19564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47685" y="2546350"/>
            <a:ext cx="4043680" cy="19043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48955" y="4552315"/>
            <a:ext cx="4043045" cy="204406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1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" name="文本框 14"/>
          <p:cNvSpPr txBox="1"/>
          <p:nvPr>
            <p:custDataLst>
              <p:tags r:id="rId1"/>
            </p:custDataLst>
          </p:nvPr>
        </p:nvSpPr>
        <p:spPr>
          <a:xfrm>
            <a:off x="182880" y="0"/>
            <a:ext cx="11823065" cy="6305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波段先锋</a:t>
            </a:r>
            <a:r>
              <a:rPr lang="en-US" altLang="zh-CN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-</a:t>
            </a:r>
            <a:r>
              <a:rPr lang="zh-CN" altLang="en-US" sz="39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  <a:sym typeface="+mn-ea"/>
              </a:rPr>
              <a:t>优惠福利！！</a:t>
            </a:r>
            <a:endParaRPr lang="zh-CN" altLang="en-US" sz="39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84150" y="-73025"/>
            <a:ext cx="11835765" cy="570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控盘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-</a:t>
            </a: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风险！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69860" y="990600"/>
            <a:ext cx="4250055" cy="5057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600"/>
              <a:t>抱团股如何判断走弱信号：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震荡期间，调整时间长，但是不能在时间长的基础上，</a:t>
            </a:r>
            <a:r>
              <a:rPr lang="en-US" altLang="zh-CN" sz="1600"/>
              <a:t>K</a:t>
            </a:r>
            <a:r>
              <a:rPr lang="zh-CN" altLang="en-US" sz="1600"/>
              <a:t>线越走越弱（阴多阳少），越跌越多。</a:t>
            </a:r>
            <a:endParaRPr lang="zh-CN" altLang="en-US" sz="1600"/>
          </a:p>
          <a:p>
            <a:endParaRPr lang="en-US" altLang="zh-CN" sz="1600"/>
          </a:p>
          <a:p>
            <a:r>
              <a:rPr lang="zh-CN" altLang="en-US" sz="1600"/>
              <a:t>出现缩量，已经调整充分的，尝试反弹还继续杀跌（放量长阴），意味着筹码可能松动。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持续走弱</a:t>
            </a:r>
            <a:r>
              <a:rPr lang="en-US" altLang="zh-CN" sz="1600"/>
              <a:t>--</a:t>
            </a:r>
            <a:r>
              <a:rPr lang="zh-CN" altLang="en-US" sz="1600"/>
              <a:t>控盘减少、或者流动资金持续翻绿；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确定走弱</a:t>
            </a:r>
            <a:r>
              <a:rPr lang="en-US" altLang="zh-CN" sz="1600"/>
              <a:t>--</a:t>
            </a:r>
            <a:r>
              <a:rPr lang="zh-CN" altLang="en-US" sz="1600"/>
              <a:t>跌破智能辅助</a:t>
            </a:r>
            <a:endParaRPr lang="zh-CN" altLang="en-US" sz="1600"/>
          </a:p>
          <a:p>
            <a:endParaRPr lang="zh-CN" altLang="en-US" sz="1600"/>
          </a:p>
          <a:p>
            <a:r>
              <a:rPr lang="zh-CN" altLang="en-US" sz="1600"/>
              <a:t>节奏</a:t>
            </a:r>
            <a:r>
              <a:rPr lang="en-US" altLang="zh-CN" sz="1600"/>
              <a:t>--</a:t>
            </a:r>
            <a:r>
              <a:rPr lang="zh-CN" altLang="en-US" sz="1600"/>
              <a:t>上影线是放量的，代表振幅加大，共识分歧；</a:t>
            </a:r>
            <a:endParaRPr lang="zh-CN" altLang="en-US" sz="1600"/>
          </a:p>
          <a:p>
            <a:r>
              <a:rPr lang="zh-CN" altLang="en-US" sz="1600"/>
              <a:t>十字是缩量的，代表振幅降低，共识更容易达成；</a:t>
            </a:r>
            <a:endParaRPr lang="zh-CN" altLang="en-US" sz="1600"/>
          </a:p>
          <a:p>
            <a:r>
              <a:rPr lang="zh-CN" altLang="en-US" sz="1600"/>
              <a:t>上影线都是高抛的，十字都是低吸的</a:t>
            </a:r>
            <a:endParaRPr lang="zh-CN" altLang="en-US" sz="16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" y="1121410"/>
            <a:ext cx="7222490" cy="44151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462405" y="4127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资金走弱不加仓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95" y="1040765"/>
            <a:ext cx="7898130" cy="47771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文本框 4"/>
          <p:cNvSpPr txBox="1"/>
          <p:nvPr/>
        </p:nvSpPr>
        <p:spPr>
          <a:xfrm>
            <a:off x="8379460" y="2212975"/>
            <a:ext cx="3564255" cy="28613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放量中大阴或者长上影线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流动资金</a:t>
            </a:r>
            <a:r>
              <a:rPr 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持续翻绿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绿肥红瘦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主力控盘递减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643380" y="38735"/>
            <a:ext cx="84448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L2-</a:t>
            </a:r>
            <a:r>
              <a:rPr kumimoji="0" lang="zh-CN" altLang="en-US" sz="3200" b="0" i="0" u="none" strike="noStrike" kern="1200" cap="none" spc="0" normalizeH="0" baseline="0" noProof="0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主力资金</a:t>
            </a:r>
            <a:endParaRPr kumimoji="0" lang="zh-CN" altLang="en-US" sz="3200" b="0" i="0" u="none" strike="noStrike" kern="1200" cap="none" spc="0" normalizeH="0" baseline="0" noProof="0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126" name="图片 123" descr="IMG_25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7790" y="705485"/>
            <a:ext cx="5473065" cy="264033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369570" y="3345815"/>
            <a:ext cx="5080000" cy="398780"/>
          </a:xfrm>
          <a:prstGeom prst="rect">
            <a:avLst/>
          </a:prstGeom>
        </p:spPr>
        <p:txBody>
          <a:bodyPr>
            <a:spAutoFit/>
          </a:bodyPr>
          <a:p>
            <a:pPr marL="0" indent="0" algn="l" defTabSz="266700">
              <a:spcBef>
                <a:spcPct val="0"/>
              </a:spcBef>
              <a:spcAft>
                <a:spcPts val="1800"/>
              </a:spcAft>
            </a:pPr>
            <a:r>
              <a:rPr lang="zh-CN" altLang="en-US" sz="2000" i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流动资金：持续翻红，交易活跃</a:t>
            </a:r>
            <a:endParaRPr lang="zh-CN" altLang="en-US" sz="2000" i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2255" y="708025"/>
            <a:ext cx="5441315" cy="2637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62255" y="3744595"/>
            <a:ext cx="5441315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447790" y="3744595"/>
            <a:ext cx="5473065" cy="21520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535420" y="5895975"/>
            <a:ext cx="626046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紫旗：净买额为正，机构游资合力拉升</a:t>
            </a:r>
            <a:endParaRPr lang="zh-CN" altLang="en-US" sz="2000"/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262255" y="589597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主力控盘：主力资金筹码的锁仓意愿</a:t>
            </a:r>
            <a:endParaRPr lang="zh-CN" altLang="en-US" sz="2000"/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6535420" y="3345815"/>
            <a:ext cx="609600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/>
              <a:t>主力动向紫色：主力强势进场主导拉升</a:t>
            </a:r>
            <a:endParaRPr lang="zh-CN" altLang="en-US" sz="2000"/>
          </a:p>
        </p:txBody>
      </p:sp>
    </p:spTree>
    <p:custDataLst>
      <p:tags r:id="rId1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6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7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8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49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0.xml><?xml version="1.0" encoding="utf-8"?>
<p:tagLst xmlns:p="http://schemas.openxmlformats.org/presentationml/2006/main">
  <p:tag name="KSO_WM_DIAGRAM_VIRTUALLY_FRAME" val="{&quot;height&quot;:81.75,&quot;left&quot;:148.8,&quot;top&quot;:304.85,&quot;width&quot;:655.8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0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7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8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89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0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1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2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3.xml><?xml version="1.0" encoding="utf-8"?>
<p:tagLst xmlns:p="http://schemas.openxmlformats.org/presentationml/2006/main">
  <p:tag name="KSO_WM_DIAGRAM_VIRTUALLY_FRAME" val="{&quot;height&quot;:440.1,&quot;left&quot;:20.65,&quot;top&quot;:55.55,&quot;width&quot;:986.9}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1142</Words>
  <Application>WPS 演示</Application>
  <PresentationFormat>宽屏</PresentationFormat>
  <Paragraphs>136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9" baseType="lpstr">
      <vt:lpstr>Arial</vt:lpstr>
      <vt:lpstr>宋体</vt:lpstr>
      <vt:lpstr>Wingdings</vt:lpstr>
      <vt:lpstr>Wingdings</vt:lpstr>
      <vt:lpstr>微软雅黑</vt:lpstr>
      <vt:lpstr>思源黑体 Medium</vt:lpstr>
      <vt:lpstr>黑体</vt:lpstr>
      <vt:lpstr>思源黑体 CN Regular</vt:lpstr>
      <vt:lpstr>思源黑体 CN Light</vt:lpstr>
      <vt:lpstr>思源黑体 CN Bold</vt:lpstr>
      <vt:lpstr>思源黑体 CN Medium</vt:lpstr>
      <vt:lpstr>思源黑体 CN Heavy</vt:lpstr>
      <vt:lpstr>思源黑体 CN Normal</vt:lpstr>
      <vt:lpstr>KSOF28C8607A</vt:lpstr>
      <vt:lpstr>FFont-Family</vt:lpstr>
      <vt:lpstr>Arial Unicode MS</vt:lpstr>
      <vt:lpstr>Calibri</vt:lpstr>
      <vt:lpstr>KSOFBD28ECAF</vt:lpstr>
      <vt:lpstr>KSOFDDF4E7ED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曾文龙</cp:lastModifiedBy>
  <cp:revision>337</cp:revision>
  <dcterms:created xsi:type="dcterms:W3CDTF">2019-06-19T02:08:00Z</dcterms:created>
  <dcterms:modified xsi:type="dcterms:W3CDTF">2026-10-15T12:52:02Z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FDA2B772D8B44DE59CAE01894ADD7D9E_13</vt:lpwstr>
  </property>
</Properties>
</file>