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435" r:id="rId3"/>
    <p:sldId id="586" r:id="rId4"/>
    <p:sldId id="591" r:id="rId5"/>
    <p:sldId id="562" r:id="rId6"/>
    <p:sldId id="597" r:id="rId7"/>
    <p:sldId id="593" r:id="rId8"/>
    <p:sldId id="587" r:id="rId9"/>
    <p:sldId id="599" r:id="rId10"/>
    <p:sldId id="603" r:id="rId11"/>
    <p:sldId id="600" r:id="rId12"/>
    <p:sldId id="595" r:id="rId13"/>
    <p:sldId id="589" r:id="rId14"/>
    <p:sldId id="604" r:id="rId15"/>
    <p:sldId id="272" r:id="rId16"/>
    <p:sldId id="605" r:id="rId17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8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485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0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9DA"/>
    <a:srgbClr val="F315F3"/>
    <a:srgbClr val="AB5ED1"/>
    <a:srgbClr val="2003FF"/>
    <a:srgbClr val="092BB1"/>
    <a:srgbClr val="B34500"/>
    <a:srgbClr val="FFBF75"/>
    <a:srgbClr val="FFD483"/>
    <a:srgbClr val="FFEFCE"/>
    <a:srgbClr val="FFD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9901" autoAdjust="0"/>
    <p:restoredTop sz="99761" autoAdjust="0"/>
  </p:normalViewPr>
  <p:slideViewPr>
    <p:cSldViewPr snapToGrid="0" showGuides="1">
      <p:cViewPr varScale="1">
        <p:scale>
          <a:sx n="111" d="100"/>
          <a:sy n="111" d="100"/>
        </p:scale>
        <p:origin x="882" y="102"/>
      </p:cViewPr>
      <p:guideLst>
        <p:guide orient="horz" pos="2108"/>
        <p:guide pos="3840"/>
        <p:guide pos="485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gs" Target="tags/tag37.xml"/><Relationship Id="rId22" Type="http://schemas.openxmlformats.org/officeDocument/2006/relationships/commentAuthors" Target="commentAuthors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image" Target="../media/image1.png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2" Type="http://schemas.openxmlformats.org/officeDocument/2006/relationships/image" Target="../media/image5.png"/><Relationship Id="rId11" Type="http://schemas.openxmlformats.org/officeDocument/2006/relationships/image" Target="../media/image4.jpeg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6" Type="http://schemas.openxmlformats.org/officeDocument/2006/relationships/image" Target="../media/image6.jpeg"/><Relationship Id="rId5" Type="http://schemas.openxmlformats.org/officeDocument/2006/relationships/image" Target="../media/image8.jpe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片 8" descr="3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78180" y="3141345"/>
            <a:ext cx="8807450" cy="2936240"/>
          </a:xfrm>
          <a:prstGeom prst="rect">
            <a:avLst/>
          </a:prstGeom>
        </p:spPr>
      </p:pic>
      <p:pic>
        <p:nvPicPr>
          <p:cNvPr id="11" name="图片 10" descr="经传logo白色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10" name="图片 9" descr="龙头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  <p:pic>
        <p:nvPicPr>
          <p:cNvPr id="12" name="图片 11" descr="介绍页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图片 16" descr="经传logo白色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331450" y="182880"/>
            <a:ext cx="1594898" cy="360000"/>
          </a:xfrm>
          <a:prstGeom prst="rect">
            <a:avLst/>
          </a:prstGeom>
        </p:spPr>
      </p:pic>
      <p:pic>
        <p:nvPicPr>
          <p:cNvPr id="18" name="图片 17" descr="logo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27330" y="219075"/>
            <a:ext cx="2474678" cy="32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目录页"/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-600" y="0"/>
            <a:ext cx="12193200" cy="6858000"/>
          </a:xfrm>
          <a:prstGeom prst="rect">
            <a:avLst/>
          </a:prstGeom>
        </p:spPr>
      </p:pic>
      <p:sp>
        <p:nvSpPr>
          <p:cNvPr id="80" name="文本框 79"/>
          <p:cNvSpPr txBox="1"/>
          <p:nvPr userDrawn="1"/>
        </p:nvSpPr>
        <p:spPr>
          <a:xfrm>
            <a:off x="937260" y="2353945"/>
            <a:ext cx="200850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优设标题黑" panose="00000500000000000000" charset="-122"/>
                <a:ea typeface="优设标题黑" panose="00000500000000000000" charset="-122"/>
                <a:cs typeface="优设标题黑" panose="00000500000000000000" charset="-122"/>
              </a:rPr>
              <a:t>目录</a:t>
            </a:r>
            <a:endParaRPr kumimoji="0" lang="zh-CN" altLang="en-US" sz="6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优设标题黑" panose="00000500000000000000" charset="-122"/>
              <a:ea typeface="优设标题黑" panose="00000500000000000000" charset="-122"/>
              <a:cs typeface="优设标题黑" panose="00000500000000000000" charset="-122"/>
            </a:endParaRPr>
          </a:p>
        </p:txBody>
      </p:sp>
      <p:sp>
        <p:nvSpPr>
          <p:cNvPr id="9" name="文本框 8"/>
          <p:cNvSpPr txBox="1"/>
          <p:nvPr userDrawn="1"/>
        </p:nvSpPr>
        <p:spPr>
          <a:xfrm>
            <a:off x="982345" y="3213100"/>
            <a:ext cx="26581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charset="-122"/>
                <a:ea typeface="微软雅黑 Light" panose="020B0502040204020203" charset="-122"/>
                <a:cs typeface="+mn-cs"/>
              </a:rPr>
              <a:t>CATALOGUE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 Light" panose="020B0502040204020203" charset="-122"/>
              <a:ea typeface="微软雅黑 Light" panose="020B0502040204020203" charset="-122"/>
              <a:cs typeface="+mn-cs"/>
            </a:endParaRPr>
          </a:p>
        </p:txBody>
      </p:sp>
      <p:sp>
        <p:nvSpPr>
          <p:cNvPr id="7" name="等腰三角形 6"/>
          <p:cNvSpPr/>
          <p:nvPr userDrawn="1"/>
        </p:nvSpPr>
        <p:spPr>
          <a:xfrm rot="5400000">
            <a:off x="2861310" y="3001645"/>
            <a:ext cx="186055" cy="18605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等腰三角形 7"/>
          <p:cNvSpPr/>
          <p:nvPr userDrawn="1"/>
        </p:nvSpPr>
        <p:spPr>
          <a:xfrm rot="5400000">
            <a:off x="3110865" y="3001645"/>
            <a:ext cx="186055" cy="18605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等腰三角形 9"/>
          <p:cNvSpPr/>
          <p:nvPr userDrawn="1"/>
        </p:nvSpPr>
        <p:spPr>
          <a:xfrm rot="5400000">
            <a:off x="3360420" y="3001645"/>
            <a:ext cx="186055" cy="18605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19" name="图片 1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1450" y="182880"/>
            <a:ext cx="1594898" cy="360000"/>
          </a:xfrm>
          <a:prstGeom prst="rect">
            <a:avLst/>
          </a:prstGeom>
        </p:spPr>
      </p:pic>
      <p:pic>
        <p:nvPicPr>
          <p:cNvPr id="20" name="图片 19" descr="logo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27330" y="219075"/>
            <a:ext cx="2474678" cy="32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780415"/>
            <a:ext cx="12192000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530860" y="6397625"/>
            <a:ext cx="111302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经传多赢资深投顾：方建伟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丨执业编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号：A112061309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0012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；基金从业编号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A2025062200022x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风险提示:观点基于软件数据和理论模型分析，仅供参考，不构成买卖建议，股市有风险，投资需谨慎。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pic>
        <p:nvPicPr>
          <p:cNvPr id="15" name="图片 14" descr="PPT内页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-11430"/>
            <a:ext cx="12192000" cy="5156835"/>
          </a:xfrm>
          <a:prstGeom prst="rect">
            <a:avLst/>
          </a:prstGeom>
        </p:spPr>
      </p:pic>
      <p:pic>
        <p:nvPicPr>
          <p:cNvPr id="7" name="图片 6" descr="目录页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-600" y="6703"/>
            <a:ext cx="12193200" cy="6866185"/>
          </a:xfrm>
          <a:prstGeom prst="rect">
            <a:avLst/>
          </a:prstGeom>
        </p:spPr>
      </p:pic>
      <p:pic>
        <p:nvPicPr>
          <p:cNvPr id="22" name="图片 21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1450" y="182880"/>
            <a:ext cx="1594898" cy="360000"/>
          </a:xfrm>
          <a:prstGeom prst="rect">
            <a:avLst/>
          </a:prstGeom>
        </p:spPr>
      </p:pic>
      <p:pic>
        <p:nvPicPr>
          <p:cNvPr id="23" name="图片 22" descr="logo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27330" y="219075"/>
            <a:ext cx="2474678" cy="32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780415"/>
            <a:ext cx="12192000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530860" y="6397625"/>
            <a:ext cx="111302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经传多赢资深投顾：方建伟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丨执业编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号：A112061309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0012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；基金从业编号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A2025062200022x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风险提示:观点基于软件数据和理论模型分析，仅供参考，不构成买卖建议，股市有风险，投资需谨慎。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pic>
        <p:nvPicPr>
          <p:cNvPr id="15" name="图片 14" descr="PPT内页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-11430"/>
            <a:ext cx="12192000" cy="51568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35" y="622300"/>
            <a:ext cx="12192635" cy="6235700"/>
          </a:xfrm>
          <a:prstGeom prst="rect">
            <a:avLst/>
          </a:prstGeom>
        </p:spPr>
      </p:pic>
      <p:pic>
        <p:nvPicPr>
          <p:cNvPr id="5" name="图片 4" descr="PPT内页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35" y="0"/>
            <a:ext cx="12192000" cy="5156835"/>
          </a:xfrm>
          <a:prstGeom prst="rect">
            <a:avLst/>
          </a:prstGeom>
        </p:spPr>
      </p:pic>
      <p:pic>
        <p:nvPicPr>
          <p:cNvPr id="6" name="图片 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1450" y="182880"/>
            <a:ext cx="1594898" cy="360000"/>
          </a:xfrm>
          <a:prstGeom prst="rect">
            <a:avLst/>
          </a:prstGeom>
        </p:spPr>
      </p:pic>
      <p:pic>
        <p:nvPicPr>
          <p:cNvPr id="7" name="图片 6" descr="logo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27330" y="219075"/>
            <a:ext cx="2474678" cy="324000"/>
          </a:xfrm>
          <a:prstGeom prst="rect">
            <a:avLst/>
          </a:prstGeom>
        </p:spPr>
      </p:pic>
      <p:sp>
        <p:nvSpPr>
          <p:cNvPr id="8" name="文本框 7"/>
          <p:cNvSpPr txBox="1"/>
          <p:nvPr userDrawn="1"/>
        </p:nvSpPr>
        <p:spPr>
          <a:xfrm>
            <a:off x="657860" y="6382385"/>
            <a:ext cx="111302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经传多赢资深投顾：罗雪奎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丨执业编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号：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A1120616080001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；基金从业编号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A20250619001216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风险提示:观点基于软件数据和理论模型分析，仅供参考，不构成买卖建议，股市有风险，投资需谨慎。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目录页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00" y="6703"/>
            <a:ext cx="12193200" cy="6866185"/>
          </a:xfrm>
          <a:prstGeom prst="rect">
            <a:avLst/>
          </a:prstGeom>
        </p:spPr>
      </p:pic>
      <p:pic>
        <p:nvPicPr>
          <p:cNvPr id="7" name="图片 6" descr="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87513" y="2974340"/>
            <a:ext cx="8816975" cy="2508250"/>
          </a:xfrm>
          <a:prstGeom prst="rect">
            <a:avLst/>
          </a:prstGeom>
        </p:spPr>
      </p:pic>
      <p:sp>
        <p:nvSpPr>
          <p:cNvPr id="8" name="文本框 7"/>
          <p:cNvSpPr txBox="1"/>
          <p:nvPr userDrawn="1"/>
        </p:nvSpPr>
        <p:spPr>
          <a:xfrm>
            <a:off x="2128520" y="3119120"/>
            <a:ext cx="7934325" cy="2059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6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我司所有工作人员均不允许推荐股票、不允许承诺收益、不允许代客理财、不允许合作分成、不允许私下收款，如您发现有任何违规行为，可联系400-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9088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-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988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向我们反馈!风险提示:所有信息及观点均来源于公开信息及经传软件信号显示仅供参考，不构成最终投资依据，软件作为辅助参考工具,无法承诺收益，投资者应正视市场风险，自主作出投资决策并自行承担投资风险。投资有风险，入市须谨慎!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>
            <a:off x="1855788" y="1877060"/>
            <a:ext cx="8480425" cy="937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500" b="1">
                <a:gradFill>
                  <a:gsLst>
                    <a:gs pos="0">
                      <a:srgbClr val="FFEFCF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经传多赢,让投资遇见美好!</a:t>
            </a:r>
            <a:endParaRPr lang="zh-CN" altLang="en-US" sz="5500" b="1">
              <a:gradFill>
                <a:gsLst>
                  <a:gs pos="0">
                    <a:srgbClr val="FFEFCF"/>
                  </a:gs>
                  <a:gs pos="100000">
                    <a:srgbClr val="FFD585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目录页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00" y="6703"/>
            <a:ext cx="12193200" cy="6866185"/>
          </a:xfrm>
          <a:prstGeom prst="rect">
            <a:avLst/>
          </a:prstGeom>
        </p:spPr>
      </p:pic>
      <p:sp>
        <p:nvSpPr>
          <p:cNvPr id="11" name="等腰三角形 10"/>
          <p:cNvSpPr/>
          <p:nvPr userDrawn="1"/>
        </p:nvSpPr>
        <p:spPr>
          <a:xfrm rot="5400000">
            <a:off x="4345305" y="2675890"/>
            <a:ext cx="186055" cy="18605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/>
          <p:cNvSpPr/>
          <p:nvPr userDrawn="1"/>
        </p:nvSpPr>
        <p:spPr>
          <a:xfrm rot="5400000">
            <a:off x="4592320" y="2671445"/>
            <a:ext cx="186055" cy="18605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 userDrawn="1"/>
        </p:nvSpPr>
        <p:spPr>
          <a:xfrm rot="5400000">
            <a:off x="4843780" y="2682875"/>
            <a:ext cx="186055" cy="18605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/>
          <p:nvPr userDrawn="1"/>
        </p:nvCxnSpPr>
        <p:spPr>
          <a:xfrm>
            <a:off x="1203960" y="4286250"/>
            <a:ext cx="8296275" cy="0"/>
          </a:xfrm>
          <a:prstGeom prst="line">
            <a:avLst/>
          </a:prstGeom>
          <a:ln w="22225">
            <a:gradFill>
              <a:gsLst>
                <a:gs pos="0">
                  <a:srgbClr val="132AAC"/>
                </a:gs>
                <a:gs pos="47000">
                  <a:srgbClr val="7399DC"/>
                </a:gs>
                <a:gs pos="100000">
                  <a:srgbClr val="0A2EA8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图片 21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1450" y="182880"/>
            <a:ext cx="1594898" cy="360000"/>
          </a:xfrm>
          <a:prstGeom prst="rect">
            <a:avLst/>
          </a:prstGeom>
        </p:spPr>
      </p:pic>
      <p:pic>
        <p:nvPicPr>
          <p:cNvPr id="23" name="图片 22" descr="logo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27330" y="219075"/>
            <a:ext cx="2474678" cy="3240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8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3.xml"/><Relationship Id="rId1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1.xml"/><Relationship Id="rId8" Type="http://schemas.openxmlformats.org/officeDocument/2006/relationships/tags" Target="../tags/tag20.xml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image" Target="../media/image12.png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23.xml"/><Relationship Id="rId10" Type="http://schemas.openxmlformats.org/officeDocument/2006/relationships/tags" Target="../tags/tag22.xml"/><Relationship Id="rId1" Type="http://schemas.openxmlformats.org/officeDocument/2006/relationships/tags" Target="../tags/tag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24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25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26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27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28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9.xml"/><Relationship Id="rId1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30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31.xml"/><Relationship Id="rId1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2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33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34.xml"/><Relationship Id="rId1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35.xml"/><Relationship Id="rId1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5" name="图片 34" descr="组 2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347720" y="2235200"/>
            <a:ext cx="6927850" cy="714375"/>
          </a:xfrm>
          <a:prstGeom prst="rect">
            <a:avLst/>
          </a:prstGeom>
        </p:spPr>
      </p:pic>
      <p:pic>
        <p:nvPicPr>
          <p:cNvPr id="36" name="图片 35" descr="组 2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033520" y="3119755"/>
            <a:ext cx="6927850" cy="714375"/>
          </a:xfrm>
          <a:prstGeom prst="rect">
            <a:avLst/>
          </a:prstGeom>
        </p:spPr>
      </p:pic>
      <p:pic>
        <p:nvPicPr>
          <p:cNvPr id="37" name="图片 36" descr="组 2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347720" y="4004310"/>
            <a:ext cx="6927850" cy="714375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4902200" y="2018030"/>
            <a:ext cx="53403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80000"/>
              </a:lnSpc>
            </a:pPr>
            <a:r>
              <a:rPr lang="zh-CN" altLang="en-US" sz="3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市场简评</a:t>
            </a:r>
            <a:endParaRPr lang="zh-CN" altLang="en-US" sz="30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6"/>
            </p:custDataLst>
          </p:nvPr>
        </p:nvSpPr>
        <p:spPr>
          <a:xfrm>
            <a:off x="4109720" y="1934845"/>
            <a:ext cx="782955" cy="10883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80000"/>
              </a:lnSpc>
            </a:pPr>
            <a:r>
              <a:rPr lang="en-US" altLang="zh-CN" sz="3600">
                <a:solidFill>
                  <a:schemeClr val="bg1"/>
                </a:solidFill>
                <a:latin typeface="Impact" panose="020B0806030902050204" charset="0"/>
                <a:ea typeface="思源黑体 CN Regular" panose="020B0500000000000000" charset="-122"/>
                <a:cs typeface="Impact" panose="020B0806030902050204" charset="0"/>
              </a:rPr>
              <a:t>0 1</a:t>
            </a:r>
            <a:endParaRPr lang="en-US" altLang="zh-CN" sz="3600">
              <a:solidFill>
                <a:schemeClr val="bg1"/>
              </a:solidFill>
              <a:latin typeface="Impact" panose="020B0806030902050204" charset="0"/>
              <a:ea typeface="思源黑体 CN Regular" panose="020B0500000000000000" charset="-122"/>
              <a:cs typeface="Impact" panose="020B0806030902050204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>
            <a:off x="4109720" y="3701415"/>
            <a:ext cx="782955" cy="10883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80000"/>
              </a:lnSpc>
            </a:pPr>
            <a:r>
              <a:rPr lang="en-US" altLang="zh-CN" sz="3600">
                <a:solidFill>
                  <a:schemeClr val="bg1"/>
                </a:solidFill>
                <a:latin typeface="Impact" panose="020B0806030902050204" charset="0"/>
                <a:ea typeface="思源黑体 CN Regular" panose="020B0500000000000000" charset="-122"/>
                <a:cs typeface="Impact" panose="020B0806030902050204" charset="0"/>
              </a:rPr>
              <a:t>0 3</a:t>
            </a:r>
            <a:endParaRPr lang="en-US" altLang="zh-CN" sz="3600">
              <a:solidFill>
                <a:schemeClr val="bg1"/>
              </a:solidFill>
              <a:latin typeface="Impact" panose="020B0806030902050204" charset="0"/>
              <a:ea typeface="思源黑体 CN Regular" panose="020B0500000000000000" charset="-122"/>
              <a:cs typeface="Impact" panose="020B0806030902050204" charset="0"/>
            </a:endParaRPr>
          </a:p>
        </p:txBody>
      </p:sp>
      <p:sp>
        <p:nvSpPr>
          <p:cNvPr id="5" name="文本框 4"/>
          <p:cNvSpPr txBox="1"/>
          <p:nvPr>
            <p:custDataLst>
              <p:tags r:id="rId8"/>
            </p:custDataLst>
          </p:nvPr>
        </p:nvSpPr>
        <p:spPr>
          <a:xfrm>
            <a:off x="4109720" y="2818130"/>
            <a:ext cx="782955" cy="10883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80000"/>
              </a:lnSpc>
            </a:pPr>
            <a:r>
              <a:rPr lang="en-US" altLang="zh-CN" sz="3600">
                <a:solidFill>
                  <a:schemeClr val="bg1"/>
                </a:solidFill>
                <a:latin typeface="Impact" panose="020B0806030902050204" charset="0"/>
                <a:ea typeface="思源黑体 CN Regular" panose="020B0500000000000000" charset="-122"/>
                <a:cs typeface="Impact" panose="020B0806030902050204" charset="0"/>
              </a:rPr>
              <a:t>0 2</a:t>
            </a:r>
            <a:endParaRPr lang="en-US" altLang="zh-CN" sz="3600">
              <a:solidFill>
                <a:schemeClr val="bg1"/>
              </a:solidFill>
              <a:latin typeface="Impact" panose="020B0806030902050204" charset="0"/>
              <a:ea typeface="思源黑体 CN Regular" panose="020B0500000000000000" charset="-122"/>
              <a:cs typeface="Impact" panose="020B0806030902050204" charset="0"/>
            </a:endParaRPr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4902200" y="2901315"/>
            <a:ext cx="53403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80000"/>
              </a:lnSpc>
            </a:pPr>
            <a:r>
              <a:rPr lang="zh-CN" altLang="en-US" sz="3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+mn-ea"/>
              </a:rPr>
              <a:t>主力控盘的使用方法</a:t>
            </a:r>
            <a:endParaRPr lang="zh-CN" altLang="en-US" sz="30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4902200" y="3784600"/>
            <a:ext cx="53403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80000"/>
              </a:lnSpc>
            </a:pPr>
            <a:r>
              <a:rPr lang="zh-CN" altLang="en-US" sz="3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建立股池的方法</a:t>
            </a:r>
            <a:endParaRPr lang="zh-CN" altLang="en-US" sz="30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</p:spTree>
    <p:custDataLst>
      <p:tags r:id="rId1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1104265" y="2071370"/>
            <a:ext cx="319913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Light" panose="020B0300000000000000" charset="-122"/>
                <a:ea typeface="思源黑体 CN Light" panose="020B0300000000000000" charset="-122"/>
                <a:cs typeface="思源黑体 CN Normal" panose="020B0400000000000000" charset="-122"/>
              </a:rPr>
              <a:t>PART 01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CN Light" panose="020B0300000000000000" charset="-122"/>
              <a:ea typeface="思源黑体 CN Light" panose="020B0300000000000000" charset="-122"/>
              <a:cs typeface="思源黑体 CN Normal" panose="020B0400000000000000" charset="-122"/>
            </a:endParaRPr>
          </a:p>
        </p:txBody>
      </p:sp>
      <p:sp>
        <p:nvSpPr>
          <p:cNvPr id="14" name="文本框 13"/>
          <p:cNvSpPr txBox="1"/>
          <p:nvPr userDrawn="1"/>
        </p:nvSpPr>
        <p:spPr>
          <a:xfrm>
            <a:off x="1104265" y="3038475"/>
            <a:ext cx="983932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6600" b="1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市场简评</a:t>
            </a:r>
            <a:endParaRPr lang="zh-CN" altLang="en-US" sz="6600" b="1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-106045" y="40640"/>
            <a:ext cx="12192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lvl="1" indent="457200" algn="ctr"/>
            <a:r>
              <a:rPr lang="en-US" altLang="zh-CN" sz="3600">
                <a:solidFill>
                  <a:schemeClr val="bg1"/>
                </a:solidFill>
              </a:rPr>
              <a:t>10</a:t>
            </a:r>
            <a:r>
              <a:rPr lang="zh-CN" altLang="en-US" sz="3600">
                <a:solidFill>
                  <a:schemeClr val="bg1"/>
                </a:solidFill>
              </a:rPr>
              <a:t>月中市场（周线金叉酝酿）</a:t>
            </a:r>
            <a:endParaRPr lang="zh-CN" altLang="en-US" sz="3600">
              <a:solidFill>
                <a:schemeClr val="bg1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410" y="864870"/>
            <a:ext cx="7825740" cy="526351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rcRect t="9745" r="30846"/>
          <a:stretch>
            <a:fillRect/>
          </a:stretch>
        </p:blipFill>
        <p:spPr>
          <a:xfrm>
            <a:off x="6668770" y="1305560"/>
            <a:ext cx="5285105" cy="482282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文本框 8"/>
          <p:cNvSpPr txBox="1"/>
          <p:nvPr/>
        </p:nvSpPr>
        <p:spPr>
          <a:xfrm>
            <a:off x="1575435" y="4257675"/>
            <a:ext cx="36353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highlight>
                  <a:srgbClr val="FFFF00"/>
                </a:highlight>
              </a:rPr>
              <a:t>①指数周线死叉末期，大长腿</a:t>
            </a:r>
            <a:endParaRPr lang="zh-CN" altLang="en-US">
              <a:highlight>
                <a:srgbClr val="FFFF00"/>
              </a:highlight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978015" y="4905375"/>
            <a:ext cx="4199255" cy="7004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10000"/>
              </a:lnSpc>
            </a:pPr>
            <a:r>
              <a:rPr lang="zh-CN" altLang="en-US">
                <a:highlight>
                  <a:srgbClr val="FFFF00"/>
                </a:highlight>
              </a:rPr>
              <a:t>②权重类率先走强</a:t>
            </a:r>
            <a:endParaRPr lang="zh-CN" altLang="en-US">
              <a:highlight>
                <a:srgbClr val="FFFF00"/>
              </a:highlight>
            </a:endParaRPr>
          </a:p>
          <a:p>
            <a:pPr>
              <a:lnSpc>
                <a:spcPct val="110000"/>
              </a:lnSpc>
            </a:pPr>
            <a:r>
              <a:rPr lang="zh-CN" altLang="en-US">
                <a:highlight>
                  <a:srgbClr val="FFFF00"/>
                </a:highlight>
              </a:rPr>
              <a:t>（上证</a:t>
            </a:r>
            <a:r>
              <a:rPr lang="en-US" altLang="zh-CN">
                <a:highlight>
                  <a:srgbClr val="FFFF00"/>
                </a:highlight>
              </a:rPr>
              <a:t>50</a:t>
            </a:r>
            <a:r>
              <a:rPr lang="zh-CN" altLang="en-US">
                <a:highlight>
                  <a:srgbClr val="FFFF00"/>
                </a:highlight>
              </a:rPr>
              <a:t>、沪深</a:t>
            </a:r>
            <a:r>
              <a:rPr lang="en-US" altLang="zh-CN">
                <a:highlight>
                  <a:srgbClr val="FFFF00"/>
                </a:highlight>
              </a:rPr>
              <a:t>300</a:t>
            </a:r>
            <a:r>
              <a:rPr lang="zh-CN" altLang="en-US">
                <a:highlight>
                  <a:srgbClr val="FFFF00"/>
                </a:highlight>
              </a:rPr>
              <a:t>、国企、红利等）</a:t>
            </a:r>
            <a:r>
              <a:rPr lang="en-US" altLang="zh-CN"/>
              <a:t> 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-106045" y="40640"/>
            <a:ext cx="12192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lvl="1" indent="457200" algn="ctr"/>
            <a:r>
              <a:rPr lang="zh-CN" altLang="en-US" sz="3600">
                <a:solidFill>
                  <a:schemeClr val="bg1"/>
                </a:solidFill>
              </a:rPr>
              <a:t>市</a:t>
            </a:r>
            <a:r>
              <a:rPr lang="en-US" altLang="zh-CN" sz="3600">
                <a:solidFill>
                  <a:schemeClr val="bg1"/>
                </a:solidFill>
              </a:rPr>
              <a:t>   </a:t>
            </a:r>
            <a:r>
              <a:rPr lang="zh-CN" altLang="en-US" sz="3600">
                <a:solidFill>
                  <a:schemeClr val="bg1"/>
                </a:solidFill>
              </a:rPr>
              <a:t>场</a:t>
            </a:r>
            <a:endParaRPr lang="zh-CN" altLang="en-US" sz="3600">
              <a:solidFill>
                <a:schemeClr val="bg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84645" y="1049020"/>
            <a:ext cx="5292090" cy="284289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椭圆 3"/>
          <p:cNvSpPr/>
          <p:nvPr/>
        </p:nvSpPr>
        <p:spPr>
          <a:xfrm>
            <a:off x="7951470" y="2794000"/>
            <a:ext cx="445770" cy="437515"/>
          </a:xfrm>
          <a:prstGeom prst="ellipse">
            <a:avLst/>
          </a:prstGeom>
          <a:solidFill>
            <a:schemeClr val="accent1">
              <a:alpha val="55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10" y="904875"/>
            <a:ext cx="6388100" cy="442531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1104265" y="2071370"/>
            <a:ext cx="319913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Light" panose="020B0300000000000000" charset="-122"/>
                <a:ea typeface="思源黑体 CN Light" panose="020B0300000000000000" charset="-122"/>
                <a:cs typeface="思源黑体 CN Normal" panose="020B0400000000000000" charset="-122"/>
              </a:rPr>
              <a:t>PART 0</a:t>
            </a: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Light" panose="020B0300000000000000" charset="-122"/>
                <a:ea typeface="思源黑体 CN Light" panose="020B0300000000000000" charset="-122"/>
                <a:cs typeface="思源黑体 CN Normal" panose="020B0400000000000000" charset="-122"/>
              </a:rPr>
              <a:t>2</a:t>
            </a:r>
            <a:endParaRPr kumimoji="0" lang="en-US" altLang="zh-CN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CN Light" panose="020B0300000000000000" charset="-122"/>
              <a:ea typeface="思源黑体 CN Light" panose="020B0300000000000000" charset="-122"/>
              <a:cs typeface="思源黑体 CN Normal" panose="020B0400000000000000" charset="-122"/>
            </a:endParaRPr>
          </a:p>
        </p:txBody>
      </p:sp>
      <p:sp>
        <p:nvSpPr>
          <p:cNvPr id="14" name="文本框 13"/>
          <p:cNvSpPr txBox="1"/>
          <p:nvPr userDrawn="1"/>
        </p:nvSpPr>
        <p:spPr>
          <a:xfrm>
            <a:off x="1104265" y="3038475"/>
            <a:ext cx="983932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6600" b="1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三色主力使用方法</a:t>
            </a:r>
            <a:endParaRPr lang="zh-CN" altLang="en-US" sz="6600" b="1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64855" y="836930"/>
            <a:ext cx="3296285" cy="13271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rcRect t="5048" b="5219"/>
          <a:stretch>
            <a:fillRect/>
          </a:stretch>
        </p:blipFill>
        <p:spPr>
          <a:xfrm>
            <a:off x="171450" y="836930"/>
            <a:ext cx="8091170" cy="442658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文本框 1"/>
          <p:cNvSpPr txBox="1"/>
          <p:nvPr/>
        </p:nvSpPr>
        <p:spPr>
          <a:xfrm>
            <a:off x="-106045" y="40640"/>
            <a:ext cx="12192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lvl="1" indent="457200" algn="ctr"/>
            <a:r>
              <a:rPr lang="en-US" altLang="zh-CN" sz="3600">
                <a:solidFill>
                  <a:schemeClr val="bg1"/>
                </a:solidFill>
              </a:rPr>
              <a:t>1.</a:t>
            </a:r>
            <a:r>
              <a:rPr lang="zh-CN" altLang="en-US" sz="3600">
                <a:solidFill>
                  <a:schemeClr val="bg1"/>
                </a:solidFill>
              </a:rPr>
              <a:t>三色主力的用法</a:t>
            </a:r>
            <a:endParaRPr lang="zh-CN" altLang="en-US" sz="360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7665" y="985520"/>
            <a:ext cx="57277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 sz="1600"/>
          </a:p>
          <a:p>
            <a:endParaRPr lang="zh-CN" altLang="en-US" sz="1600"/>
          </a:p>
        </p:txBody>
      </p:sp>
      <p:sp>
        <p:nvSpPr>
          <p:cNvPr id="3" name="文本框 2"/>
          <p:cNvSpPr txBox="1"/>
          <p:nvPr/>
        </p:nvSpPr>
        <p:spPr>
          <a:xfrm>
            <a:off x="641985" y="5364480"/>
            <a:ext cx="1050353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600"/>
              <a:t>1、</a:t>
            </a:r>
            <a:r>
              <a:rPr lang="zh-CN" altLang="en-US" sz="1600">
                <a:solidFill>
                  <a:srgbClr val="2003FF"/>
                </a:solidFill>
              </a:rPr>
              <a:t>蓝</a:t>
            </a:r>
            <a:r>
              <a:rPr lang="zh-CN" altLang="en-US" sz="1600">
                <a:solidFill>
                  <a:srgbClr val="00B050"/>
                </a:solidFill>
              </a:rPr>
              <a:t>绿</a:t>
            </a:r>
            <a:r>
              <a:rPr lang="zh-CN" altLang="en-US" sz="1600"/>
              <a:t>柱状网格:代表短、中线超跌区域，散户资金主导，不可操作区域。</a:t>
            </a:r>
            <a:endParaRPr lang="zh-CN" altLang="en-US" sz="1600"/>
          </a:p>
          <a:p>
            <a:r>
              <a:rPr lang="zh-CN" altLang="en-US" sz="1600"/>
              <a:t>2、</a:t>
            </a:r>
            <a:r>
              <a:rPr lang="zh-CN" altLang="en-US" sz="1600">
                <a:solidFill>
                  <a:srgbClr val="AB5ED1"/>
                </a:solidFill>
              </a:rPr>
              <a:t>紫色</a:t>
            </a:r>
            <a:r>
              <a:rPr lang="zh-CN" altLang="en-US" sz="1600"/>
              <a:t>柱状网格:表示短线游资，有爆发力，如果只有紫色游资，短线参与但快进快出。</a:t>
            </a:r>
            <a:endParaRPr lang="zh-CN" altLang="en-US" sz="1600"/>
          </a:p>
          <a:p>
            <a:r>
              <a:rPr lang="zh-CN" altLang="en-US" sz="1600"/>
              <a:t>3、</a:t>
            </a:r>
            <a:r>
              <a:rPr lang="zh-CN" altLang="en-US" sz="1600">
                <a:solidFill>
                  <a:srgbClr val="FF0000"/>
                </a:solidFill>
              </a:rPr>
              <a:t>红色</a:t>
            </a:r>
            <a:r>
              <a:rPr lang="zh-CN" altLang="en-US" sz="1600"/>
              <a:t>柱状网格:表示中线机构，中线主力，机构吸筹，有中线主力个股走势更稳健。</a:t>
            </a:r>
            <a:endParaRPr lang="zh-CN" altLang="en-US" sz="1600"/>
          </a:p>
          <a:p>
            <a:r>
              <a:rPr lang="zh-CN" altLang="en-US" sz="1600"/>
              <a:t>4、</a:t>
            </a:r>
            <a:r>
              <a:rPr lang="zh-CN" altLang="en-US" sz="1600">
                <a:solidFill>
                  <a:srgbClr val="FFC000"/>
                </a:solidFill>
              </a:rPr>
              <a:t>黄色</a:t>
            </a:r>
            <a:r>
              <a:rPr lang="zh-CN" altLang="en-US" sz="1600"/>
              <a:t>柱状网格:表示主力控盘，说明主力吸筹完毕，有望形成主升浪，反复机会。</a:t>
            </a:r>
            <a:endParaRPr lang="zh-CN" altLang="en-US" sz="1600"/>
          </a:p>
        </p:txBody>
      </p:sp>
      <p:sp>
        <p:nvSpPr>
          <p:cNvPr id="10" name="左箭头 9"/>
          <p:cNvSpPr/>
          <p:nvPr/>
        </p:nvSpPr>
        <p:spPr>
          <a:xfrm rot="21240000" flipV="1">
            <a:off x="6863715" y="1905000"/>
            <a:ext cx="1927225" cy="152400"/>
          </a:xfrm>
          <a:prstGeom prst="leftArrow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8544560" y="2560320"/>
            <a:ext cx="3541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highlight>
                  <a:srgbClr val="FFFF00"/>
                </a:highlight>
              </a:rPr>
              <a:t>当时</a:t>
            </a:r>
            <a:r>
              <a:rPr lang="zh-CN" altLang="en-US">
                <a:solidFill>
                  <a:srgbClr val="FF0000"/>
                </a:solidFill>
                <a:highlight>
                  <a:srgbClr val="FFFF00"/>
                </a:highlight>
              </a:rPr>
              <a:t>金安国纪</a:t>
            </a:r>
            <a:r>
              <a:rPr lang="zh-CN" altLang="en-US">
                <a:highlight>
                  <a:srgbClr val="FFFF00"/>
                </a:highlight>
              </a:rPr>
              <a:t>符合三色主力突破</a:t>
            </a:r>
            <a:endParaRPr lang="zh-CN" altLang="en-US">
              <a:highlight>
                <a:srgbClr val="FFFF00"/>
              </a:highlight>
            </a:endParaRPr>
          </a:p>
          <a:p>
            <a:r>
              <a:rPr lang="zh-CN" altLang="en-US">
                <a:highlight>
                  <a:srgbClr val="FFFF00"/>
                </a:highlight>
              </a:rPr>
              <a:t>，随后</a:t>
            </a:r>
            <a:r>
              <a:rPr lang="zh-CN" altLang="en-US">
                <a:solidFill>
                  <a:srgbClr val="F315F3"/>
                </a:solidFill>
                <a:highlight>
                  <a:srgbClr val="FFFF00"/>
                </a:highlight>
              </a:rPr>
              <a:t>涨幅翻倍</a:t>
            </a:r>
            <a:r>
              <a:rPr lang="zh-CN" altLang="en-US">
                <a:highlight>
                  <a:srgbClr val="FFFF00"/>
                </a:highlight>
              </a:rPr>
              <a:t>（截止</a:t>
            </a:r>
            <a:r>
              <a:rPr lang="en-US" altLang="zh-CN">
                <a:highlight>
                  <a:srgbClr val="FFFF00"/>
                </a:highlight>
              </a:rPr>
              <a:t>6.15</a:t>
            </a:r>
            <a:r>
              <a:rPr lang="zh-CN" altLang="en-US">
                <a:highlight>
                  <a:srgbClr val="FFFF00"/>
                </a:highlight>
              </a:rPr>
              <a:t>）</a:t>
            </a:r>
            <a:endParaRPr lang="zh-CN" altLang="en-US">
              <a:highlight>
                <a:srgbClr val="FFFF00"/>
              </a:highlight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-55245" y="0"/>
            <a:ext cx="12192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lvl="1" indent="457200" algn="ctr"/>
            <a:r>
              <a:rPr lang="en-US" altLang="zh-CN" sz="3600">
                <a:solidFill>
                  <a:schemeClr val="bg1"/>
                </a:solidFill>
                <a:sym typeface="+mn-ea"/>
              </a:rPr>
              <a:t>2.</a:t>
            </a:r>
            <a:r>
              <a:rPr lang="zh-CN" altLang="en-US" sz="3600">
                <a:solidFill>
                  <a:schemeClr val="bg1"/>
                </a:solidFill>
                <a:sym typeface="+mn-ea"/>
              </a:rPr>
              <a:t>三色主力的买卖</a:t>
            </a:r>
            <a:endParaRPr lang="zh-CN" altLang="en-US" sz="3600">
              <a:solidFill>
                <a:schemeClr val="bg1"/>
              </a:solidFill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0145" y="788035"/>
            <a:ext cx="9526905" cy="556514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椭圆 4"/>
          <p:cNvSpPr/>
          <p:nvPr/>
        </p:nvSpPr>
        <p:spPr>
          <a:xfrm>
            <a:off x="2400935" y="2896870"/>
            <a:ext cx="344805" cy="201930"/>
          </a:xfrm>
          <a:prstGeom prst="ellipse">
            <a:avLst/>
          </a:prstGeom>
          <a:solidFill>
            <a:schemeClr val="accent1">
              <a:alpha val="15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2872740" y="2548890"/>
            <a:ext cx="344805" cy="201930"/>
          </a:xfrm>
          <a:prstGeom prst="ellipse">
            <a:avLst/>
          </a:prstGeom>
          <a:solidFill>
            <a:schemeClr val="accent1">
              <a:alpha val="15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52270" y="3645535"/>
            <a:ext cx="14224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highlight>
                  <a:srgbClr val="FFFF00"/>
                </a:highlight>
              </a:rPr>
              <a:t>启动阶段：</a:t>
            </a:r>
            <a:endParaRPr lang="zh-CN" altLang="en-US">
              <a:highlight>
                <a:srgbClr val="FFFF00"/>
              </a:highlight>
            </a:endParaRPr>
          </a:p>
          <a:p>
            <a:r>
              <a:rPr lang="zh-CN" altLang="en-US">
                <a:highlight>
                  <a:srgbClr val="FFFF00"/>
                </a:highlight>
              </a:rPr>
              <a:t>沿着趋势线找机会低吸</a:t>
            </a:r>
            <a:endParaRPr lang="zh-CN" altLang="en-US">
              <a:highlight>
                <a:srgbClr val="FFFF00"/>
              </a:highlight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587750" y="2548890"/>
            <a:ext cx="257492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highlight>
                  <a:srgbClr val="FFFF00"/>
                </a:highlight>
              </a:rPr>
              <a:t>磨顶阶段：</a:t>
            </a:r>
            <a:endParaRPr lang="zh-CN" altLang="en-US">
              <a:highlight>
                <a:srgbClr val="FFFF00"/>
              </a:highlight>
            </a:endParaRPr>
          </a:p>
          <a:p>
            <a:r>
              <a:rPr lang="zh-CN" altLang="en-US">
                <a:highlight>
                  <a:srgbClr val="FFFF00"/>
                </a:highlight>
              </a:rPr>
              <a:t>资金降低</a:t>
            </a:r>
            <a:r>
              <a:rPr lang="en-US" altLang="zh-CN">
                <a:highlight>
                  <a:srgbClr val="FFFF00"/>
                </a:highlight>
              </a:rPr>
              <a:t>+</a:t>
            </a:r>
            <a:r>
              <a:rPr lang="zh-CN" altLang="en-US">
                <a:highlight>
                  <a:srgbClr val="FFFF00"/>
                </a:highlight>
              </a:rPr>
              <a:t>股价反抽</a:t>
            </a:r>
            <a:endParaRPr lang="zh-CN" altLang="en-US">
              <a:highlight>
                <a:srgbClr val="FFFF00"/>
              </a:highlight>
            </a:endParaRPr>
          </a:p>
          <a:p>
            <a:r>
              <a:rPr lang="zh-CN" altLang="en-US">
                <a:highlight>
                  <a:srgbClr val="FFFF00"/>
                </a:highlight>
              </a:rPr>
              <a:t>（减仓信号）</a:t>
            </a:r>
            <a:endParaRPr lang="zh-CN" altLang="en-US">
              <a:highlight>
                <a:srgbClr val="FFFF00"/>
              </a:highlight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267325" y="894080"/>
            <a:ext cx="16573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highlight>
                  <a:srgbClr val="FFFF00"/>
                </a:highlight>
              </a:rPr>
              <a:t>破位阶段：</a:t>
            </a:r>
            <a:endParaRPr lang="zh-CN" altLang="en-US">
              <a:highlight>
                <a:srgbClr val="FFFF00"/>
              </a:highlight>
            </a:endParaRPr>
          </a:p>
          <a:p>
            <a:r>
              <a:rPr lang="zh-CN" altLang="en-US">
                <a:highlight>
                  <a:srgbClr val="FFFF00"/>
                </a:highlight>
              </a:rPr>
              <a:t>跌破趋势线，牛线下移</a:t>
            </a:r>
            <a:endParaRPr lang="zh-CN" altLang="en-US">
              <a:highlight>
                <a:srgbClr val="FFFF00"/>
              </a:highlight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518525" y="3048635"/>
            <a:ext cx="40640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highlight>
                  <a:srgbClr val="FFFF00"/>
                </a:highlight>
              </a:rPr>
              <a:t>非理性反抽阶段：</a:t>
            </a:r>
            <a:endParaRPr lang="zh-CN" altLang="en-US">
              <a:highlight>
                <a:srgbClr val="FFFF00"/>
              </a:highlight>
            </a:endParaRPr>
          </a:p>
          <a:p>
            <a:r>
              <a:rPr lang="zh-CN" altLang="en-US">
                <a:highlight>
                  <a:srgbClr val="FFFF00"/>
                </a:highlight>
              </a:rPr>
              <a:t>无控盘不长久</a:t>
            </a:r>
            <a:endParaRPr lang="zh-CN" altLang="en-US">
              <a:highlight>
                <a:srgbClr val="FFFF00"/>
              </a:highlight>
            </a:endParaRPr>
          </a:p>
          <a:p>
            <a:r>
              <a:rPr lang="zh-CN" altLang="en-US">
                <a:highlight>
                  <a:srgbClr val="FFFF00"/>
                </a:highlight>
              </a:rPr>
              <a:t>紫色拉升</a:t>
            </a:r>
            <a:r>
              <a:rPr lang="en-US" altLang="zh-CN">
                <a:highlight>
                  <a:srgbClr val="FFFF00"/>
                </a:highlight>
              </a:rPr>
              <a:t>+</a:t>
            </a:r>
            <a:r>
              <a:rPr lang="zh-CN" altLang="en-US">
                <a:highlight>
                  <a:srgbClr val="FFFF00"/>
                </a:highlight>
              </a:rPr>
              <a:t>死叉卖点</a:t>
            </a:r>
            <a:endParaRPr lang="zh-CN" altLang="en-US">
              <a:highlight>
                <a:srgbClr val="FFFF00"/>
              </a:highlight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-55245" y="0"/>
            <a:ext cx="12192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lvl="1" indent="457200" algn="ctr"/>
            <a:r>
              <a:rPr lang="en-US" altLang="zh-CN" sz="3600">
                <a:solidFill>
                  <a:schemeClr val="bg1"/>
                </a:solidFill>
                <a:sym typeface="+mn-ea"/>
              </a:rPr>
              <a:t>2.</a:t>
            </a:r>
            <a:r>
              <a:rPr lang="zh-CN" altLang="en-US" sz="3600">
                <a:solidFill>
                  <a:schemeClr val="bg1"/>
                </a:solidFill>
                <a:sym typeface="+mn-ea"/>
              </a:rPr>
              <a:t>三色主力看（受伤主力）</a:t>
            </a:r>
            <a:endParaRPr lang="zh-CN" altLang="en-US" sz="3600">
              <a:solidFill>
                <a:schemeClr val="bg1"/>
              </a:solidFill>
              <a:sym typeface="+mn-ea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965" y="846455"/>
            <a:ext cx="5803900" cy="39560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4" name="文本框 13"/>
          <p:cNvSpPr txBox="1"/>
          <p:nvPr/>
        </p:nvSpPr>
        <p:spPr>
          <a:xfrm>
            <a:off x="408305" y="5003800"/>
            <a:ext cx="52914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highlight>
                  <a:srgbClr val="FFFF00"/>
                </a:highlight>
              </a:rPr>
              <a:t>三色主力（资金沉淀）</a:t>
            </a:r>
            <a:r>
              <a:rPr lang="en-US" altLang="zh-CN">
                <a:highlight>
                  <a:srgbClr val="FFFF00"/>
                </a:highlight>
              </a:rPr>
              <a:t>+</a:t>
            </a:r>
            <a:r>
              <a:rPr lang="zh-CN" altLang="en-US">
                <a:highlight>
                  <a:srgbClr val="FFFF00"/>
                </a:highlight>
              </a:rPr>
              <a:t>海洋寻底</a:t>
            </a:r>
            <a:r>
              <a:rPr lang="en-US" altLang="zh-CN">
                <a:highlight>
                  <a:srgbClr val="FFFF00"/>
                </a:highlight>
              </a:rPr>
              <a:t>=</a:t>
            </a:r>
            <a:r>
              <a:rPr lang="zh-CN" altLang="en-US">
                <a:highlight>
                  <a:srgbClr val="FFFF00"/>
                </a:highlight>
              </a:rPr>
              <a:t>资金受伤</a:t>
            </a:r>
            <a:endParaRPr lang="zh-CN" altLang="en-US">
              <a:highlight>
                <a:srgbClr val="FFFF00"/>
              </a:highlight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565" y="846455"/>
            <a:ext cx="6013450" cy="39560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6" name="文本框 15"/>
          <p:cNvSpPr txBox="1"/>
          <p:nvPr/>
        </p:nvSpPr>
        <p:spPr>
          <a:xfrm>
            <a:off x="6456680" y="5000625"/>
            <a:ext cx="49650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highlight>
                  <a:srgbClr val="FFFF00"/>
                </a:highlight>
              </a:rPr>
              <a:t>无三色主力（控盘）</a:t>
            </a:r>
            <a:r>
              <a:rPr lang="en-US" altLang="zh-CN">
                <a:highlight>
                  <a:srgbClr val="FFFF00"/>
                </a:highlight>
              </a:rPr>
              <a:t>+</a:t>
            </a:r>
            <a:r>
              <a:rPr lang="zh-CN" altLang="en-US">
                <a:highlight>
                  <a:srgbClr val="FFFF00"/>
                </a:highlight>
              </a:rPr>
              <a:t>底部信号</a:t>
            </a:r>
            <a:r>
              <a:rPr lang="en-US" altLang="zh-CN">
                <a:highlight>
                  <a:srgbClr val="FFFF00"/>
                </a:highlight>
              </a:rPr>
              <a:t>=</a:t>
            </a:r>
            <a:r>
              <a:rPr lang="zh-CN" altLang="en-US">
                <a:highlight>
                  <a:srgbClr val="FFFF00"/>
                </a:highlight>
              </a:rPr>
              <a:t>阴跌</a:t>
            </a:r>
            <a:endParaRPr lang="zh-CN" altLang="en-US">
              <a:highlight>
                <a:srgbClr val="FFFF00"/>
              </a:highlight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1104265" y="2071370"/>
            <a:ext cx="319913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Light" panose="020B0300000000000000" charset="-122"/>
                <a:ea typeface="思源黑体 CN Light" panose="020B0300000000000000" charset="-122"/>
                <a:cs typeface="思源黑体 CN Normal" panose="020B0400000000000000" charset="-122"/>
              </a:rPr>
              <a:t>PART 0</a:t>
            </a: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Light" panose="020B0300000000000000" charset="-122"/>
                <a:ea typeface="思源黑体 CN Light" panose="020B0300000000000000" charset="-122"/>
                <a:cs typeface="思源黑体 CN Normal" panose="020B0400000000000000" charset="-122"/>
              </a:rPr>
              <a:t>3</a:t>
            </a:r>
            <a:endParaRPr kumimoji="0" lang="en-US" altLang="zh-CN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CN Light" panose="020B0300000000000000" charset="-122"/>
              <a:ea typeface="思源黑体 CN Light" panose="020B0300000000000000" charset="-122"/>
              <a:cs typeface="思源黑体 CN Normal" panose="020B0400000000000000" charset="-122"/>
            </a:endParaRPr>
          </a:p>
        </p:txBody>
      </p:sp>
      <p:sp>
        <p:nvSpPr>
          <p:cNvPr id="14" name="文本框 13"/>
          <p:cNvSpPr txBox="1"/>
          <p:nvPr userDrawn="1"/>
        </p:nvSpPr>
        <p:spPr>
          <a:xfrm>
            <a:off x="1104265" y="3038475"/>
            <a:ext cx="983932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6600" b="1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建立股池</a:t>
            </a:r>
            <a:endParaRPr lang="zh-CN" altLang="en-US" sz="6600" b="1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-106045" y="40640"/>
            <a:ext cx="12192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lvl="1" indent="457200" algn="ctr"/>
            <a:r>
              <a:rPr lang="zh-CN" altLang="en-US" sz="3600">
                <a:solidFill>
                  <a:schemeClr val="bg1"/>
                </a:solidFill>
              </a:rPr>
              <a:t>建立三色主力股池</a:t>
            </a:r>
            <a:endParaRPr lang="zh-CN" altLang="en-US" sz="3600">
              <a:solidFill>
                <a:schemeClr val="bg1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34560" y="1156335"/>
            <a:ext cx="4004310" cy="327533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4445" y="2674620"/>
            <a:ext cx="4326890" cy="349377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rcRect t="8180"/>
          <a:stretch>
            <a:fillRect/>
          </a:stretch>
        </p:blipFill>
        <p:spPr>
          <a:xfrm>
            <a:off x="165735" y="1071245"/>
            <a:ext cx="4471670" cy="414147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文本框 9"/>
          <p:cNvSpPr txBox="1"/>
          <p:nvPr/>
        </p:nvSpPr>
        <p:spPr>
          <a:xfrm>
            <a:off x="1164590" y="5513705"/>
            <a:ext cx="48374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highlight>
                  <a:srgbClr val="FFFF00"/>
                </a:highlight>
              </a:rPr>
              <a:t>市场筑底，选择中线资金（红</a:t>
            </a:r>
            <a:r>
              <a:rPr lang="en-US" altLang="zh-CN">
                <a:highlight>
                  <a:srgbClr val="FFFF00"/>
                </a:highlight>
              </a:rPr>
              <a:t>+</a:t>
            </a:r>
            <a:r>
              <a:rPr lang="zh-CN" altLang="en-US">
                <a:highlight>
                  <a:srgbClr val="FFFF00"/>
                </a:highlight>
              </a:rPr>
              <a:t>黄）走强方向</a:t>
            </a:r>
            <a:endParaRPr lang="zh-CN" altLang="en-US">
              <a:highlight>
                <a:srgbClr val="FFFF00"/>
              </a:highlight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DIAGRAM_VIRTUALLY_FRAME" val="{&quot;height&quot;:365.25,&quot;left&quot;:261,&quot;top&quot;:61.5,&quot;width&quot;:602.1}"/>
</p:tagLst>
</file>

<file path=ppt/tags/tag15.xml><?xml version="1.0" encoding="utf-8"?>
<p:tagLst xmlns:p="http://schemas.openxmlformats.org/presentationml/2006/main">
  <p:tag name="KSO_WM_DIAGRAM_VIRTUALLY_FRAME" val="{&quot;height&quot;:365.25,&quot;left&quot;:261,&quot;top&quot;:61.5,&quot;width&quot;:602.1}"/>
</p:tagLst>
</file>

<file path=ppt/tags/tag16.xml><?xml version="1.0" encoding="utf-8"?>
<p:tagLst xmlns:p="http://schemas.openxmlformats.org/presentationml/2006/main">
  <p:tag name="KSO_WM_DIAGRAM_VIRTUALLY_FRAME" val="{&quot;height&quot;:365.25,&quot;left&quot;:261,&quot;top&quot;:61.5,&quot;width&quot;:602.1}"/>
</p:tagLst>
</file>

<file path=ppt/tags/tag17.xml><?xml version="1.0" encoding="utf-8"?>
<p:tagLst xmlns:p="http://schemas.openxmlformats.org/presentationml/2006/main">
  <p:tag name="KSO_WM_DIAGRAM_VIRTUALLY_FRAME" val="{&quot;height&quot;:365.25,&quot;left&quot;:261,&quot;top&quot;:61.5,&quot;width&quot;:602.1}"/>
</p:tagLst>
</file>

<file path=ppt/tags/tag18.xml><?xml version="1.0" encoding="utf-8"?>
<p:tagLst xmlns:p="http://schemas.openxmlformats.org/presentationml/2006/main">
  <p:tag name="KSO_WM_DIAGRAM_VIRTUALLY_FRAME" val="{&quot;height&quot;:365.25,&quot;left&quot;:261,&quot;top&quot;:61.5,&quot;width&quot;:602.1}"/>
</p:tagLst>
</file>

<file path=ppt/tags/tag19.xml><?xml version="1.0" encoding="utf-8"?>
<p:tagLst xmlns:p="http://schemas.openxmlformats.org/presentationml/2006/main">
  <p:tag name="KSO_WM_DIAGRAM_VIRTUALLY_FRAME" val="{&quot;height&quot;:365.25,&quot;left&quot;:261,&quot;top&quot;:61.5,&quot;width&quot;:602.1}"/>
</p:tagLst>
</file>

<file path=ppt/tags/tag20.xml><?xml version="1.0" encoding="utf-8"?>
<p:tagLst xmlns:p="http://schemas.openxmlformats.org/presentationml/2006/main">
  <p:tag name="KSO_WM_DIAGRAM_VIRTUALLY_FRAME" val="{&quot;height&quot;:365.25,&quot;left&quot;:261,&quot;top&quot;:61.5,&quot;width&quot;:602.1}"/>
</p:tagLst>
</file>

<file path=ppt/tags/tag21.xml><?xml version="1.0" encoding="utf-8"?>
<p:tagLst xmlns:p="http://schemas.openxmlformats.org/presentationml/2006/main">
  <p:tag name="KSO_WM_DIAGRAM_VIRTUALLY_FRAME" val="{&quot;height&quot;:365.25,&quot;left&quot;:261,&quot;top&quot;:61.5,&quot;width&quot;:602.1}"/>
</p:tagLst>
</file>

<file path=ppt/tags/tag22.xml><?xml version="1.0" encoding="utf-8"?>
<p:tagLst xmlns:p="http://schemas.openxmlformats.org/presentationml/2006/main">
  <p:tag name="KSO_WM_DIAGRAM_VIRTUALLY_FRAME" val="{&quot;height&quot;:365.25,&quot;left&quot;:261,&quot;top&quot;:61.5,&quot;width&quot;:602.1}"/>
</p:tagLst>
</file>

<file path=ppt/tags/tag2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7.xml><?xml version="1.0" encoding="utf-8"?>
<p:tagLst xmlns:p="http://schemas.openxmlformats.org/presentationml/2006/main">
  <p:tag name="KSO_WPP_MARK_KEY" val="257877f6-fe8c-4c47-ab4c-274c99a6a791"/>
  <p:tag name="COMMONDATA" val="eyJoZGlkIjoiOWFhYzUwZWNmOTk3M2Y1MTI5MjBiOWM4Y2UyNjJjNzUifQ=="/>
  <p:tag name="commondata" val="eyJoZGlkIjoiNjIxZDM2NzczYzIxNjM3NjQ4OTA5MWY3NTZjMjQ0NWEifQ=="/>
</p:tagLst>
</file>

<file path=ppt/theme/theme1.xml><?xml version="1.0" encoding="utf-8"?>
<a:theme xmlns:a="http://schemas.openxmlformats.org/drawingml/2006/main" name="2_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476</Words>
  <Application>WPS 演示</Application>
  <PresentationFormat>宽屏</PresentationFormat>
  <Paragraphs>71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46" baseType="lpstr">
      <vt:lpstr>Arial</vt:lpstr>
      <vt:lpstr>宋体</vt:lpstr>
      <vt:lpstr>Wingdings</vt:lpstr>
      <vt:lpstr>微软雅黑</vt:lpstr>
      <vt:lpstr>Wingdings</vt:lpstr>
      <vt:lpstr>优设标题黑</vt:lpstr>
      <vt:lpstr>黑体</vt:lpstr>
      <vt:lpstr>微软雅黑 Light</vt:lpstr>
      <vt:lpstr>思源黑体 CN Normal</vt:lpstr>
      <vt:lpstr>思源黑体 CN Light</vt:lpstr>
      <vt:lpstr>思源黑体 CN Bold</vt:lpstr>
      <vt:lpstr>思源黑体 CN Regular</vt:lpstr>
      <vt:lpstr>Impact</vt:lpstr>
      <vt:lpstr>思源黑体 CN Medium</vt:lpstr>
      <vt:lpstr>Arial Unicode MS</vt:lpstr>
      <vt:lpstr>Calibri</vt:lpstr>
      <vt:lpstr>KSOF6188761F</vt:lpstr>
      <vt:lpstr>FFont-Family</vt:lpstr>
      <vt:lpstr>KSOF954951BB</vt:lpstr>
      <vt:lpstr>优设标题黑</vt:lpstr>
      <vt:lpstr>思源黑体 CN Light</vt:lpstr>
      <vt:lpstr>思源黑体 CN Medium</vt:lpstr>
      <vt:lpstr>思源黑体 CN Normal</vt:lpstr>
      <vt:lpstr>思源黑体 CN Regular</vt:lpstr>
      <vt:lpstr>文道标题黑</vt:lpstr>
      <vt:lpstr>清雅黑体</vt:lpstr>
      <vt:lpstr>方正宝黑体 简 Light</vt:lpstr>
      <vt:lpstr>兰米黑体</vt:lpstr>
      <vt:lpstr>方正宝黑体 简 Medium</vt:lpstr>
      <vt:lpstr>KSOF618801C0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俏俏</cp:lastModifiedBy>
  <cp:revision>715</cp:revision>
  <dcterms:created xsi:type="dcterms:W3CDTF">2019-06-19T02:08:00Z</dcterms:created>
  <dcterms:modified xsi:type="dcterms:W3CDTF">2026-10-19T09:47:22Z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2052-12.1.0.29161</vt:lpwstr>
  </property>
  <property fmtid="{D5CDD505-2E9C-101B-9397-08002B2CF9AE}" pid="3" name="ICV">
    <vt:lpwstr>59BC3DF784374FFE9248BDD012039189_13</vt:lpwstr>
  </property>
</Properties>
</file>