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35" r:id="rId3"/>
    <p:sldId id="586" r:id="rId4"/>
    <p:sldId id="623" r:id="rId5"/>
    <p:sldId id="618" r:id="rId6"/>
    <p:sldId id="629" r:id="rId8"/>
    <p:sldId id="616" r:id="rId9"/>
    <p:sldId id="605" r:id="rId10"/>
    <p:sldId id="627" r:id="rId11"/>
    <p:sldId id="628" r:id="rId12"/>
    <p:sldId id="272" r:id="rId13"/>
    <p:sldId id="630" r:id="rId14"/>
    <p:sldId id="631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9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09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6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4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6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4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行情分析</a:t>
            </a:r>
            <a:endParaRPr lang="en-US" alt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节后关注点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选股思路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市场行情分析（</a:t>
            </a:r>
            <a:r>
              <a:rPr lang="en-US" altLang="zh-CN" sz="2800" b="1">
                <a:solidFill>
                  <a:schemeClr val="bg1"/>
                </a:solidFill>
              </a:rPr>
              <a:t>9</a:t>
            </a:r>
            <a:r>
              <a:rPr lang="en-US" altLang="zh-CN" sz="2800" b="1">
                <a:solidFill>
                  <a:schemeClr val="bg1"/>
                </a:solidFill>
              </a:rPr>
              <a:t>-29</a:t>
            </a:r>
            <a:r>
              <a:rPr lang="zh-CN" altLang="en-US" sz="2800" b="1">
                <a:solidFill>
                  <a:schemeClr val="bg1"/>
                </a:solidFill>
              </a:rPr>
              <a:t>）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59980" y="842010"/>
            <a:ext cx="4307205" cy="4525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/>
              <a:t>当下处于</a:t>
            </a:r>
            <a:r>
              <a:rPr lang="en-US" altLang="zh-CN"/>
              <a:t>B</a:t>
            </a:r>
            <a:r>
              <a:rPr lang="zh-CN" altLang="en-US"/>
              <a:t>点区域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、流动资金翻绿（连续</a:t>
            </a:r>
            <a:r>
              <a:rPr lang="en-US" altLang="zh-CN"/>
              <a:t>4</a:t>
            </a:r>
            <a:r>
              <a:rPr lang="zh-CN" altLang="en-US"/>
              <a:t>天）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、捕捞季节死叉（</a:t>
            </a:r>
            <a:r>
              <a:rPr lang="en-US" altLang="zh-CN"/>
              <a:t>4</a:t>
            </a:r>
            <a:r>
              <a:rPr lang="zh-CN" altLang="en-US"/>
              <a:t>天）</a:t>
            </a:r>
            <a:endParaRPr lang="zh-CN" altLang="en-US"/>
          </a:p>
          <a:p>
            <a:endParaRPr lang="zh-CN"/>
          </a:p>
          <a:p>
            <a:endParaRPr lang="zh-CN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观点：大盘仍然是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lang="zh-CN" altLang="en-US" b="1">
                <a:solidFill>
                  <a:srgbClr val="FF0000"/>
                </a:solidFill>
              </a:rPr>
              <a:t>点区域，短期死叉整理过后，看看节后的金叉机会；流动资金翻红降到</a:t>
            </a:r>
            <a:r>
              <a:rPr lang="en-US" altLang="zh-CN" b="1">
                <a:solidFill>
                  <a:srgbClr val="FF0000"/>
                </a:solidFill>
              </a:rPr>
              <a:t>1.9</a:t>
            </a:r>
            <a:r>
              <a:rPr lang="zh-CN" altLang="en-US" b="1">
                <a:solidFill>
                  <a:srgbClr val="FF0000"/>
                </a:solidFill>
              </a:rPr>
              <a:t>万亿内，今天缩量至</a:t>
            </a:r>
            <a:r>
              <a:rPr lang="en-US" altLang="zh-CN" b="1">
                <a:solidFill>
                  <a:srgbClr val="FF0000"/>
                </a:solidFill>
              </a:rPr>
              <a:t>1.4</a:t>
            </a:r>
            <a:r>
              <a:rPr lang="zh-CN" altLang="en-US" b="1">
                <a:solidFill>
                  <a:srgbClr val="FF0000"/>
                </a:solidFill>
              </a:rPr>
              <a:t>万亿。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策略：国庆节前以</a:t>
            </a:r>
            <a:r>
              <a:rPr lang="en-US" altLang="zh-CN" b="1">
                <a:solidFill>
                  <a:srgbClr val="FF0000"/>
                </a:solidFill>
              </a:rPr>
              <a:t>5</a:t>
            </a:r>
            <a:r>
              <a:rPr lang="zh-CN" altLang="en-US" b="1">
                <a:solidFill>
                  <a:srgbClr val="FF0000"/>
                </a:solidFill>
              </a:rPr>
              <a:t>成仓左右持股等待节后的金叉机会，国庆后如果流动资金重新翻红，则将仓位再次提高（浮仓）。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935" y="805815"/>
            <a:ext cx="6822440" cy="393763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" y="4816475"/>
            <a:ext cx="3021330" cy="158242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535" y="4816475"/>
            <a:ext cx="3037840" cy="158242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节后关注点</a:t>
            </a:r>
            <a:endParaRPr lang="zh-CN" sz="28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8990"/>
            <a:ext cx="12192000" cy="40043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3345" y="4638675"/>
            <a:ext cx="11909425" cy="17100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/>
              <a:t>根据</a:t>
            </a:r>
            <a:r>
              <a:rPr lang="en-US" altLang="zh-CN"/>
              <a:t>555</a:t>
            </a:r>
            <a:r>
              <a:rPr lang="zh-CN" altLang="en-US"/>
              <a:t>原则，自</a:t>
            </a:r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18</a:t>
            </a:r>
            <a:r>
              <a:rPr lang="zh-CN" altLang="en-US"/>
              <a:t>开始大盘分析出</a:t>
            </a:r>
            <a:r>
              <a:rPr lang="en-US" altLang="zh-CN"/>
              <a:t>B</a:t>
            </a:r>
            <a:r>
              <a:rPr lang="zh-CN" altLang="en-US"/>
              <a:t>点后每个交易日的情况：</a:t>
            </a:r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18</a:t>
            </a:r>
            <a:r>
              <a:rPr lang="zh-CN" altLang="en-US"/>
              <a:t>日：【机器人】、【国产芯片】</a:t>
            </a:r>
            <a:r>
              <a:rPr lang="en-US" altLang="zh-CN"/>
              <a:t>                                                    9</a:t>
            </a:r>
            <a:r>
              <a:rPr lang="zh-CN" altLang="en-US"/>
              <a:t>月</a:t>
            </a:r>
            <a:r>
              <a:rPr lang="en-US" altLang="zh-CN"/>
              <a:t>28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：无</a:t>
            </a:r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21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：【医药】、【机器人】</a:t>
            </a:r>
            <a:r>
              <a:rPr lang="en-US" altLang="zh-CN"/>
              <a:t>                                                           9</a:t>
            </a:r>
            <a:r>
              <a:rPr lang="zh-CN" altLang="en-US"/>
              <a:t>月</a:t>
            </a:r>
            <a:r>
              <a:rPr lang="en-US" altLang="zh-CN"/>
              <a:t>29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：【</a:t>
            </a:r>
            <a:r>
              <a:rPr lang="en-US" altLang="zh-CN"/>
              <a:t>PCB</a:t>
            </a:r>
            <a:r>
              <a:rPr lang="zh-CN" altLang="en-US"/>
              <a:t>】、【机器人】</a:t>
            </a:r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22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：【机器人】、【云计算】、【国产芯片】</a:t>
            </a:r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23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：【</a:t>
            </a:r>
            <a:r>
              <a:rPr lang="en-US" altLang="zh-CN"/>
              <a:t>PCB</a:t>
            </a:r>
            <a:r>
              <a:rPr lang="zh-CN" altLang="en-US"/>
              <a:t>】、【国产芯片】</a:t>
            </a:r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24</a:t>
            </a:r>
            <a:r>
              <a:rPr lang="zh-CN" altLang="en-US">
                <a:sym typeface="+mn-ea"/>
              </a:rPr>
              <a:t>日</a:t>
            </a:r>
            <a:r>
              <a:rPr lang="zh-CN" altLang="en-US"/>
              <a:t>：【福建自贸区】</a:t>
            </a:r>
            <a:endParaRPr lang="zh-CN"/>
          </a:p>
          <a:p>
            <a:endParaRPr lang="zh-CN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选股思路</a:t>
            </a:r>
            <a:endParaRPr lang="zh-CN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710" y="889000"/>
            <a:ext cx="6810375" cy="435292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695" y="3545840"/>
            <a:ext cx="6791325" cy="280035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案例讲解</a:t>
            </a:r>
            <a:r>
              <a:rPr lang="en-US" altLang="zh-CN" sz="2800" b="1">
                <a:solidFill>
                  <a:schemeClr val="bg1"/>
                </a:solidFill>
              </a:rPr>
              <a:t>-</a:t>
            </a:r>
            <a:r>
              <a:rPr lang="zh-CN" altLang="en-US" sz="2800" b="1">
                <a:solidFill>
                  <a:schemeClr val="bg1"/>
                </a:solidFill>
              </a:rPr>
              <a:t>国脉文化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5810"/>
            <a:ext cx="12192000" cy="53257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1"/>
          <p:cNvSpPr txBox="1"/>
          <p:nvPr>
            <p:custDataLst>
              <p:tags r:id="rId1"/>
            </p:custDataLst>
          </p:nvPr>
        </p:nvSpPr>
        <p:spPr>
          <a:xfrm>
            <a:off x="1484630" y="1758315"/>
            <a:ext cx="10123170" cy="230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如果没有一个交易规则，没有一个可视化的标准，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那么你怎么知道你的每一笔交易是对还是错呢？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是否：赚钱就是对的？亏钱就是错的？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115" y="754380"/>
            <a:ext cx="8519795" cy="56267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当下股民现状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10244" name="TextBox 1"/>
          <p:cNvSpPr txBox="1"/>
          <p:nvPr>
            <p:custDataLst>
              <p:tags r:id="rId1"/>
            </p:custDataLst>
          </p:nvPr>
        </p:nvSpPr>
        <p:spPr>
          <a:xfrm>
            <a:off x="287020" y="945515"/>
            <a:ext cx="10832465" cy="4615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大多数股民，特别是我们经传用户，学习过好多的方法，已经掌握不少炒股技巧。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区分高手与新手不再是方法是否牛逼，而是谁更有执行力。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真正是否能做到：</a:t>
            </a:r>
            <a:r>
              <a:rPr 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知行合一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大多数人不是真的方法不行，而是执行力弱。比如今天冲高回落，害怕死叉而改变操作的；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比如金叉时不买，但大盘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点了害怕踏空而去追。这样的现象，每年都在重现，没有新鲜事。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7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WPS 演示</Application>
  <PresentationFormat>宽屏</PresentationFormat>
  <Paragraphs>55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Wingdings</vt:lpstr>
      <vt:lpstr>优设标题黑</vt:lpstr>
      <vt:lpstr>黑体</vt:lpstr>
      <vt:lpstr>微软雅黑 Light</vt:lpstr>
      <vt:lpstr>思源黑体 CN Normal</vt:lpstr>
      <vt:lpstr>思源黑体 CN Light</vt:lpstr>
      <vt:lpstr>思源黑体 CN Bold</vt:lpstr>
      <vt:lpstr>思源黑体 CN Regular</vt:lpstr>
      <vt:lpstr>Impact</vt:lpstr>
      <vt:lpstr>Arial Unicode MS</vt:lpstr>
      <vt:lpstr>Calibri</vt:lpstr>
      <vt:lpstr>优设标题黑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WPS_1225880857</cp:lastModifiedBy>
  <cp:revision>779</cp:revision>
  <dcterms:created xsi:type="dcterms:W3CDTF">2019-06-19T02:08:00Z</dcterms:created>
  <dcterms:modified xsi:type="dcterms:W3CDTF">2026-09-29T07:53:30Z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59BC3DF784374FFE9248BDD012039189_13</vt:lpwstr>
  </property>
</Properties>
</file>