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0"/>
  </p:notesMasterIdLst>
  <p:sldIdLst>
    <p:sldId id="328" r:id="rId3"/>
    <p:sldId id="373" r:id="rId4"/>
    <p:sldId id="321" r:id="rId5"/>
    <p:sldId id="322" r:id="rId6"/>
    <p:sldId id="405" r:id="rId7"/>
    <p:sldId id="419" r:id="rId8"/>
    <p:sldId id="406" r:id="rId9"/>
    <p:sldId id="420" r:id="rId10"/>
    <p:sldId id="421" r:id="rId11"/>
    <p:sldId id="422" r:id="rId12"/>
    <p:sldId id="434" r:id="rId13"/>
    <p:sldId id="423" r:id="rId14"/>
    <p:sldId id="433" r:id="rId15"/>
    <p:sldId id="424" r:id="rId16"/>
    <p:sldId id="425" r:id="rId17"/>
    <p:sldId id="426" r:id="rId18"/>
    <p:sldId id="427" r:id="rId19"/>
    <p:sldId id="428" r:id="rId20"/>
    <p:sldId id="429" r:id="rId21"/>
    <p:sldId id="430" r:id="rId22"/>
    <p:sldId id="431" r:id="rId23"/>
    <p:sldId id="435" r:id="rId24"/>
    <p:sldId id="436" r:id="rId25"/>
    <p:sldId id="437" r:id="rId26"/>
    <p:sldId id="438" r:id="rId27"/>
    <p:sldId id="440" r:id="rId28"/>
    <p:sldId id="439" r:id="rId29"/>
    <p:sldId id="441" r:id="rId30"/>
    <p:sldId id="442" r:id="rId31"/>
    <p:sldId id="443" r:id="rId32"/>
    <p:sldId id="388" r:id="rId33"/>
    <p:sldId id="444" r:id="rId34"/>
    <p:sldId id="445" r:id="rId35"/>
    <p:sldId id="389" r:id="rId36"/>
    <p:sldId id="450" r:id="rId37"/>
    <p:sldId id="451" r:id="rId38"/>
    <p:sldId id="327" r:id="rId39"/>
  </p:sldIdLst>
  <p:sldSz cx="12192000" cy="6858000"/>
  <p:notesSz cx="6858000" cy="9144000"/>
  <p:embeddedFontLst>
    <p:embeddedFont>
      <p:font typeface="微软雅黑" panose="020B0503020204020204" pitchFamily="34" charset="-122"/>
      <p:regular r:id="rId45"/>
      <p:bold r:id="rId46"/>
    </p:embeddedFont>
    <p:embeddedFont>
      <p:font typeface="黑体" panose="02010609060101010101" charset="-122"/>
      <p:regular r:id="rId47"/>
    </p:embeddedFont>
    <p:embeddedFont>
      <p:font typeface="方正小标宋简体" panose="02000000000000000000" charset="-122"/>
      <p:regular r:id="rId48"/>
    </p:embeddedFont>
    <p:embeddedFont>
      <p:font typeface="华文中宋" panose="02010600040101010101" charset="-122"/>
      <p:regular r:id="rId49"/>
    </p:embeddedFont>
    <p:embeddedFont>
      <p:font typeface="Calibri" panose="020F0502020204030204" charset="0"/>
      <p:regular r:id="rId50"/>
      <p:bold r:id="rId51"/>
      <p:italic r:id="rId52"/>
      <p:boldItalic r:id="rId53"/>
    </p:embeddedFont>
    <p:embeddedFont>
      <p:font typeface="汉仪旗黑 Lenovo 60S" panose="00000500000000000000" charset="-122"/>
      <p:regular r:id="rId54"/>
    </p:embeddedFont>
  </p:embeddedFontLst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admin" initials="a" lastIdx="1" clrIdx="0"/>
  <p:cmAuthor id="3" name="Mia Vida Villanueva" initials="MVV" lastIdx="0" clrIdx="2"/>
  <p:cmAuthor id="4" name="1206988966@qq.com" initials="1" lastIdx="0" clrIdx="3"/>
  <p:cmAuthor id="5" name="姜伟光" initials="姜" lastIdx="0" clrIdx="4"/>
  <p:cmAuthor id="6" name="lenovo" initials="l" lastIdx="0" clrIdx="5"/>
  <p:cmAuthor id="7" name="Administrator" initials="A" lastIdx="0" clrIdx="6"/>
  <p:cmAuthor id="8" name="ming qiu" initials="m" lastIdx="0" clrIdx="7"/>
  <p:cmAuthor id="9" name="幸全" initials="幸全" lastIdx="0" clrIdx="8"/>
  <p:cmAuthor id="10" name="十二 猪肠" initials="十二" lastIdx="0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B20"/>
    <a:srgbClr val="FA83B2"/>
    <a:srgbClr val="BF0E42"/>
    <a:srgbClr val="4044D3"/>
    <a:srgbClr val="B47BFD"/>
    <a:srgbClr val="4B58ED"/>
    <a:srgbClr val="1E38B8"/>
    <a:srgbClr val="B77DFE"/>
    <a:srgbClr val="171DA6"/>
    <a:srgbClr val="210B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15"/>
        <p:guide pos="370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5" Type="http://schemas.openxmlformats.org/officeDocument/2006/relationships/tags" Target="tags/tag131.xml"/><Relationship Id="rId54" Type="http://schemas.openxmlformats.org/officeDocument/2006/relationships/font" Target="fonts/font10.fntdata"/><Relationship Id="rId53" Type="http://schemas.openxmlformats.org/officeDocument/2006/relationships/font" Target="fonts/font9.fntdata"/><Relationship Id="rId52" Type="http://schemas.openxmlformats.org/officeDocument/2006/relationships/font" Target="fonts/font8.fntdata"/><Relationship Id="rId51" Type="http://schemas.openxmlformats.org/officeDocument/2006/relationships/font" Target="fonts/font7.fntdata"/><Relationship Id="rId50" Type="http://schemas.openxmlformats.org/officeDocument/2006/relationships/font" Target="fonts/font6.fntdata"/><Relationship Id="rId5" Type="http://schemas.openxmlformats.org/officeDocument/2006/relationships/slide" Target="slides/slide3.xml"/><Relationship Id="rId49" Type="http://schemas.openxmlformats.org/officeDocument/2006/relationships/font" Target="fonts/font5.fntdata"/><Relationship Id="rId48" Type="http://schemas.openxmlformats.org/officeDocument/2006/relationships/font" Target="fonts/font4.fntdata"/><Relationship Id="rId47" Type="http://schemas.openxmlformats.org/officeDocument/2006/relationships/font" Target="fonts/font3.fntdata"/><Relationship Id="rId46" Type="http://schemas.openxmlformats.org/officeDocument/2006/relationships/font" Target="fonts/font2.fntdata"/><Relationship Id="rId45" Type="http://schemas.openxmlformats.org/officeDocument/2006/relationships/font" Target="fonts/font1.fntdata"/><Relationship Id="rId44" Type="http://schemas.openxmlformats.org/officeDocument/2006/relationships/commentAuthors" Target="commentAuthors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5.xml"/><Relationship Id="rId3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主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主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5" name="直接连接符 14"/>
          <p:cNvCxnSpPr/>
          <p:nvPr userDrawn="1">
            <p:custDataLst>
              <p:tags r:id="rId3"/>
            </p:custDataLst>
          </p:nvPr>
        </p:nvCxnSpPr>
        <p:spPr>
          <a:xfrm flipV="1">
            <a:off x="1917700" y="766445"/>
            <a:ext cx="8630920" cy="13335"/>
          </a:xfrm>
          <a:prstGeom prst="line">
            <a:avLst/>
          </a:prstGeom>
          <a:ln w="12700" cmpd="sng">
            <a:solidFill>
              <a:srgbClr val="FFFFFF"/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底板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矢量智能对象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635" y="767080"/>
            <a:ext cx="12188825" cy="6094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3" name="图片 2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18986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16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21.xml"/><Relationship Id="rId5" Type="http://schemas.openxmlformats.org/officeDocument/2006/relationships/image" Target="../media/image15.png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image" Target="../media/image17.png"/><Relationship Id="rId3" Type="http://schemas.openxmlformats.org/officeDocument/2006/relationships/tags" Target="../tags/tag23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9" Type="http://schemas.openxmlformats.org/officeDocument/2006/relationships/tags" Target="../tags/tag38.xml"/><Relationship Id="rId18" Type="http://schemas.openxmlformats.org/officeDocument/2006/relationships/tags" Target="../tags/tag37.xml"/><Relationship Id="rId17" Type="http://schemas.openxmlformats.org/officeDocument/2006/relationships/tags" Target="../tags/tag36.xml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3.xml"/><Relationship Id="rId2" Type="http://schemas.openxmlformats.org/officeDocument/2006/relationships/image" Target="../media/image18.png"/><Relationship Id="rId1" Type="http://schemas.openxmlformats.org/officeDocument/2006/relationships/tags" Target="../tags/tag4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5.xml"/><Relationship Id="rId2" Type="http://schemas.openxmlformats.org/officeDocument/2006/relationships/image" Target="../media/image19.png"/><Relationship Id="rId1" Type="http://schemas.openxmlformats.org/officeDocument/2006/relationships/tags" Target="../tags/tag4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9.xml"/><Relationship Id="rId2" Type="http://schemas.openxmlformats.org/officeDocument/2006/relationships/image" Target="../media/image21.png"/><Relationship Id="rId1" Type="http://schemas.openxmlformats.org/officeDocument/2006/relationships/tags" Target="../tags/tag4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1.xml"/><Relationship Id="rId2" Type="http://schemas.openxmlformats.org/officeDocument/2006/relationships/image" Target="../media/image22.png"/><Relationship Id="rId1" Type="http://schemas.openxmlformats.org/officeDocument/2006/relationships/tags" Target="../tags/tag50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3.xml"/><Relationship Id="rId2" Type="http://schemas.openxmlformats.org/officeDocument/2006/relationships/image" Target="../media/image23.png"/><Relationship Id="rId1" Type="http://schemas.openxmlformats.org/officeDocument/2006/relationships/tags" Target="../tags/tag52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55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5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4" Type="http://schemas.openxmlformats.org/officeDocument/2006/relationships/slideLayout" Target="../slideLayouts/slideLayout4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tags" Target="../tags/tag56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3.xml"/><Relationship Id="rId2" Type="http://schemas.openxmlformats.org/officeDocument/2006/relationships/image" Target="../media/image26.png"/><Relationship Id="rId1" Type="http://schemas.openxmlformats.org/officeDocument/2006/relationships/tags" Target="../tags/tag7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5.xml"/><Relationship Id="rId2" Type="http://schemas.openxmlformats.org/officeDocument/2006/relationships/image" Target="../media/image27.png"/><Relationship Id="rId1" Type="http://schemas.openxmlformats.org/officeDocument/2006/relationships/tags" Target="../tags/tag74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7.xml"/><Relationship Id="rId2" Type="http://schemas.openxmlformats.org/officeDocument/2006/relationships/image" Target="../media/image28.png"/><Relationship Id="rId1" Type="http://schemas.openxmlformats.org/officeDocument/2006/relationships/tags" Target="../tags/tag76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9.xml"/><Relationship Id="rId2" Type="http://schemas.openxmlformats.org/officeDocument/2006/relationships/image" Target="../media/image29.png"/><Relationship Id="rId1" Type="http://schemas.openxmlformats.org/officeDocument/2006/relationships/tags" Target="../tags/tag78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81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tags" Target="../tags/tag80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93.xml"/><Relationship Id="rId11" Type="http://schemas.openxmlformats.org/officeDocument/2006/relationships/tags" Target="../tags/tag92.xml"/><Relationship Id="rId10" Type="http://schemas.openxmlformats.org/officeDocument/2006/relationships/tags" Target="../tags/tag91.xml"/><Relationship Id="rId1" Type="http://schemas.openxmlformats.org/officeDocument/2006/relationships/tags" Target="../tags/tag8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5.xml"/><Relationship Id="rId2" Type="http://schemas.openxmlformats.org/officeDocument/2006/relationships/image" Target="../media/image32.png"/><Relationship Id="rId1" Type="http://schemas.openxmlformats.org/officeDocument/2006/relationships/tags" Target="../tags/tag94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97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tags" Target="../tags/tag96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99.xml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tags" Target="../tags/tag98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01.xml"/><Relationship Id="rId2" Type="http://schemas.openxmlformats.org/officeDocument/2006/relationships/image" Target="../media/image38.png"/><Relationship Id="rId1" Type="http://schemas.openxmlformats.org/officeDocument/2006/relationships/tags" Target="../tags/tag100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03.xml"/><Relationship Id="rId2" Type="http://schemas.openxmlformats.org/officeDocument/2006/relationships/image" Target="../media/image39.png"/><Relationship Id="rId1" Type="http://schemas.openxmlformats.org/officeDocument/2006/relationships/tags" Target="../tags/tag102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105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tags" Target="../tags/tag104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07.xml"/><Relationship Id="rId2" Type="http://schemas.openxmlformats.org/officeDocument/2006/relationships/image" Target="../media/image42.png"/><Relationship Id="rId1" Type="http://schemas.openxmlformats.org/officeDocument/2006/relationships/tags" Target="../tags/tag106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09.xml"/><Relationship Id="rId2" Type="http://schemas.openxmlformats.org/officeDocument/2006/relationships/image" Target="../media/image43.png"/><Relationship Id="rId1" Type="http://schemas.openxmlformats.org/officeDocument/2006/relationships/tags" Target="../tags/tag108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11.xml"/><Relationship Id="rId2" Type="http://schemas.openxmlformats.org/officeDocument/2006/relationships/image" Target="../media/image44.png"/><Relationship Id="rId1" Type="http://schemas.openxmlformats.org/officeDocument/2006/relationships/tags" Target="../tags/tag110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13.xml"/><Relationship Id="rId2" Type="http://schemas.openxmlformats.org/officeDocument/2006/relationships/image" Target="../media/image45.png"/><Relationship Id="rId1" Type="http://schemas.openxmlformats.org/officeDocument/2006/relationships/tags" Target="../tags/tag112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15.xml"/><Relationship Id="rId2" Type="http://schemas.openxmlformats.org/officeDocument/2006/relationships/image" Target="../media/image46.png"/><Relationship Id="rId1" Type="http://schemas.openxmlformats.org/officeDocument/2006/relationships/tags" Target="../tags/tag114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0.xml"/><Relationship Id="rId2" Type="http://schemas.openxmlformats.org/officeDocument/2006/relationships/image" Target="../media/image47.png"/><Relationship Id="rId1" Type="http://schemas.openxmlformats.org/officeDocument/2006/relationships/tags" Target="../tags/tag119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2.xml"/><Relationship Id="rId2" Type="http://schemas.openxmlformats.org/officeDocument/2006/relationships/image" Target="../media/image48.png"/><Relationship Id="rId1" Type="http://schemas.openxmlformats.org/officeDocument/2006/relationships/tags" Target="../tags/tag121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7.xml"/><Relationship Id="rId2" Type="http://schemas.openxmlformats.org/officeDocument/2006/relationships/image" Target="../media/image49.png"/><Relationship Id="rId1" Type="http://schemas.openxmlformats.org/officeDocument/2006/relationships/tags" Target="../tags/tag126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9.xml"/><Relationship Id="rId2" Type="http://schemas.openxmlformats.org/officeDocument/2006/relationships/image" Target="../media/image50.png"/><Relationship Id="rId1" Type="http://schemas.openxmlformats.org/officeDocument/2006/relationships/tags" Target="../tags/tag12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30.xml"/><Relationship Id="rId1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加地址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南京加地址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杭州加地址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南昌加地址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武汉加地址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郑州加地址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1041400" y="3368040"/>
            <a:ext cx="10093960" cy="2602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5308600" y="3517265"/>
            <a:ext cx="5671820" cy="73088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044D3"/>
              </a:gs>
              <a:gs pos="100000">
                <a:srgbClr val="FF1B2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41400" y="5970270"/>
            <a:ext cx="10093960" cy="421005"/>
          </a:xfrm>
          <a:prstGeom prst="rect">
            <a:avLst/>
          </a:prstGeom>
          <a:gradFill>
            <a:gsLst>
              <a:gs pos="0">
                <a:srgbClr val="4044D3"/>
              </a:gs>
              <a:gs pos="100000">
                <a:srgbClr val="FF1B2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5027930" y="788035"/>
            <a:ext cx="5952490" cy="2441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00000"/>
              </a:lnSpc>
            </a:pPr>
            <a:r>
              <a:rPr lang="zh-CN" altLang="en-US" sz="75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谋定</a:t>
            </a:r>
            <a:r>
              <a:rPr lang="zh-CN" altLang="en-US" sz="75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四季度</a:t>
            </a:r>
            <a:endParaRPr lang="zh-CN" altLang="en-US" sz="75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r>
              <a:rPr lang="zh-CN" altLang="en-US" sz="75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布局跨年</a:t>
            </a:r>
            <a:r>
              <a:rPr lang="zh-CN" altLang="en-US" sz="75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行情</a:t>
            </a:r>
            <a:endParaRPr lang="zh-CN" altLang="en-US" sz="75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74640" y="4196715"/>
            <a:ext cx="5269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经传多赢资深投顾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361305" y="4479925"/>
            <a:ext cx="52825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20000"/>
              </a:lnSpc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十多年从业经验</a:t>
            </a:r>
            <a:r>
              <a:rPr lang="en-US" altLang="zh-CN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,专注实战操作研究，独创《人气战法》《黄金战法》《绝对龙头战法》</a:t>
            </a: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，</a:t>
            </a:r>
            <a:r>
              <a:rPr lang="en-US" altLang="zh-CN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熟知散户操作心理，建立完整盈利模式，精湛的短线技术，准确把握市场热点，帮助散户们在操作中确定方向，深受全国用户喜爱！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66360" y="4163695"/>
            <a:ext cx="39878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300">
                <a:solidFill>
                  <a:srgbClr val="4A4A4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·</a:t>
            </a:r>
            <a:endParaRPr lang="en-US" altLang="zh-CN" sz="2300">
              <a:solidFill>
                <a:srgbClr val="4A4A4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5166360" y="4478020"/>
            <a:ext cx="39878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300">
                <a:solidFill>
                  <a:srgbClr val="4A4A4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·</a:t>
            </a:r>
            <a:endParaRPr lang="en-US" altLang="zh-CN" sz="2300">
              <a:solidFill>
                <a:srgbClr val="4A4A4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75020" y="3572510"/>
            <a:ext cx="539496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刘涛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|  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投顾执业编号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  <a:p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       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基金从业编号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:A20250616011746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pic>
        <p:nvPicPr>
          <p:cNvPr id="2" name="图片 1" descr="刘涛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76630" y="788035"/>
            <a:ext cx="4232910" cy="515556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目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2555" y="1383030"/>
            <a:ext cx="1457325" cy="3444240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4187825" y="1383030"/>
            <a:ext cx="6595745" cy="808355"/>
            <a:chOff x="6595" y="2178"/>
            <a:chExt cx="10387" cy="1273"/>
          </a:xfrm>
        </p:grpSpPr>
        <p:pic>
          <p:nvPicPr>
            <p:cNvPr id="5" name="图片 4" descr="第一章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第一章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对标</a:t>
              </a:r>
              <a:r>
                <a:rPr lang="en-US" altLang="zh-CN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924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，投资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性价比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7"/>
            </p:custDataLst>
          </p:nvPr>
        </p:nvGrpSpPr>
        <p:grpSpPr>
          <a:xfrm>
            <a:off x="4187825" y="2487930"/>
            <a:ext cx="6595745" cy="808355"/>
            <a:chOff x="6595" y="2178"/>
            <a:chExt cx="10387" cy="1273"/>
          </a:xfrm>
        </p:grpSpPr>
        <p:pic>
          <p:nvPicPr>
            <p:cNvPr id="10" name="图片 9" descr="第一章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第二章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0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硬件先行，应用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接棒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11"/>
            </p:custDataLst>
          </p:nvPr>
        </p:nvGrpSpPr>
        <p:grpSpPr>
          <a:xfrm>
            <a:off x="4187825" y="3592830"/>
            <a:ext cx="6595745" cy="808355"/>
            <a:chOff x="6595" y="2178"/>
            <a:chExt cx="10387" cy="1273"/>
          </a:xfrm>
        </p:grpSpPr>
        <p:pic>
          <p:nvPicPr>
            <p:cNvPr id="19" name="图片 18" descr="第一章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>
              <p:custDataLst>
                <p:tags r:id="rId13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第三章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4"/>
              </p:custDataLst>
            </p:nvPr>
          </p:nvSpPr>
          <p:spPr>
            <a:xfrm>
              <a:off x="10006" y="2474"/>
              <a:ext cx="665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四道筛子，一条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蓝线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15"/>
            </p:custDataLst>
          </p:nvPr>
        </p:nvGrpSpPr>
        <p:grpSpPr>
          <a:xfrm>
            <a:off x="4187825" y="4697730"/>
            <a:ext cx="6595745" cy="808355"/>
            <a:chOff x="6595" y="2178"/>
            <a:chExt cx="10387" cy="1273"/>
          </a:xfrm>
        </p:grpSpPr>
        <p:pic>
          <p:nvPicPr>
            <p:cNvPr id="32" name="图片 31" descr="第一章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>
              <p:custDataLst>
                <p:tags r:id="rId17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第四章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8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强化执行，仓位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控制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endParaRPr>
            </a:p>
          </p:txBody>
        </p:sp>
      </p:grpSp>
    </p:spTree>
    <p:custDataLst>
      <p:tags r:id="rId1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01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对标</a:t>
            </a:r>
            <a:r>
              <a:rPr lang="en-US" altLang="zh-CN" sz="7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924</a:t>
            </a:r>
            <a:r>
              <a:rPr lang="zh-CN" altLang="en-US" sz="7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，投资具有</a:t>
            </a:r>
            <a:r>
              <a:rPr lang="zh-CN" altLang="en-US" sz="7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性价比</a:t>
            </a:r>
            <a:endParaRPr lang="zh-CN" altLang="en-US" sz="7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经传多赢资深投顾：宋旭先，投顾执业编号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:A1120624060005;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:A20250618004787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；风险提示：观点基于软件数据和理论模型分析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" y="795020"/>
            <a:ext cx="12070080" cy="52127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510" y="6087110"/>
            <a:ext cx="11904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去除银行的权重上涨，指数目前基本处于</a:t>
            </a:r>
            <a:r>
              <a:rPr lang="en-US" altLang="zh-CN" b="1">
                <a:solidFill>
                  <a:schemeClr val="bg1"/>
                </a:solidFill>
              </a:rPr>
              <a:t>3500</a:t>
            </a:r>
            <a:r>
              <a:rPr lang="zh-CN" altLang="en-US" b="1">
                <a:solidFill>
                  <a:schemeClr val="bg1"/>
                </a:solidFill>
              </a:rPr>
              <a:t>点位置水平，平均股价被高价股拉升，</a:t>
            </a:r>
            <a:r>
              <a:rPr lang="zh-CN" altLang="en-US" b="1">
                <a:solidFill>
                  <a:schemeClr val="bg1"/>
                </a:solidFill>
              </a:rPr>
              <a:t>当下位置具有较强的投资</a:t>
            </a:r>
            <a:r>
              <a:rPr lang="zh-CN" altLang="en-US" b="1">
                <a:solidFill>
                  <a:schemeClr val="bg1"/>
                </a:solidFill>
              </a:rPr>
              <a:t>性价比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77870" y="193675"/>
            <a:ext cx="59150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               </a:t>
            </a:r>
            <a:r>
              <a:rPr lang="en-US" altLang="zh-CN" sz="28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 </a:t>
            </a:r>
            <a:r>
              <a:rPr lang="zh-CN" altLang="en-US" sz="28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极具性价比的位置</a:t>
            </a:r>
            <a:endParaRPr lang="zh-CN" altLang="en-US" sz="28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" y="831215"/>
            <a:ext cx="11528425" cy="46799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77870" y="193675"/>
            <a:ext cx="59150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               </a:t>
            </a:r>
            <a:r>
              <a:rPr lang="en-US" altLang="zh-CN" sz="28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</a:t>
            </a:r>
            <a:r>
              <a:rPr lang="zh-CN" altLang="en-US" sz="28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恐慌指数低于</a:t>
            </a:r>
            <a:r>
              <a:rPr lang="en-US" altLang="zh-CN" sz="28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20</a:t>
            </a:r>
            <a:endParaRPr lang="en-US" altLang="zh-CN" sz="28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7480" y="5571490"/>
            <a:ext cx="116185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    </a:t>
            </a:r>
            <a:r>
              <a:rPr lang="zh-CN" altLang="en-US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目前恐贪指标来到11左右，市场是相当恐惧了，已经是近5年最低水平。</a:t>
            </a:r>
            <a:endParaRPr lang="zh-CN" altLang="en-US" b="1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r>
              <a:rPr lang="en-US" altLang="zh-CN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</a:t>
            </a:r>
            <a:r>
              <a:rPr lang="zh-CN" altLang="en-US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一般来说，这个指标低于20就是极度恐惧 ，可以看出，大部分时候都至少会有一个短期反弹</a:t>
            </a:r>
            <a:endParaRPr lang="zh-CN" altLang="en-US" b="1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13435"/>
            <a:ext cx="12191365" cy="55029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14345" y="203200"/>
            <a:ext cx="591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                 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此时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大资金的买卖方向如何？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5" name="文本框 4"/>
          <p:cNvSpPr txBox="1"/>
          <p:nvPr userDrawn="1">
            <p:custDataLst>
              <p:tags r:id="rId2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052830"/>
            <a:ext cx="12191365" cy="49980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14345" y="203200"/>
            <a:ext cx="591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  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赛道拥挤度过，基金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经理被动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减持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" y="866775"/>
            <a:ext cx="12039600" cy="52933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77870" y="193675"/>
            <a:ext cx="59150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               </a:t>
            </a:r>
            <a:r>
              <a:rPr lang="en-US" altLang="zh-CN" sz="28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部分机构票目前</a:t>
            </a:r>
            <a:r>
              <a:rPr lang="zh-CN" altLang="en-US" sz="28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现状</a:t>
            </a:r>
            <a:endParaRPr lang="zh-CN" altLang="en-US" sz="28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3775"/>
            <a:ext cx="12154535" cy="53187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77870" y="193675"/>
            <a:ext cx="61188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机构减持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算力，增加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应用与端侧标的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85" y="1092835"/>
            <a:ext cx="6247130" cy="49815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015" y="1092835"/>
            <a:ext cx="5791835" cy="49809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77870" y="193675"/>
            <a:ext cx="61188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银行加速赶顶，科创加速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赶底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048251" y="4862513"/>
            <a:ext cx="6208395" cy="9531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+mn-ea"/>
              </a:rPr>
              <a:t>前期基础设施卖铲人大涨，机构持仓最重，而</a:t>
            </a:r>
            <a:r>
              <a:rPr lang="en-US" altLang="zh-CN" sz="1400" b="1" dirty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+mn-ea"/>
              </a:rPr>
              <a:t>AI</a:t>
            </a:r>
            <a:r>
              <a:rPr lang="zh-CN" altLang="en-US" sz="1400" b="1" dirty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+mn-ea"/>
              </a:rPr>
              <a:t>应用端目前物理</a:t>
            </a:r>
            <a:r>
              <a:rPr lang="en-US" altLang="zh-CN" sz="1400" b="1" dirty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+mn-ea"/>
              </a:rPr>
              <a:t>AI</a:t>
            </a:r>
            <a:r>
              <a:rPr lang="zh-CN" altLang="en-US" sz="1400" b="1" dirty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+mn-ea"/>
              </a:rPr>
              <a:t>以及影视传媒有更好的布局机会，筹码干净</a:t>
            </a:r>
            <a:r>
              <a:rPr lang="en-US" altLang="zh-CN" sz="1400" b="1" dirty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+mn-ea"/>
              </a:rPr>
              <a:t> </a:t>
            </a:r>
            <a:r>
              <a:rPr lang="zh-CN" altLang="en-US" sz="1400" b="1" dirty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+mn-ea"/>
              </a:rPr>
              <a:t>套牢盘比较轻</a:t>
            </a:r>
            <a:r>
              <a:rPr lang="en-US" altLang="zh-CN" sz="1400" b="1" dirty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+mn-ea"/>
              </a:rPr>
              <a:t> </a:t>
            </a:r>
            <a:r>
              <a:rPr lang="zh-CN" altLang="en-US" sz="1400" b="1" dirty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+mn-ea"/>
              </a:rPr>
              <a:t>上涨阻力就会小很多</a:t>
            </a:r>
            <a:endParaRPr lang="zh-CN" altLang="en-US" sz="1400" b="1" dirty="0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5048251" y="4261168"/>
            <a:ext cx="6208393" cy="580832"/>
          </a:xfrm>
          <a:prstGeom prst="rect">
            <a:avLst/>
          </a:prstGeom>
          <a:noFill/>
        </p:spPr>
        <p:txBody>
          <a:bodyPr wrap="square" lIns="0" tIns="0" rIns="0" bIns="3600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rgbClr val="FFC000"/>
                </a:solidFill>
                <a:latin typeface="+mn-ea"/>
                <a:cs typeface="+mn-ea"/>
              </a:rPr>
              <a:t>选择套牢盘较轻的</a:t>
            </a:r>
            <a:r>
              <a:rPr lang="zh-CN" altLang="en-US" b="1" dirty="0">
                <a:solidFill>
                  <a:srgbClr val="FFC000"/>
                </a:solidFill>
                <a:latin typeface="+mn-ea"/>
                <a:cs typeface="+mn-ea"/>
              </a:rPr>
              <a:t>方向</a:t>
            </a:r>
            <a:endParaRPr lang="zh-CN" altLang="en-US" b="1" dirty="0">
              <a:solidFill>
                <a:srgbClr val="FFC000"/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5048251" y="1686243"/>
            <a:ext cx="6208395" cy="9531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+mn-ea"/>
                <a:cs typeface="+mn-ea"/>
              </a:rPr>
              <a:t>目前位置相对低点，横向统计显示中短线回撤到</a:t>
            </a:r>
            <a:r>
              <a:rPr lang="en-US" altLang="zh-CN" sz="1400" b="1" dirty="0">
                <a:solidFill>
                  <a:schemeClr val="bg1"/>
                </a:solidFill>
                <a:latin typeface="+mn-ea"/>
                <a:cs typeface="+mn-ea"/>
              </a:rPr>
              <a:t>924</a:t>
            </a:r>
            <a:r>
              <a:rPr lang="zh-CN" altLang="en-US" sz="1400" b="1" dirty="0">
                <a:solidFill>
                  <a:schemeClr val="bg1"/>
                </a:solidFill>
                <a:latin typeface="+mn-ea"/>
                <a:cs typeface="+mn-ea"/>
              </a:rPr>
              <a:t>行情之前位置，具有较高的性价比，恐慌指数达到</a:t>
            </a:r>
            <a:r>
              <a:rPr lang="en-US" altLang="zh-CN" sz="1400" b="1" dirty="0">
                <a:solidFill>
                  <a:schemeClr val="bg1"/>
                </a:solidFill>
                <a:latin typeface="+mn-ea"/>
                <a:cs typeface="+mn-ea"/>
              </a:rPr>
              <a:t>5</a:t>
            </a:r>
            <a:r>
              <a:rPr lang="zh-CN" altLang="en-US" sz="1400" b="1" dirty="0">
                <a:solidFill>
                  <a:schemeClr val="bg1"/>
                </a:solidFill>
                <a:latin typeface="+mn-ea"/>
                <a:cs typeface="+mn-ea"/>
              </a:rPr>
              <a:t>年以来最低水平，极度恐慌面临超跌反弹走势</a:t>
            </a:r>
            <a:endParaRPr lang="zh-CN" altLang="en-US" sz="14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5048251" y="1092518"/>
            <a:ext cx="6208393" cy="580832"/>
          </a:xfrm>
          <a:prstGeom prst="rect">
            <a:avLst/>
          </a:prstGeom>
          <a:noFill/>
        </p:spPr>
        <p:txBody>
          <a:bodyPr wrap="square" lIns="0" tIns="0" rIns="0" bIns="3600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ea"/>
                <a:cs typeface="+mn-ea"/>
              </a:rPr>
              <a:t>布局性价较高的位置</a:t>
            </a:r>
            <a:endParaRPr lang="zh-CN" altLang="en-US" b="1" dirty="0">
              <a:gradFill>
                <a:gsLst>
                  <a:gs pos="0">
                    <a:srgbClr val="FFDA32"/>
                  </a:gs>
                  <a:gs pos="100000">
                    <a:srgbClr val="EA2768"/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5048251" y="3274378"/>
            <a:ext cx="6208395" cy="9531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+mn-ea"/>
                <a:cs typeface="+mn-ea"/>
              </a:rPr>
              <a:t>目前机构持仓集中度处于</a:t>
            </a:r>
            <a:r>
              <a:rPr lang="en-US" altLang="zh-CN" sz="1400" b="1" dirty="0">
                <a:solidFill>
                  <a:schemeClr val="bg1"/>
                </a:solidFill>
                <a:latin typeface="+mn-ea"/>
                <a:cs typeface="+mn-ea"/>
              </a:rPr>
              <a:t>47%</a:t>
            </a:r>
            <a:r>
              <a:rPr lang="zh-CN" altLang="en-US" sz="1400" b="1" dirty="0">
                <a:solidFill>
                  <a:schemeClr val="bg1"/>
                </a:solidFill>
                <a:latin typeface="+mn-ea"/>
                <a:cs typeface="+mn-ea"/>
              </a:rPr>
              <a:t>，从高位下来有所降低，但抱团依然比较紧，抱团之后随着时间逐步的推移，股价的震荡调整，消化前期套牢盘，此时会出现新一轮机构性行情，后期</a:t>
            </a:r>
            <a:r>
              <a:rPr lang="zh-CN" altLang="en-US" sz="1400" b="1" dirty="0">
                <a:solidFill>
                  <a:schemeClr val="bg1"/>
                </a:solidFill>
                <a:latin typeface="+mn-ea"/>
                <a:cs typeface="+mn-ea"/>
                <a:sym typeface="+mn-ea"/>
              </a:rPr>
              <a:t>红利与科技形成均衡配置阶段</a:t>
            </a:r>
            <a:endParaRPr lang="zh-CN" altLang="en-US" sz="1400" b="1" dirty="0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5048251" y="2676843"/>
            <a:ext cx="6208393" cy="580832"/>
          </a:xfrm>
          <a:prstGeom prst="rect">
            <a:avLst/>
          </a:prstGeom>
          <a:noFill/>
        </p:spPr>
        <p:txBody>
          <a:bodyPr wrap="square" lIns="0" tIns="0" rIns="0" bIns="3600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b="1" dirty="0">
                <a:solidFill>
                  <a:srgbClr val="17D594"/>
                </a:solidFill>
                <a:latin typeface="+mn-ea"/>
                <a:cs typeface="+mn-ea"/>
                <a:sym typeface="+mn-ea"/>
              </a:rPr>
              <a:t>机构票需不断消化</a:t>
            </a:r>
            <a:r>
              <a:rPr lang="zh-CN" altLang="en-US" b="1" dirty="0">
                <a:solidFill>
                  <a:srgbClr val="17D594"/>
                </a:solidFill>
                <a:latin typeface="+mn-ea"/>
                <a:cs typeface="+mn-ea"/>
                <a:sym typeface="+mn-ea"/>
              </a:rPr>
              <a:t>套牢盘</a:t>
            </a:r>
            <a:endParaRPr lang="zh-CN" altLang="en-US" b="1" dirty="0">
              <a:solidFill>
                <a:srgbClr val="17D594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7" name="任意多边形: 形状 26"/>
          <p:cNvSpPr/>
          <p:nvPr>
            <p:custDataLst>
              <p:tags r:id="rId8"/>
            </p:custDataLst>
          </p:nvPr>
        </p:nvSpPr>
        <p:spPr>
          <a:xfrm>
            <a:off x="1001395" y="1364933"/>
            <a:ext cx="3172579" cy="4176000"/>
          </a:xfrm>
          <a:custGeom>
            <a:avLst/>
            <a:gdLst>
              <a:gd name="connsiteX0" fmla="*/ 1084579 w 3172579"/>
              <a:gd name="connsiteY0" fmla="*/ 0 h 4176000"/>
              <a:gd name="connsiteX1" fmla="*/ 3172579 w 3172579"/>
              <a:gd name="connsiteY1" fmla="*/ 2088000 h 4176000"/>
              <a:gd name="connsiteX2" fmla="*/ 1084579 w 3172579"/>
              <a:gd name="connsiteY2" fmla="*/ 4176000 h 4176000"/>
              <a:gd name="connsiteX3" fmla="*/ 89315 w 3172579"/>
              <a:gd name="connsiteY3" fmla="*/ 3923990 h 4176000"/>
              <a:gd name="connsiteX4" fmla="*/ 0 w 3172579"/>
              <a:gd name="connsiteY4" fmla="*/ 3869730 h 4176000"/>
              <a:gd name="connsiteX5" fmla="*/ 0 w 3172579"/>
              <a:gd name="connsiteY5" fmla="*/ 306270 h 4176000"/>
              <a:gd name="connsiteX6" fmla="*/ 89315 w 3172579"/>
              <a:gd name="connsiteY6" fmla="*/ 252010 h 4176000"/>
              <a:gd name="connsiteX7" fmla="*/ 1084579 w 3172579"/>
              <a:gd name="connsiteY7" fmla="*/ 0 h 41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2579" h="4176000">
                <a:moveTo>
                  <a:pt x="1084579" y="0"/>
                </a:moveTo>
                <a:cubicBezTo>
                  <a:pt x="2237750" y="0"/>
                  <a:pt x="3172579" y="934829"/>
                  <a:pt x="3172579" y="2088000"/>
                </a:cubicBezTo>
                <a:cubicBezTo>
                  <a:pt x="3172579" y="3241171"/>
                  <a:pt x="2237750" y="4176000"/>
                  <a:pt x="1084579" y="4176000"/>
                </a:cubicBezTo>
                <a:cubicBezTo>
                  <a:pt x="724213" y="4176000"/>
                  <a:pt x="385170" y="4084708"/>
                  <a:pt x="89315" y="3923990"/>
                </a:cubicBezTo>
                <a:lnTo>
                  <a:pt x="0" y="3869730"/>
                </a:lnTo>
                <a:lnTo>
                  <a:pt x="0" y="306270"/>
                </a:lnTo>
                <a:lnTo>
                  <a:pt x="89315" y="252010"/>
                </a:lnTo>
                <a:cubicBezTo>
                  <a:pt x="385170" y="91292"/>
                  <a:pt x="724213" y="0"/>
                  <a:pt x="1084579" y="0"/>
                </a:cubicBezTo>
                <a:close/>
              </a:path>
            </a:pathLst>
          </a:custGeom>
          <a:noFill/>
          <a:ln w="12700" cap="flat" cmpd="sng" algn="ctr">
            <a:gradFill>
              <a:gsLst>
                <a:gs pos="100000">
                  <a:srgbClr val="000000">
                    <a:lumMod val="50000"/>
                    <a:lumOff val="50000"/>
                    <a:alpha val="30000"/>
                  </a:srgbClr>
                </a:gs>
                <a:gs pos="15000">
                  <a:srgbClr val="FFFFFF">
                    <a:lumMod val="20000"/>
                    <a:lumOff val="80000"/>
                    <a:alpha val="0"/>
                  </a:srgbClr>
                </a:gs>
              </a:gsLst>
              <a:lin ang="0" scaled="0"/>
            </a:gradFill>
            <a:prstDash val="solid"/>
            <a:miter lim="800000"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" name="椭圆 11"/>
          <p:cNvSpPr/>
          <p:nvPr>
            <p:custDataLst>
              <p:tags r:id="rId9"/>
            </p:custDataLst>
          </p:nvPr>
        </p:nvSpPr>
        <p:spPr>
          <a:xfrm>
            <a:off x="3848736" y="3146108"/>
            <a:ext cx="607695" cy="607695"/>
          </a:xfrm>
          <a:prstGeom prst="ellipse">
            <a:avLst/>
          </a:prstGeom>
          <a:solidFill>
            <a:srgbClr val="17D594"/>
          </a:solidFill>
          <a:ln w="12700" cap="flat" cmpd="sng" algn="ctr">
            <a:gradFill>
              <a:gsLst>
                <a:gs pos="37000">
                  <a:srgbClr val="FFFFFF"/>
                </a:gs>
                <a:gs pos="0">
                  <a:srgbClr val="17D594">
                    <a:lumMod val="20000"/>
                    <a:lumOff val="80000"/>
                  </a:srgbClr>
                </a:gs>
                <a:gs pos="100000">
                  <a:srgbClr val="FFFFFF"/>
                </a:gs>
                <a:gs pos="71000">
                  <a:srgbClr val="17D594">
                    <a:lumMod val="20000"/>
                    <a:lumOff val="80000"/>
                  </a:srgbClr>
                </a:gs>
              </a:gsLst>
              <a:lin ang="15780000" scaled="0"/>
            </a:gradFill>
            <a:prstDash val="solid"/>
            <a:miter lim="800000"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1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3" name="椭圆 32"/>
          <p:cNvSpPr/>
          <p:nvPr>
            <p:custDataLst>
              <p:tags r:id="rId10"/>
            </p:custDataLst>
          </p:nvPr>
        </p:nvSpPr>
        <p:spPr>
          <a:xfrm>
            <a:off x="3286761" y="1691323"/>
            <a:ext cx="607695" cy="607695"/>
          </a:xfrm>
          <a:prstGeom prst="ellipse">
            <a:avLst/>
          </a:prstGeom>
          <a:solidFill>
            <a:srgbClr val="376FFF"/>
          </a:solidFill>
          <a:ln w="12700" cap="flat" cmpd="sng" algn="ctr">
            <a:gradFill>
              <a:gsLst>
                <a:gs pos="37000">
                  <a:srgbClr val="FFFFFF"/>
                </a:gs>
                <a:gs pos="0">
                  <a:srgbClr val="376FFF">
                    <a:lumMod val="20000"/>
                    <a:lumOff val="80000"/>
                  </a:srgbClr>
                </a:gs>
                <a:gs pos="100000">
                  <a:srgbClr val="FFFFFF"/>
                </a:gs>
                <a:gs pos="71000">
                  <a:srgbClr val="376FFF">
                    <a:lumMod val="20000"/>
                    <a:lumOff val="80000"/>
                  </a:srgbClr>
                </a:gs>
              </a:gsLst>
              <a:lin ang="15780000" scaled="0"/>
            </a:gradFill>
            <a:prstDash val="solid"/>
            <a:miter lim="800000"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none" tIns="45720" bIns="45720" numCol="1" spcCol="0" rtlCol="0" fromWordArt="0" anchor="ctr" anchorCtr="0" forceAA="0" compatLnSpc="1">
            <a:no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14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椭圆 23"/>
          <p:cNvSpPr/>
          <p:nvPr>
            <p:custDataLst>
              <p:tags r:id="rId11"/>
            </p:custDataLst>
          </p:nvPr>
        </p:nvSpPr>
        <p:spPr>
          <a:xfrm>
            <a:off x="3286761" y="4600258"/>
            <a:ext cx="607695" cy="607695"/>
          </a:xfrm>
          <a:prstGeom prst="ellipse">
            <a:avLst/>
          </a:prstGeom>
          <a:solidFill>
            <a:srgbClr val="FFC000"/>
          </a:solidFill>
          <a:ln w="12700" cap="flat" cmpd="sng" algn="ctr">
            <a:gradFill>
              <a:gsLst>
                <a:gs pos="37000">
                  <a:srgbClr val="FFFFFF"/>
                </a:gs>
                <a:gs pos="0">
                  <a:srgbClr val="8830FE">
                    <a:lumMod val="20000"/>
                    <a:lumOff val="80000"/>
                  </a:srgbClr>
                </a:gs>
                <a:gs pos="100000">
                  <a:srgbClr val="FFFFFF"/>
                </a:gs>
                <a:gs pos="71000">
                  <a:srgbClr val="FFC000">
                    <a:lumMod val="20000"/>
                    <a:lumOff val="80000"/>
                  </a:srgbClr>
                </a:gs>
              </a:gsLst>
              <a:lin ang="16200000" scaled="0"/>
            </a:gradFill>
            <a:prstDash val="solid"/>
            <a:miter lim="800000"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400" b="1" dirty="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03</a:t>
            </a:r>
            <a:endParaRPr lang="en-US" altLang="zh-CN" sz="14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9" name="椭圆 8"/>
          <p:cNvSpPr/>
          <p:nvPr>
            <p:custDataLst>
              <p:tags r:id="rId12"/>
            </p:custDataLst>
          </p:nvPr>
        </p:nvSpPr>
        <p:spPr>
          <a:xfrm>
            <a:off x="1001395" y="2362518"/>
            <a:ext cx="2169160" cy="2169160"/>
          </a:xfrm>
          <a:prstGeom prst="ellipse">
            <a:avLst/>
          </a:prstGeom>
          <a:solidFill>
            <a:srgbClr val="376FFF"/>
          </a:solidFill>
          <a:ln w="12700" cap="flat" cmpd="sng" algn="ctr">
            <a:gradFill>
              <a:gsLst>
                <a:gs pos="37000">
                  <a:srgbClr val="FFFFFF"/>
                </a:gs>
                <a:gs pos="0">
                  <a:srgbClr val="376FFF">
                    <a:lumMod val="45000"/>
                    <a:lumOff val="55000"/>
                  </a:srgbClr>
                </a:gs>
                <a:gs pos="100000">
                  <a:srgbClr val="FFFFFF"/>
                </a:gs>
                <a:gs pos="71000">
                  <a:srgbClr val="376FFF">
                    <a:lumMod val="30000"/>
                    <a:lumOff val="70000"/>
                  </a:srgbClr>
                </a:gs>
              </a:gsLst>
              <a:lin ang="16200000" scaled="0"/>
            </a:gradFill>
            <a:prstDash val="solid"/>
            <a:miter lim="800000"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pc="150" dirty="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四季度</a:t>
            </a:r>
            <a:endParaRPr lang="zh-CN" altLang="en-US" sz="2000" b="1" spc="150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77870" y="193675"/>
            <a:ext cx="61188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                         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总结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2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硬件先行，应用接棒</a:t>
            </a:r>
            <a:endParaRPr lang="zh-CN" altLang="en-US" sz="7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12192635" cy="53016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77870" y="193675"/>
            <a:ext cx="61188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硬件机构持仓重依然有抛售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压力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036320"/>
            <a:ext cx="12170410" cy="5255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77870" y="193675"/>
            <a:ext cx="61188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应用有业绩，才能反扑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硬件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5370"/>
            <a:ext cx="12143740" cy="52012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86125" y="23685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    AI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应用的分支物理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AI</a:t>
            </a:r>
            <a:endParaRPr lang="en-US" altLang="zh-CN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" y="934085"/>
            <a:ext cx="11908155" cy="53492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546475" y="29908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物理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AI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进入加速阶段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</a:t>
            </a:r>
            <a:endParaRPr lang="en-US" altLang="zh-CN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85515" y="2901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数采，机器人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训练师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480" y="658495"/>
            <a:ext cx="4366895" cy="5306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620" y="658495"/>
            <a:ext cx="4585335" cy="52679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83080" y="5965190"/>
            <a:ext cx="8226425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/>
            <a:r>
              <a:rPr lang="zh-CN" altLang="en-US" sz="1600" b="1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真实物理交互数据从</a:t>
            </a:r>
            <a:r>
              <a:rPr lang="en-US" altLang="zh-CN" sz="1600" b="1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50</a:t>
            </a:r>
            <a:r>
              <a:rPr lang="zh-CN" altLang="en-US" sz="1600" b="1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万小时向千万小时量级爬坡的进度，决定了数采硬件需求的天花板</a:t>
            </a:r>
            <a:endParaRPr lang="zh-CN" altLang="en-US" sz="1600" b="1" i="0">
              <a:solidFill>
                <a:schemeClr val="bg1"/>
              </a:solidFill>
              <a:latin typeface="汉仪旗黑 Lenovo 60S" panose="00000500000000000000" charset="-122"/>
              <a:ea typeface="汉仪旗黑 Lenovo 60S" panose="00000500000000000000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2" name="矩形: 圆角 29"/>
          <p:cNvSpPr/>
          <p:nvPr>
            <p:custDataLst>
              <p:tags r:id="rId2"/>
            </p:custDataLst>
          </p:nvPr>
        </p:nvSpPr>
        <p:spPr>
          <a:xfrm>
            <a:off x="683895" y="1437958"/>
            <a:ext cx="3383681" cy="2007272"/>
          </a:xfrm>
          <a:prstGeom prst="roundRect">
            <a:avLst>
              <a:gd name="adj" fmla="val 6098"/>
            </a:avLst>
          </a:prstGeom>
          <a:noFill/>
          <a:ln>
            <a:solidFill>
              <a:schemeClr val="accent4">
                <a:alpha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460012" tIns="288290" rIns="460012" bIns="71755" numCol="1" spcCol="0" rtlCol="0" fromWordArt="0" anchor="ctr" anchorCtr="0" forceAA="0" compatLnSpc="1">
            <a:noAutofit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40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cs typeface="+mn-ea"/>
                <a:sym typeface="+mn-ea"/>
              </a:rPr>
              <a:t>客户一建数据管线就必须采购，收入确认最直接，不依赖数据是否能够重复销售。</a:t>
            </a:r>
            <a:endParaRPr lang="zh-CN" altLang="en-US" sz="1400">
              <a:ln>
                <a:noFill/>
              </a:ln>
              <a:solidFill>
                <a:schemeClr val="bg1"/>
              </a:solidFill>
              <a:effectLst/>
              <a:latin typeface="+mn-ea"/>
              <a:cs typeface="+mn-ea"/>
              <a:sym typeface="+mn-ea"/>
            </a:endParaRPr>
          </a:p>
        </p:txBody>
      </p:sp>
      <p:sp>
        <p:nvSpPr>
          <p:cNvPr id="14" name="标题"/>
          <p:cNvSpPr/>
          <p:nvPr>
            <p:custDataLst>
              <p:tags r:id="rId3"/>
            </p:custDataLst>
          </p:nvPr>
        </p:nvSpPr>
        <p:spPr>
          <a:xfrm>
            <a:off x="1052830" y="1103313"/>
            <a:ext cx="2646536" cy="64991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数据采集硬件与器件</a:t>
            </a:r>
            <a:endParaRPr lang="zh-CN" altLang="en-US" b="1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16" name="矩形: 圆角 1"/>
          <p:cNvSpPr/>
          <p:nvPr>
            <p:custDataLst>
              <p:tags r:id="rId4"/>
            </p:custDataLst>
          </p:nvPr>
        </p:nvSpPr>
        <p:spPr>
          <a:xfrm>
            <a:off x="4423410" y="1437958"/>
            <a:ext cx="3383681" cy="2007272"/>
          </a:xfrm>
          <a:prstGeom prst="roundRect">
            <a:avLst>
              <a:gd name="adj" fmla="val 6098"/>
            </a:avLst>
          </a:prstGeom>
          <a:noFill/>
          <a:ln>
            <a:solidFill>
              <a:schemeClr val="accent5">
                <a:alpha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460012" tIns="288290" rIns="460012" bIns="71755" numCol="1" spcCol="0" rtlCol="0" fromWordArt="0" anchor="ctr" anchorCtr="0" forceAA="0" compatLnSpc="1">
            <a:noAutofit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40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cs typeface="+mn-ea"/>
                <a:sym typeface="+mn-ea"/>
              </a:rPr>
              <a:t>配置率提升的逻辑，而不是出货量）这是唯一能同时受益于机器人出货增长和单机配置率提升的方向，弹性比单纯依赖量的环节更大</a:t>
            </a:r>
            <a:endParaRPr lang="zh-CN" altLang="en-US" sz="1400">
              <a:ln>
                <a:noFill/>
              </a:ln>
              <a:solidFill>
                <a:schemeClr val="bg1"/>
              </a:solidFill>
              <a:effectLst/>
              <a:latin typeface="+mn-ea"/>
              <a:cs typeface="+mn-ea"/>
              <a:sym typeface="+mn-ea"/>
            </a:endParaRPr>
          </a:p>
        </p:txBody>
      </p:sp>
      <p:sp>
        <p:nvSpPr>
          <p:cNvPr id="17" name="标题"/>
          <p:cNvSpPr/>
          <p:nvPr>
            <p:custDataLst>
              <p:tags r:id="rId5"/>
            </p:custDataLst>
          </p:nvPr>
        </p:nvSpPr>
        <p:spPr>
          <a:xfrm>
            <a:off x="4792345" y="1103313"/>
            <a:ext cx="2646536" cy="64991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感知升级：六维力、触觉、3</a:t>
            </a:r>
            <a:r>
              <a:rPr lang="en-US" altLang="zh-CN" b="1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D</a:t>
            </a:r>
            <a:r>
              <a:rPr lang="zh-CN" altLang="en-US" b="1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视觉</a:t>
            </a:r>
            <a:endParaRPr lang="zh-CN" altLang="en-US" b="1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18" name="矩形: 圆角 11"/>
          <p:cNvSpPr/>
          <p:nvPr>
            <p:custDataLst>
              <p:tags r:id="rId6"/>
            </p:custDataLst>
          </p:nvPr>
        </p:nvSpPr>
        <p:spPr>
          <a:xfrm>
            <a:off x="8101965" y="1437958"/>
            <a:ext cx="3383681" cy="2007272"/>
          </a:xfrm>
          <a:prstGeom prst="roundRect">
            <a:avLst>
              <a:gd name="adj" fmla="val 6098"/>
            </a:avLst>
          </a:prstGeom>
          <a:noFill/>
          <a:ln>
            <a:solidFill>
              <a:schemeClr val="accent4">
                <a:alpha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460012" tIns="288290" rIns="460012" bIns="71755" numCol="1" spcCol="0" rtlCol="0" fromWordArt="0" anchor="ctr" anchorCtr="0" forceAA="0" compatLnSpc="1">
            <a:noAutofit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40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cs typeface="+mn-ea"/>
                <a:sym typeface="+mn-ea"/>
              </a:rPr>
              <a:t>丝杠、减速器、灵巧手，（确定性来自量产定点）</a:t>
            </a:r>
            <a:endParaRPr lang="zh-CN" altLang="en-US" sz="1400">
              <a:ln>
                <a:noFill/>
              </a:ln>
              <a:solidFill>
                <a:schemeClr val="bg1"/>
              </a:solidFill>
              <a:effectLst/>
              <a:latin typeface="+mn-ea"/>
              <a:cs typeface="+mn-ea"/>
              <a:sym typeface="+mn-ea"/>
            </a:endParaRPr>
          </a:p>
        </p:txBody>
      </p:sp>
      <p:sp>
        <p:nvSpPr>
          <p:cNvPr id="19" name="标题"/>
          <p:cNvSpPr/>
          <p:nvPr>
            <p:custDataLst>
              <p:tags r:id="rId7"/>
            </p:custDataLst>
          </p:nvPr>
        </p:nvSpPr>
        <p:spPr>
          <a:xfrm>
            <a:off x="8470900" y="1103313"/>
            <a:ext cx="2646536" cy="64991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运动执行件</a:t>
            </a:r>
            <a:endParaRPr lang="zh-CN" altLang="en-US" b="1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21" name="矩形: 圆角 17"/>
          <p:cNvSpPr/>
          <p:nvPr>
            <p:custDataLst>
              <p:tags r:id="rId8"/>
            </p:custDataLst>
          </p:nvPr>
        </p:nvSpPr>
        <p:spPr>
          <a:xfrm>
            <a:off x="683895" y="4030028"/>
            <a:ext cx="5235575" cy="2007235"/>
          </a:xfrm>
          <a:prstGeom prst="roundRect">
            <a:avLst>
              <a:gd name="adj" fmla="val 6098"/>
            </a:avLst>
          </a:prstGeom>
          <a:noFill/>
          <a:ln>
            <a:solidFill>
              <a:schemeClr val="accent5">
                <a:alpha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460012" tIns="288290" rIns="460012" bIns="71755" numCol="1" spcCol="0" rtlCol="0" fromWordArt="0" anchor="ctr" anchorCtr="0" forceAA="0" compatLnSpc="1">
            <a:noAutofit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bg1"/>
                </a:solidFill>
                <a:effectLst/>
                <a:latin typeface="+mn-ea"/>
                <a:cs typeface="+mn-ea"/>
                <a:sym typeface="+mn-ea"/>
              </a:rPr>
              <a:t>四、（预期差最大的一档）</a:t>
            </a:r>
            <a:endParaRPr lang="zh-CN" altLang="en-US" sz="1400" kern="0" dirty="0">
              <a:ln>
                <a:noFill/>
                <a:prstDash val="sysDot"/>
              </a:ln>
              <a:solidFill>
                <a:schemeClr val="bg1"/>
              </a:solidFill>
              <a:effectLst/>
              <a:latin typeface="+mn-ea"/>
              <a:cs typeface="+mn-ea"/>
              <a:sym typeface="+mn-ea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bg1"/>
                </a:solidFill>
                <a:effectLst/>
                <a:latin typeface="+mn-ea"/>
                <a:cs typeface="+mn-ea"/>
                <a:sym typeface="+mn-ea"/>
              </a:rPr>
              <a:t>物理</a:t>
            </a:r>
            <a:r>
              <a:rPr lang="en-US" altLang="zh-CN" sz="1400" kern="0" dirty="0">
                <a:ln>
                  <a:noFill/>
                  <a:prstDash val="sysDot"/>
                </a:ln>
                <a:solidFill>
                  <a:schemeClr val="bg1"/>
                </a:solidFill>
                <a:effectLst/>
                <a:latin typeface="+mn-ea"/>
                <a:cs typeface="+mn-ea"/>
                <a:sym typeface="+mn-ea"/>
              </a:rPr>
              <a:t>AI</a:t>
            </a: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bg1"/>
                </a:solidFill>
                <a:effectLst/>
                <a:latin typeface="+mn-ea"/>
                <a:cs typeface="+mn-ea"/>
                <a:sym typeface="+mn-ea"/>
              </a:rPr>
              <a:t>要求在本地完成感知到动作的决策，因此云端推理无法满足，网络延迟</a:t>
            </a: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bg1"/>
                </a:solidFill>
                <a:effectLst/>
                <a:latin typeface="+mn-ea"/>
                <a:cs typeface="+mn-ea"/>
                <a:sym typeface="+mn-ea"/>
              </a:rPr>
              <a:t>明显</a:t>
            </a:r>
            <a:endParaRPr lang="zh-CN" altLang="en-US" sz="1400" kern="0" dirty="0">
              <a:ln>
                <a:noFill/>
                <a:prstDash val="sysDot"/>
              </a:ln>
              <a:solidFill>
                <a:schemeClr val="bg1"/>
              </a:solidFill>
              <a:effectLst/>
              <a:latin typeface="+mn-ea"/>
              <a:cs typeface="+mn-ea"/>
              <a:sym typeface="+mn-ea"/>
            </a:endParaRPr>
          </a:p>
        </p:txBody>
      </p:sp>
      <p:sp>
        <p:nvSpPr>
          <p:cNvPr id="28" name="标题"/>
          <p:cNvSpPr/>
          <p:nvPr>
            <p:custDataLst>
              <p:tags r:id="rId9"/>
            </p:custDataLst>
          </p:nvPr>
        </p:nvSpPr>
        <p:spPr>
          <a:xfrm>
            <a:off x="1978660" y="3704908"/>
            <a:ext cx="2646536" cy="64991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边缘算力与端侧芯片</a:t>
            </a:r>
            <a:endParaRPr lang="zh-CN" altLang="en-US" b="1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29" name="矩形: 圆角 20"/>
          <p:cNvSpPr/>
          <p:nvPr>
            <p:custDataLst>
              <p:tags r:id="rId10"/>
            </p:custDataLst>
          </p:nvPr>
        </p:nvSpPr>
        <p:spPr>
          <a:xfrm>
            <a:off x="6243955" y="4030028"/>
            <a:ext cx="5235575" cy="2007235"/>
          </a:xfrm>
          <a:prstGeom prst="roundRect">
            <a:avLst>
              <a:gd name="adj" fmla="val 6098"/>
            </a:avLst>
          </a:prstGeom>
          <a:noFill/>
          <a:ln>
            <a:solidFill>
              <a:schemeClr val="accent4">
                <a:alpha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460012" tIns="288290" rIns="460012" bIns="71755" numCol="1" spcCol="0" rtlCol="0" fromWordArt="0" anchor="ctr" anchorCtr="0" forceAA="0" compatLnSpc="1">
            <a:noAutofit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bg1"/>
                </a:solidFill>
                <a:effectLst/>
                <a:latin typeface="+mn-ea"/>
                <a:cs typeface="+mn-ea"/>
                <a:sym typeface="+mn-ea"/>
              </a:rPr>
              <a:t>真正最有把握的是“卖铲子”环节，即数采设备、感知器件、端侧算力这三档，它们都有当期订单，而且在报表上就能看到；数据服务和仿真平台在估值上已经提前反映了未来，业绩兑现却还没到</a:t>
            </a:r>
            <a:endParaRPr lang="zh-CN" altLang="en-US" sz="1400" kern="0" dirty="0">
              <a:ln>
                <a:noFill/>
                <a:prstDash val="sysDot"/>
              </a:ln>
              <a:solidFill>
                <a:schemeClr val="bg1"/>
              </a:solidFill>
              <a:effectLst/>
              <a:latin typeface="+mn-ea"/>
              <a:cs typeface="+mn-ea"/>
              <a:sym typeface="+mn-ea"/>
            </a:endParaRPr>
          </a:p>
        </p:txBody>
      </p:sp>
      <p:sp>
        <p:nvSpPr>
          <p:cNvPr id="31" name="标题"/>
          <p:cNvSpPr/>
          <p:nvPr>
            <p:custDataLst>
              <p:tags r:id="rId11"/>
            </p:custDataLst>
          </p:nvPr>
        </p:nvSpPr>
        <p:spPr>
          <a:xfrm>
            <a:off x="7538720" y="3704908"/>
            <a:ext cx="2646536" cy="64991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FFFF"/>
                </a:solidFill>
                <a:uFillTx/>
                <a:latin typeface="+mn-ea"/>
                <a:cs typeface="+mn-ea"/>
                <a:sym typeface="+mn-ea"/>
              </a:rPr>
              <a:t>数据服务与仿真平台（叙事最热、兑现最慢）</a:t>
            </a:r>
            <a:endParaRPr lang="zh-CN" altLang="en-US" b="1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5" y="781050"/>
            <a:ext cx="11590655" cy="55448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485515" y="2901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  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选股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标准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85515" y="2901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案例展示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1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，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奥普特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5" y="779780"/>
            <a:ext cx="12081510" cy="55441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65" y="3241675"/>
            <a:ext cx="6258560" cy="20739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85515" y="2901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案例展示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2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，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领益智造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858520"/>
            <a:ext cx="11902440" cy="55333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" y="3097530"/>
            <a:ext cx="7040245" cy="26816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280" y="3097530"/>
            <a:ext cx="4921885" cy="289052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85515" y="2901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</a:t>
            </a:r>
            <a:r>
              <a:rPr 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AI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应用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影视传媒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7735"/>
            <a:ext cx="12117705" cy="52489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5" y="823595"/>
            <a:ext cx="11590655" cy="55683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" y="774700"/>
            <a:ext cx="11913235" cy="5482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485515" y="2901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案例展示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华策影视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,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趋势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横盘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60" y="2976880"/>
            <a:ext cx="7362190" cy="30607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85515" y="2901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均衡配置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防御性：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药房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35" y="1092200"/>
            <a:ext cx="11665585" cy="41624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85515" y="2901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均衡配置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防御性：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CRO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医药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" y="750570"/>
            <a:ext cx="11590655" cy="56070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20" y="1289050"/>
            <a:ext cx="10962005" cy="342773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485515" y="2901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核心公司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对比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85515" y="2901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案例展示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1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老百姓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8050"/>
            <a:ext cx="12192000" cy="53987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85515" y="290195"/>
            <a:ext cx="6096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      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案例展示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2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大参林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  <a:p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3610"/>
            <a:ext cx="12192000" cy="54483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四道筛子，一条蓝线</a:t>
            </a:r>
            <a:endParaRPr lang="en-US" altLang="zh-CN" sz="7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85515" y="2901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筛选：方向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+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筹码</a:t>
            </a:r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+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趋势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895" y="1248410"/>
            <a:ext cx="12212320" cy="46520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85515" y="290195"/>
            <a:ext cx="6096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信号与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执行力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  <a:p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" y="909955"/>
            <a:ext cx="11978640" cy="51708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4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强化执行，仓位控制</a:t>
            </a:r>
            <a:endParaRPr lang="en-US" altLang="zh-CN" sz="7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85515" y="290195"/>
            <a:ext cx="6096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信号与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执行力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  <a:p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" y="862330"/>
            <a:ext cx="11985625" cy="52374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85515" y="290195"/>
            <a:ext cx="6096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                 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信号与</a:t>
            </a:r>
            <a:r>
              <a:rPr lang="zh-CN" altLang="en-US" sz="2400" b="1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+mn-ea"/>
              </a:rPr>
              <a:t>执行力</a:t>
            </a:r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  <a:p>
            <a:endParaRPr lang="zh-CN" altLang="en-US" sz="2400" b="1">
              <a:solidFill>
                <a:schemeClr val="bg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2645"/>
            <a:ext cx="12192000" cy="54438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组 30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9748" y="1723390"/>
            <a:ext cx="8612505" cy="34112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2.xml><?xml version="1.0" encoding="utf-8"?>
<p:tagLst xmlns:p="http://schemas.openxmlformats.org/presentationml/2006/main">
  <p:tag name="KSO_WM_DIAGRAM_VIRTUALLY_FRAME" val="{&quot;height&quot;:350.85,&quot;left&quot;:329.75,&quot;top&quot;:108.9,&quot;width&quot;:519.35}"/>
</p:tagLst>
</file>

<file path=ppt/tags/tag23.xml><?xml version="1.0" encoding="utf-8"?>
<p:tagLst xmlns:p="http://schemas.openxmlformats.org/presentationml/2006/main">
  <p:tag name="KSO_WM_DIAGRAM_VIRTUALLY_FRAME" val="{&quot;height&quot;:350.85,&quot;left&quot;:329.75,&quot;top&quot;:108.9,&quot;width&quot;:519.35}"/>
</p:tagLst>
</file>

<file path=ppt/tags/tag24.xml><?xml version="1.0" encoding="utf-8"?>
<p:tagLst xmlns:p="http://schemas.openxmlformats.org/presentationml/2006/main">
  <p:tag name="KSO_WM_DIAGRAM_VIRTUALLY_FRAME" val="{&quot;height&quot;:350.85,&quot;left&quot;:329.75,&quot;top&quot;:108.9,&quot;width&quot;:519.35}"/>
</p:tagLst>
</file>

<file path=ppt/tags/tag25.xml><?xml version="1.0" encoding="utf-8"?>
<p:tagLst xmlns:p="http://schemas.openxmlformats.org/presentationml/2006/main">
  <p:tag name="KSO_WM_BEAUTIFY_FLAG" val=""/>
  <p:tag name="KSO_WM_DIAGRAM_VIRTUALLY_FRAME" val="{&quot;height&quot;:350.85,&quot;left&quot;:329.75,&quot;top&quot;:108.9,&quot;width&quot;:519.35}"/>
</p:tagLst>
</file>

<file path=ppt/tags/tag26.xml><?xml version="1.0" encoding="utf-8"?>
<p:tagLst xmlns:p="http://schemas.openxmlformats.org/presentationml/2006/main">
  <p:tag name="KSO_WM_DIAGRAM_VIRTUALLY_FRAME" val="{&quot;height&quot;:350.85,&quot;left&quot;:329.75,&quot;top&quot;:108.9,&quot;width&quot;:519.35}"/>
</p:tagLst>
</file>

<file path=ppt/tags/tag27.xml><?xml version="1.0" encoding="utf-8"?>
<p:tagLst xmlns:p="http://schemas.openxmlformats.org/presentationml/2006/main">
  <p:tag name="KSO_WM_BEAUTIFY_FLAG" val=""/>
  <p:tag name="KSO_WM_DIAGRAM_VIRTUALLY_FRAME" val="{&quot;height&quot;:350.85,&quot;left&quot;:329.75,&quot;top&quot;:108.9,&quot;width&quot;:519.35}"/>
</p:tagLst>
</file>

<file path=ppt/tags/tag28.xml><?xml version="1.0" encoding="utf-8"?>
<p:tagLst xmlns:p="http://schemas.openxmlformats.org/presentationml/2006/main">
  <p:tag name="KSO_WM_BEAUTIFY_FLAG" val=""/>
  <p:tag name="KSO_WM_DIAGRAM_VIRTUALLY_FRAME" val="{&quot;height&quot;:350.85,&quot;left&quot;:329.75,&quot;top&quot;:108.9,&quot;width&quot;:519.35}"/>
</p:tagLst>
</file>

<file path=ppt/tags/tag29.xml><?xml version="1.0" encoding="utf-8"?>
<p:tagLst xmlns:p="http://schemas.openxmlformats.org/presentationml/2006/main">
  <p:tag name="KSO_WM_BEAUTIFY_FLAG" val=""/>
  <p:tag name="KSO_WM_DIAGRAM_VIRTUALLY_FRAME" val="{&quot;height&quot;:350.85,&quot;left&quot;:329.75,&quot;top&quot;:108.9,&quot;width&quot;:519.35}"/>
</p:tagLst>
</file>

<file path=ppt/tags/tag30.xml><?xml version="1.0" encoding="utf-8"?>
<p:tagLst xmlns:p="http://schemas.openxmlformats.org/presentationml/2006/main">
  <p:tag name="KSO_WM_DIAGRAM_VIRTUALLY_FRAME" val="{&quot;height&quot;:350.85,&quot;left&quot;:329.75,&quot;top&quot;:108.9,&quot;width&quot;:519.35}"/>
</p:tagLst>
</file>

<file path=ppt/tags/tag31.xml><?xml version="1.0" encoding="utf-8"?>
<p:tagLst xmlns:p="http://schemas.openxmlformats.org/presentationml/2006/main">
  <p:tag name="KSO_WM_BEAUTIFY_FLAG" val=""/>
  <p:tag name="KSO_WM_DIAGRAM_VIRTUALLY_FRAME" val="{&quot;height&quot;:350.85,&quot;left&quot;:329.75,&quot;top&quot;:108.9,&quot;width&quot;:519.35}"/>
</p:tagLst>
</file>

<file path=ppt/tags/tag32.xml><?xml version="1.0" encoding="utf-8"?>
<p:tagLst xmlns:p="http://schemas.openxmlformats.org/presentationml/2006/main">
  <p:tag name="KSO_WM_BEAUTIFY_FLAG" val=""/>
  <p:tag name="KSO_WM_DIAGRAM_VIRTUALLY_FRAME" val="{&quot;height&quot;:350.85,&quot;left&quot;:329.75,&quot;top&quot;:108.9,&quot;width&quot;:519.35}"/>
</p:tagLst>
</file>

<file path=ppt/tags/tag33.xml><?xml version="1.0" encoding="utf-8"?>
<p:tagLst xmlns:p="http://schemas.openxmlformats.org/presentationml/2006/main">
  <p:tag name="KSO_WM_BEAUTIFY_FLAG" val=""/>
  <p:tag name="KSO_WM_DIAGRAM_VIRTUALLY_FRAME" val="{&quot;height&quot;:350.85,&quot;left&quot;:329.75,&quot;top&quot;:108.9,&quot;width&quot;:519.35}"/>
</p:tagLst>
</file>

<file path=ppt/tags/tag34.xml><?xml version="1.0" encoding="utf-8"?>
<p:tagLst xmlns:p="http://schemas.openxmlformats.org/presentationml/2006/main">
  <p:tag name="KSO_WM_DIAGRAM_VIRTUALLY_FRAME" val="{&quot;height&quot;:350.85,&quot;left&quot;:329.75,&quot;top&quot;:108.9,&quot;width&quot;:519.35}"/>
</p:tagLst>
</file>

<file path=ppt/tags/tag35.xml><?xml version="1.0" encoding="utf-8"?>
<p:tagLst xmlns:p="http://schemas.openxmlformats.org/presentationml/2006/main">
  <p:tag name="KSO_WM_BEAUTIFY_FLAG" val=""/>
  <p:tag name="KSO_WM_DIAGRAM_VIRTUALLY_FRAME" val="{&quot;height&quot;:350.85,&quot;left&quot;:329.75,&quot;top&quot;:108.9,&quot;width&quot;:519.35}"/>
</p:tagLst>
</file>

<file path=ppt/tags/tag36.xml><?xml version="1.0" encoding="utf-8"?>
<p:tagLst xmlns:p="http://schemas.openxmlformats.org/presentationml/2006/main">
  <p:tag name="KSO_WM_BEAUTIFY_FLAG" val=""/>
  <p:tag name="KSO_WM_DIAGRAM_VIRTUALLY_FRAME" val="{&quot;height&quot;:350.85,&quot;left&quot;:329.75,&quot;top&quot;:108.9,&quot;width&quot;:519.35}"/>
</p:tagLst>
</file>

<file path=ppt/tags/tag37.xml><?xml version="1.0" encoding="utf-8"?>
<p:tagLst xmlns:p="http://schemas.openxmlformats.org/presentationml/2006/main">
  <p:tag name="KSO_WM_BEAUTIFY_FLAG" val=""/>
  <p:tag name="KSO_WM_DIAGRAM_VIRTUALLY_FRAME" val="{&quot;height&quot;:350.85,&quot;left&quot;:329.75,&quot;top&quot;:108.9,&quot;width&quot;:519.35}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3_1"/>
  <p:tag name="KSO_WM_UNIT_ID" val="diagram20230945_2*n_h_h_f*1_2_3_1"/>
  <p:tag name="KSO_WM_TEMPLATE_CATEGORY" val="diagram"/>
  <p:tag name="KSO_WM_TEMPLATE_INDEX" val="20230945"/>
  <p:tag name="KSO_WM_UNIT_LAYERLEVEL" val="1_1_1_1"/>
  <p:tag name="KSO_WM_TAG_VERSION" val="3.0"/>
  <p:tag name="KSO_WM_DIAGRAM_VERSION" val="3"/>
  <p:tag name="KSO_WM_DIAGRAM_COLOR_TRICK" val="3"/>
  <p:tag name="KSO_WM_DIAGRAM_COLOR_TEXT_CAN_REMOVE" val="n"/>
  <p:tag name="KSO_WM_DIAGRAM_GROUP_CODE" val="n1-1"/>
  <p:tag name="KSO_WM_DIAGRAM_MAX_ITEMCNT" val="4"/>
  <p:tag name="KSO_WM_DIAGRAM_MIN_ITEMCNT" val="2"/>
  <p:tag name="KSO_WM_DIAGRAM_VIRTUALLY_FRAME" val="{&quot;height&quot;:388.3464660644531,&quot;left&quot;:78.85,&quot;top&quot;:77.77676696777344,&quot;width&quot;:807.50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TYPE" val="1"/>
  <p:tag name="KSO_WM_UNIT_TEXT_LAYER_COUNT" val="1"/>
  <p:tag name="KSO_WM_UNIT_PRESET_TEXT" val="单击此处输入你的智能图形项正文，文字是您思想的提炼，请尽量言简意赅的阐述观点。单击此处输入你的智能图形项正文，文字是您思想的提炼。单击此处输入你的智能图形项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3_1"/>
  <p:tag name="KSO_WM_UNIT_ID" val="diagram20230945_2*n_h_h_a*1_2_3_1"/>
  <p:tag name="KSO_WM_TEMPLATE_CATEGORY" val="diagram"/>
  <p:tag name="KSO_WM_TEMPLATE_INDEX" val="20230945"/>
  <p:tag name="KSO_WM_UNIT_LAYERLEVEL" val="1_1_1_1"/>
  <p:tag name="KSO_WM_TAG_VERSION" val="3.0"/>
  <p:tag name="KSO_WM_DIAGRAM_VERSION" val="3"/>
  <p:tag name="KSO_WM_DIAGRAM_COLOR_TRICK" val="3"/>
  <p:tag name="KSO_WM_DIAGRAM_COLOR_TEXT_CAN_REMOVE" val="n"/>
  <p:tag name="KSO_WM_DIAGRAM_GROUP_CODE" val="n1-1"/>
  <p:tag name="KSO_WM_DIAGRAM_MAX_ITEMCNT" val="4"/>
  <p:tag name="KSO_WM_DIAGRAM_MIN_ITEMCNT" val="2"/>
  <p:tag name="KSO_WM_DIAGRAM_VIRTUALLY_FRAME" val="{&quot;height&quot;:388.3464660644531,&quot;left&quot;:78.85,&quot;top&quot;:77.77676696777344,&quot;width&quot;:807.50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TYPE" val="1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5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1_1"/>
  <p:tag name="KSO_WM_UNIT_ID" val="diagram20230945_2*n_h_h_f*1_2_1_1"/>
  <p:tag name="KSO_WM_TEMPLATE_CATEGORY" val="diagram"/>
  <p:tag name="KSO_WM_TEMPLATE_INDEX" val="20230945"/>
  <p:tag name="KSO_WM_UNIT_LAYERLEVEL" val="1_1_1_1"/>
  <p:tag name="KSO_WM_TAG_VERSION" val="3.0"/>
  <p:tag name="KSO_WM_DIAGRAM_VERSION" val="3"/>
  <p:tag name="KSO_WM_DIAGRAM_COLOR_TRICK" val="3"/>
  <p:tag name="KSO_WM_DIAGRAM_COLOR_TEXT_CAN_REMOVE" val="n"/>
  <p:tag name="KSO_WM_DIAGRAM_GROUP_CODE" val="n1-1"/>
  <p:tag name="KSO_WM_DIAGRAM_MAX_ITEMCNT" val="4"/>
  <p:tag name="KSO_WM_DIAGRAM_MIN_ITEMCNT" val="2"/>
  <p:tag name="KSO_WM_DIAGRAM_VIRTUALLY_FRAME" val="{&quot;height&quot;:388.3464660644531,&quot;left&quot;:78.85,&quot;top&quot;:77.77676696777344,&quot;width&quot;:807.50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TYPE" val="1"/>
  <p:tag name="KSO_WM_UNIT_TEXT_LAYER_COUNT" val="1"/>
  <p:tag name="KSO_WM_UNIT_PRESET_TEXT" val="单击此处输入你的智能图形项正文，文字是您思想的提炼，请尽量言简意赅的阐述观点。单击此处输入你的智能图形项正文，文字是您思想的提炼。 单击此处输入你的智能图形项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1_1"/>
  <p:tag name="KSO_WM_UNIT_ID" val="diagram20230945_2*n_h_h_a*1_2_1_1"/>
  <p:tag name="KSO_WM_TEMPLATE_CATEGORY" val="diagram"/>
  <p:tag name="KSO_WM_TEMPLATE_INDEX" val="20230945"/>
  <p:tag name="KSO_WM_UNIT_LAYERLEVEL" val="1_1_1_1"/>
  <p:tag name="KSO_WM_TAG_VERSION" val="3.0"/>
  <p:tag name="KSO_WM_DIAGRAM_VERSION" val="3"/>
  <p:tag name="KSO_WM_DIAGRAM_COLOR_TRICK" val="3"/>
  <p:tag name="KSO_WM_DIAGRAM_COLOR_TEXT_CAN_REMOVE" val="n"/>
  <p:tag name="KSO_WM_DIAGRAM_GROUP_CODE" val="n1-1"/>
  <p:tag name="KSO_WM_DIAGRAM_MAX_ITEMCNT" val="4"/>
  <p:tag name="KSO_WM_DIAGRAM_MIN_ITEMCNT" val="2"/>
  <p:tag name="KSO_WM_DIAGRAM_VIRTUALLY_FRAME" val="{&quot;height&quot;:388.3464660644531,&quot;left&quot;:78.85,&quot;top&quot;:77.77676696777344,&quot;width&quot;:807.50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TYPE" val="1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2_1"/>
  <p:tag name="KSO_WM_UNIT_ID" val="diagram20230945_2*n_h_h_f*1_2_2_1"/>
  <p:tag name="KSO_WM_TEMPLATE_CATEGORY" val="diagram"/>
  <p:tag name="KSO_WM_TEMPLATE_INDEX" val="20230945"/>
  <p:tag name="KSO_WM_UNIT_LAYERLEVEL" val="1_1_1_1"/>
  <p:tag name="KSO_WM_TAG_VERSION" val="3.0"/>
  <p:tag name="KSO_WM_DIAGRAM_VERSION" val="3"/>
  <p:tag name="KSO_WM_DIAGRAM_COLOR_TRICK" val="3"/>
  <p:tag name="KSO_WM_DIAGRAM_COLOR_TEXT_CAN_REMOVE" val="n"/>
  <p:tag name="KSO_WM_DIAGRAM_GROUP_CODE" val="n1-1"/>
  <p:tag name="KSO_WM_DIAGRAM_MAX_ITEMCNT" val="4"/>
  <p:tag name="KSO_WM_DIAGRAM_MIN_ITEMCNT" val="2"/>
  <p:tag name="KSO_WM_DIAGRAM_VIRTUALLY_FRAME" val="{&quot;height&quot;:388.3464660644531,&quot;left&quot;:78.85,&quot;top&quot;:77.77676696777344,&quot;width&quot;:807.50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TYPE" val="1"/>
  <p:tag name="KSO_WM_UNIT_TEXT_LAYER_COUNT" val="1"/>
  <p:tag name="KSO_WM_UNIT_PRESET_TEXT" val="单击此处输入你的智能图形项正文，文字是您思想的提炼，请尽量言简意赅的阐述观点。单击此处输入你的智能图形项正文，文字是您思想的提炼。单击此处输入你的智能图形项正文，文字是您思想的提炼。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2_1"/>
  <p:tag name="KSO_WM_UNIT_ID" val="diagram20230945_2*n_h_h_a*1_2_2_1"/>
  <p:tag name="KSO_WM_TEMPLATE_CATEGORY" val="diagram"/>
  <p:tag name="KSO_WM_TEMPLATE_INDEX" val="20230945"/>
  <p:tag name="KSO_WM_UNIT_LAYERLEVEL" val="1_1_1_1"/>
  <p:tag name="KSO_WM_TAG_VERSION" val="3.0"/>
  <p:tag name="KSO_WM_DIAGRAM_VERSION" val="3"/>
  <p:tag name="KSO_WM_DIAGRAM_COLOR_TRICK" val="3"/>
  <p:tag name="KSO_WM_DIAGRAM_COLOR_TEXT_CAN_REMOVE" val="n"/>
  <p:tag name="KSO_WM_DIAGRAM_GROUP_CODE" val="n1-1"/>
  <p:tag name="KSO_WM_DIAGRAM_MAX_ITEMCNT" val="4"/>
  <p:tag name="KSO_WM_DIAGRAM_MIN_ITEMCNT" val="2"/>
  <p:tag name="KSO_WM_DIAGRAM_VIRTUALLY_FRAME" val="{&quot;height&quot;:388.3464660644531,&quot;left&quot;:78.85,&quot;top&quot;:77.77676696777344,&quot;width&quot;:807.50007874015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TYPE" val="1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63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TYPE" val="1"/>
  <p:tag name="KSO_WM_UNIT_LINE_FORE_SCHEMECOLOR_INDEX_1_BRIGHTNESS" val="0"/>
  <p:tag name="KSO_WM_UNIT_LINE_FORE_SCHEMECOLOR_INDEX_1" val="5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5"/>
  <p:tag name="KSO_WM_UNIT_LINE_FORE_SCHEMECOLOR_INDEX_2_POS" val="0.64"/>
  <p:tag name="KSO_WM_UNIT_LINE_FORE_SCHEMECOLOR_INDEX_2_TRANS" val="0"/>
  <p:tag name="KSO_WM_UNIT_LINE_FORE_SCHEMECOLOR_INDEX_3_BRIGHTNESS" val="0.8"/>
  <p:tag name="KSO_WM_UNIT_LINE_FORE_SCHEMECOLOR_INDEX_3" val="15"/>
  <p:tag name="KSO_WM_UNIT_LINE_FORE_SCHEMECOLOR_INDEX_3_POS" val="0.9"/>
  <p:tag name="KSO_WM_UNIT_LINE_FORE_SCHEMECOLOR_INDEX_3_TRANS" val="0.53"/>
  <p:tag name="KSO_WM_UNIT_LINE_FORE_SCHEMECOLOR_INDEX_4_BRIGHTNESS" val="0.8"/>
  <p:tag name="KSO_WM_UNIT_LINE_FORE_SCHEMECOLOR_INDEX_4" val="15"/>
  <p:tag name="KSO_WM_UNIT_LINE_FORE_SCHEMECOLOR_INDEX_4_POS" val="0.95"/>
  <p:tag name="KSO_WM_UNIT_LINE_FORE_SCHEMECOLOR_INDEX_4_TRANS" val="0"/>
  <p:tag name="KSO_WM_UNIT_LINE_FORE_SCHEMECOLOR_INDEX_5_BRIGHTNESS" val="0.8"/>
  <p:tag name="KSO_WM_UNIT_LINE_FORE_SCHEMECOLOR_INDEX_5" val="15"/>
  <p:tag name="KSO_WM_UNIT_LINE_FORE_SCHEMECOLOR_INDEX_5_POS" val="1"/>
  <p:tag name="KSO_WM_UNIT_LINE_FORE_SCHEMECOLOR_INDEX_5_TRANS" val="0.9"/>
  <p:tag name="KSO_WM_UNIT_LINE_GRADIENT_TYPE" val="0"/>
  <p:tag name="KSO_WM_UNIT_LINE_GRADIENT_ANGLE" val="0"/>
  <p:tag name="KSO_WM_UNIT_LINE_GRADIENT_DIRECTION" val="3"/>
  <p:tag name="KSO_WM_UNIT_LINE_FILL_TYPE" val="5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45_2*n_h_i*1_2_1"/>
  <p:tag name="KSO_WM_TEMPLATE_CATEGORY" val="diagram"/>
  <p:tag name="KSO_WM_TEMPLATE_INDEX" val="20230945"/>
  <p:tag name="KSO_WM_UNIT_LAYERLEVEL" val="1_1_1"/>
  <p:tag name="KSO_WM_TAG_VERSION" val="3.0"/>
  <p:tag name="KSO_WM_DIAGRAM_VERSION" val="3"/>
  <p:tag name="KSO_WM_DIAGRAM_COLOR_TRICK" val="3"/>
  <p:tag name="KSO_WM_DIAGRAM_COLOR_TEXT_CAN_REMOVE" val="n"/>
  <p:tag name="KSO_WM_DIAGRAM_GROUP_CODE" val="n1-1"/>
  <p:tag name="KSO_WM_UNIT_TYPE" val="n_h_i"/>
  <p:tag name="KSO_WM_UNIT_INDEX" val="1_2_1"/>
  <p:tag name="KSO_WM_DIAGRAM_MAX_ITEMCNT" val="4"/>
  <p:tag name="KSO_WM_DIAGRAM_MIN_ITEMCNT" val="2"/>
  <p:tag name="KSO_WM_DIAGRAM_VIRTUALLY_FRAME" val="{&quot;height&quot;:388.3464660644531,&quot;left&quot;:78.85,&quot;top&quot;:77.77676696777344,&quot;width&quot;:807.5000787401575}"/>
  <p:tag name="KSO_WM_DIAGRAM_COLOR_MATCH_VALUE" val="{&quot;shape&quot;:{&quot;fill&quot;:{&quot;type&quot;:0},&quot;glow&quot;:{&quot;colorType&quot;:0},&quot;line&quot;:{&quot;gradient&quot;:[{&quot;brightness&quot;:0.5,&quot;colorType&quot;:1,&quot;foreColorIndex&quot;:13,&quot;pos&quot;:1,&quot;transparency&quot;:0.699999988079071},{&quot;brightness&quot;:0.800000011920929,&quot;colorType&quot;:2,&quot;pos&quot;:0.15000000596046448,&quot;rgb&quot;:&quot;#ffffff&quot;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64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TEXT_FILL_FORE_SCHEMECOLOR_INDEX_BRIGHTNESS" val="0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45_2*n_h_h_i*1_2_2_1"/>
  <p:tag name="KSO_WM_TEMPLATE_CATEGORY" val="diagram"/>
  <p:tag name="KSO_WM_TEMPLATE_INDEX" val="20230945"/>
  <p:tag name="KSO_WM_UNIT_LAYERLEVEL" val="1_1_1_1"/>
  <p:tag name="KSO_WM_TAG_VERSION" val="3.0"/>
  <p:tag name="KSO_WM_DIAGRAM_VERSION" val="3"/>
  <p:tag name="KSO_WM_DIAGRAM_COLOR_TRICK" val="3"/>
  <p:tag name="KSO_WM_DIAGRAM_COLOR_TEXT_CAN_REMOVE" val="n"/>
  <p:tag name="KSO_WM_DIAGRAM_GROUP_CODE" val="n1-1"/>
  <p:tag name="KSO_WM_UNIT_SUBTYPE" val="d"/>
  <p:tag name="KSO_WM_UNIT_TYPE" val="n_h_h_i"/>
  <p:tag name="KSO_WM_UNIT_INDEX" val="1_2_2_1"/>
  <p:tag name="KSO_WM_DIAGRAM_MAX_ITEMCNT" val="4"/>
  <p:tag name="KSO_WM_DIAGRAM_MIN_ITEMCNT" val="2"/>
  <p:tag name="KSO_WM_DIAGRAM_VIRTUALLY_FRAME" val="{&quot;height&quot;:388.3464660644531,&quot;left&quot;:78.85,&quot;top&quot;:77.77676696777344,&quot;width&quot;:807.500078740157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6,&quot;pos&quot;:0,&quot;transparency&quot;:0},{&quot;brightness&quot;:0,&quot;colorType&quot;:2,&quot;pos&quot;:1,&quot;rgb&quot;:&quot;#ffffff&quot;,&quot;transparency&quot;:0},{&quot;brightness&quot;:0.800000011920929,&quot;colorType&quot;:1,&quot;foreColorIndex&quot;:6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FILL_TYPE" val="1"/>
  <p:tag name="KSO_WM_UNIT_FILL_FORE_SCHEMECOLOR_INDEX" val="6"/>
  <p:tag name="KSO_WM_UNIT_FILL_FORE_SCHEMECOLOR_INDEX_BRIGHTNESS" val="0"/>
  <p:tag name="KSO_WM_DIAGRAM_USE_COLOR_VALUE" val="{&quot;color_scheme&quot;:1,&quot;color_type&quot;:1,&quot;theme_color_indexes&quot;:[]}"/>
</p:tagLst>
</file>

<file path=ppt/tags/tag65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TEXT_FILL_FORE_SCHEMECOLOR_INDEX_BRIGHTNESS" val="0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45_2*n_h_h_i*1_2_1_1"/>
  <p:tag name="KSO_WM_TEMPLATE_CATEGORY" val="diagram"/>
  <p:tag name="KSO_WM_TEMPLATE_INDEX" val="20230945"/>
  <p:tag name="KSO_WM_UNIT_LAYERLEVEL" val="1_1_1_1"/>
  <p:tag name="KSO_WM_TAG_VERSION" val="3.0"/>
  <p:tag name="KSO_WM_DIAGRAM_VERSION" val="3"/>
  <p:tag name="KSO_WM_DIAGRAM_COLOR_TRICK" val="3"/>
  <p:tag name="KSO_WM_DIAGRAM_COLOR_TEXT_CAN_REMOVE" val="n"/>
  <p:tag name="KSO_WM_DIAGRAM_GROUP_CODE" val="n1-1"/>
  <p:tag name="KSO_WM_UNIT_SUBTYPE" val="d"/>
  <p:tag name="KSO_WM_UNIT_TYPE" val="n_h_h_i"/>
  <p:tag name="KSO_WM_UNIT_INDEX" val="1_2_1_1"/>
  <p:tag name="KSO_WM_DIAGRAM_MAX_ITEMCNT" val="4"/>
  <p:tag name="KSO_WM_DIAGRAM_MIN_ITEMCNT" val="2"/>
  <p:tag name="KSO_WM_DIAGRAM_VIRTUALLY_FRAME" val="{&quot;height&quot;:388.3464660644531,&quot;left&quot;:78.85,&quot;top&quot;:77.77676696777344,&quot;width&quot;:807.50007874015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5,&quot;pos&quot;:0,&quot;transparency&quot;:0},{&quot;brightness&quot;:0,&quot;colorType&quot;:2,&quot;pos&quot;:1,&quot;rgb&quot;:&quot;#ffffff&quot;,&quot;transparency&quot;:0},{&quot;brightness&quot;:0.800000011920929,&quot;colorType&quot;:1,&quot;foreColorIndex&quot;:5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66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TEXT_FILL_FORE_SCHEMECOLOR_INDEX_BRIGHTNESS" val="0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45_2*n_h_h_i*1_2_3_1"/>
  <p:tag name="KSO_WM_TEMPLATE_CATEGORY" val="diagram"/>
  <p:tag name="KSO_WM_TEMPLATE_INDEX" val="20230945"/>
  <p:tag name="KSO_WM_UNIT_LAYERLEVEL" val="1_1_1_1"/>
  <p:tag name="KSO_WM_TAG_VERSION" val="3.0"/>
  <p:tag name="KSO_WM_DIAGRAM_VERSION" val="3"/>
  <p:tag name="KSO_WM_DIAGRAM_COLOR_TRICK" val="3"/>
  <p:tag name="KSO_WM_DIAGRAM_COLOR_TEXT_CAN_REMOVE" val="n"/>
  <p:tag name="KSO_WM_DIAGRAM_GROUP_CODE" val="n1-1"/>
  <p:tag name="KSO_WM_UNIT_SUBTYPE" val="d"/>
  <p:tag name="KSO_WM_UNIT_TYPE" val="n_h_h_i"/>
  <p:tag name="KSO_WM_UNIT_INDEX" val="1_2_3_1"/>
  <p:tag name="KSO_WM_DIAGRAM_MAX_ITEMCNT" val="4"/>
  <p:tag name="KSO_WM_DIAGRAM_MIN_ITEMCNT" val="2"/>
  <p:tag name="KSO_WM_DIAGRAM_VIRTUALLY_FRAME" val="{&quot;height&quot;:388.3464660644531,&quot;left&quot;:78.85,&quot;top&quot;:77.77676696777344,&quot;width&quot;:807.500078740157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gradient&quot;:[{&quot;brightness&quot;:0,&quot;colorType&quot;:2,&quot;pos&quot;:0.3700000047683716,&quot;rgb&quot;:&quot;#ffffff&quot;,&quot;transparency&quot;:0},{&quot;brightness&quot;:0.800000011920929,&quot;colorType&quot;:1,&quot;foreColorIndex&quot;:10,&quot;pos&quot;:0,&quot;transparency&quot;:0},{&quot;brightness&quot;:0,&quot;colorType&quot;:2,&quot;pos&quot;:1,&quot;rgb&quot;:&quot;#ffffff&quot;,&quot;transparency&quot;:0},{&quot;brightness&quot;:0.800000011920929,&quot;colorType&quot;:1,&quot;foreColorIndex&quot;:7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FILL_TYPE" val="1"/>
  <p:tag name="KSO_WM_UNIT_FILL_FORE_SCHEMECOLOR_INDEX" val="7"/>
  <p:tag name="KSO_WM_UNIT_FILL_FORE_SCHEMECOLOR_INDEX_BRIGHTNESS" val="0"/>
  <p:tag name="KSO_WM_DIAGRAM_USE_COLOR_VALUE" val="{&quot;color_scheme&quot;:1,&quot;color_type&quot;:1,&quot;theme_color_indexes&quot;:[]}"/>
</p:tagLst>
</file>

<file path=ppt/tags/tag67.xml><?xml version="1.0" encoding="utf-8"?>
<p:tagLst xmlns:p="http://schemas.openxmlformats.org/presentationml/2006/main">
  <p:tag name="KSO_WM_UNIT_FILL_FORE_SCHEMECOLOR_INDEX_1_BRIGHTNESS" val="0"/>
  <p:tag name="KSO_WM_UNIT_FILL_FORE_SCHEMECOLOR_INDEX_1" val="10"/>
  <p:tag name="KSO_WM_UNIT_FILL_FORE_SCHEMECOLOR_INDEX_1_POS" val="0.04"/>
  <p:tag name="KSO_WM_UNIT_FILL_FORE_SCHEMECOLOR_INDEX_1_TRANS" val="0"/>
  <p:tag name="KSO_WM_UNIT_FILL_FORE_SCHEMECOLOR_INDEX_2_BRIGHTNESS" val="0"/>
  <p:tag name="KSO_WM_UNIT_FILL_FORE_SCHEMECOLOR_INDEX_2" val="5"/>
  <p:tag name="KSO_WM_UNIT_FILL_FORE_SCHEMECOLOR_INDEX_2_POS" val="0.54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1"/>
  <p:tag name="KSO_WM_UNIT_FILL_FORE_SCHEMECOLOR_INDEX_3_TRANS" val="0"/>
  <p:tag name="KSO_WM_UNIT_FILL_GRADIENT_TYPE" val="0"/>
  <p:tag name="KSO_WM_UNIT_FILL_GRADIENT_ANGLE" val="45"/>
  <p:tag name="KSO_WM_UNIT_FILL_GRADIENT_DIRECTION" val="0"/>
  <p:tag name="KSO_WM_UNIT_TEXT_FILL_FORE_SCHEMECOLOR_INDEX_BRIGHTNESS" val="0"/>
  <p:tag name="KSO_WM_UNIT_LINE_FORE_SCHEMECOLOR_INDEX_1_BRIGHTNESS" val="0.95"/>
  <p:tag name="KSO_WM_UNIT_LINE_FORE_SCHEMECOLOR_INDEX_1" val="5"/>
  <p:tag name="KSO_WM_UNIT_LINE_FORE_SCHEMECOLOR_INDEX_1_POS" val="0.09"/>
  <p:tag name="KSO_WM_UNIT_LINE_FORE_SCHEMECOLOR_INDEX_1_TRANS" val="0.3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945_2*n_h_a*1_1_1"/>
  <p:tag name="KSO_WM_TEMPLATE_CATEGORY" val="diagram"/>
  <p:tag name="KSO_WM_TEMPLATE_INDEX" val="20230945"/>
  <p:tag name="KSO_WM_UNIT_LAYERLEVEL" val="1_1_1"/>
  <p:tag name="KSO_WM_TAG_VERSION" val="3.0"/>
  <p:tag name="KSO_WM_DIAGRAM_VERSION" val="3"/>
  <p:tag name="KSO_WM_DIAGRAM_COLOR_TRICK" val="3"/>
  <p:tag name="KSO_WM_DIAGRAM_COLOR_TEXT_CAN_REMOVE" val="n"/>
  <p:tag name="KSO_WM_UNIT_ISCONTENTSTITLE" val="0"/>
  <p:tag name="KSO_WM_UNIT_ISNUMDGMTITLE" val="0"/>
  <p:tag name="KSO_WM_UNIT_NOCLEAR" val="0"/>
  <p:tag name="KSO_WM_UNIT_VALUE" val="30"/>
  <p:tag name="KSO_WM_DIAGRAM_GROUP_CODE" val="n1-1"/>
  <p:tag name="KSO_WM_UNIT_TYPE" val="n_h_a"/>
  <p:tag name="KSO_WM_UNIT_INDEX" val="1_1_1"/>
  <p:tag name="KSO_WM_DIAGRAM_MAX_ITEMCNT" val="4"/>
  <p:tag name="KSO_WM_DIAGRAM_MIN_ITEMCNT" val="2"/>
  <p:tag name="KSO_WM_DIAGRAM_VIRTUALLY_FRAME" val="{&quot;height&quot;:388.3464660644531,&quot;left&quot;:78.85,&quot;top&quot;:77.77676696777344,&quot;width&quot;:807.50007874015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gradient&quot;:[{&quot;brightness&quot;:0,&quot;colorType&quot;:2,&quot;pos&quot;:0.3700000047683716,&quot;rgb&quot;:&quot;#ffffff&quot;,&quot;transparency&quot;:0},{&quot;brightness&quot;:0.550000011920929,&quot;colorType&quot;:1,&quot;foreColorIndex&quot;:5,&quot;pos&quot;:0,&quot;transparency&quot;:0},{&quot;brightness&quot;:0,&quot;colorType&quot;:2,&quot;pos&quot;:1,&quot;rgb&quot;:&quot;#ffffff&quot;,&quot;transparency&quot;:0},{&quot;brightness&quot;:0.699999988079071,&quot;colorType&quot;:1,&quot;foreColorIndex&quot;:5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PRESET_TEXT" val="单击添加&#10;项标题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  <p:tag name="resource_record_key" val="{&quot;65&quot;:[20205176],&quot;70&quot;:[3312417]}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UNIT_COMPATIBLE" val="0"/>
  <p:tag name="KSO_WM_UNIT_DIAGRAM_ISREFERUNIT" val="0"/>
  <p:tag name="KSO_WM_TEMPLATE_CATEGORY" val="diagram"/>
  <p:tag name="KSO_WM_UNIT_LAYERLEVEL" val="1_1_1"/>
  <p:tag name="KSO_WM_DIAGRAM_COLOR_TRICK" val="2"/>
  <p:tag name="KSO_WM_DIAGRAM_GROUP_CODE" val="l1-1"/>
  <p:tag name="KSO_WM_UNIT_INDEX" val="1_1_1"/>
  <p:tag name="KSO_WM_DIAGRAM_MIN_ITEMCNT" val="2"/>
  <p:tag name="KSO_WM_UNIT_SUBTYPE" val="a"/>
  <p:tag name="KSO_WM_UNIT_NOCLEAR" val="0"/>
  <p:tag name="KSO_WM_UNIT_VALUE" val="60"/>
  <p:tag name="KSO_WM_UNIT_HIGHLIGHT" val="0"/>
  <p:tag name="KSO_WM_UNIT_DIAGRAM_ISNUMVISUAL" val="0"/>
  <p:tag name="KSO_WM_UNIT_TYPE" val="l_h_f"/>
  <p:tag name="KSO_WM_UNIT_ID" val="diagram20231751_4*l_h_f*1_1_1"/>
  <p:tag name="KSO_WM_TEMPLATE_INDEX" val="20231751"/>
  <p:tag name="KSO_WM_TAG_VERSION" val="3.0"/>
  <p:tag name="KSO_WM_DIAGRAM_VERSION" val="3"/>
  <p:tag name="KSO_WM_DIAGRAM_COLOR_TEXT_CAN_REMOVE" val="n"/>
  <p:tag name="KSO_WM_DIAGRAM_MAX_ITEMCNT" val="6"/>
  <p:tag name="KSO_WM_DIAGRAM_VIRTUALLY_FRAME" val="{&quot;height&quot;:388.5254360985944,&quot;left&quot;:53.64150390625,&quot;top&quot;:86.84960327148437,&quot;width&quot;:850.9169921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FILL_FORE_SCHEMECOLOR_INDEX" val="14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具体内容，简明扼要地阐述您的观点，根据需要可酌情增减文字内容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8,9,8,9,8,9]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51_4*l_h_a*1_1_1"/>
  <p:tag name="KSO_WM_TEMPLATE_CATEGORY" val="diagram"/>
  <p:tag name="KSO_WM_TEMPLATE_INDEX" val="2023175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5254360985944,&quot;left&quot;:53.64150390625,&quot;top&quot;:86.84960327148437,&quot;width&quot;:850.916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添加标题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8,9,8,9,8,9]}"/>
</p:tagLst>
</file>

<file path=ppt/tags/tag85.xml><?xml version="1.0" encoding="utf-8"?>
<p:tagLst xmlns:p="http://schemas.openxmlformats.org/presentationml/2006/main">
  <p:tag name="KSO_WM_UNIT_COMPATIBLE" val="0"/>
  <p:tag name="KSO_WM_UNIT_DIAGRAM_ISREFERUNIT" val="0"/>
  <p:tag name="KSO_WM_TEMPLATE_CATEGORY" val="diagram"/>
  <p:tag name="KSO_WM_UNIT_LAYERLEVEL" val="1_1_1"/>
  <p:tag name="KSO_WM_DIAGRAM_COLOR_TRICK" val="2"/>
  <p:tag name="KSO_WM_DIAGRAM_GROUP_CODE" val="l1-1"/>
  <p:tag name="KSO_WM_UNIT_INDEX" val="1_2_1"/>
  <p:tag name="KSO_WM_DIAGRAM_MIN_ITEMCNT" val="2"/>
  <p:tag name="KSO_WM_UNIT_SUBTYPE" val="a"/>
  <p:tag name="KSO_WM_UNIT_NOCLEAR" val="0"/>
  <p:tag name="KSO_WM_UNIT_VALUE" val="60"/>
  <p:tag name="KSO_WM_UNIT_HIGHLIGHT" val="0"/>
  <p:tag name="KSO_WM_UNIT_DIAGRAM_ISNUMVISUAL" val="0"/>
  <p:tag name="KSO_WM_UNIT_TYPE" val="l_h_f"/>
  <p:tag name="KSO_WM_UNIT_ID" val="diagram20231751_4*l_h_f*1_2_1"/>
  <p:tag name="KSO_WM_TEMPLATE_INDEX" val="20231751"/>
  <p:tag name="KSO_WM_TAG_VERSION" val="3.0"/>
  <p:tag name="KSO_WM_DIAGRAM_VERSION" val="3"/>
  <p:tag name="KSO_WM_DIAGRAM_COLOR_TEXT_CAN_REMOVE" val="n"/>
  <p:tag name="KSO_WM_DIAGRAM_MAX_ITEMCNT" val="6"/>
  <p:tag name="KSO_WM_DIAGRAM_VIRTUALLY_FRAME" val="{&quot;height&quot;:388.5254360985944,&quot;left&quot;:53.64150390625,&quot;top&quot;:86.84960327148437,&quot;width&quot;:850.9169921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FILL_FORE_SCHEMECOLOR_INDEX" val="14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，简明扼要地阐述您的观点，根据需要可酌情增减文字"/>
  <p:tag name="KSO_WM_UNIT_LINE_FORE_SCHEMECOLOR_INDEX" val="6"/>
  <p:tag name="KSO_WM_UNIT_TEXT_FILL_FORE_SCHEMECOLOR_INDEX" val="1"/>
  <p:tag name="KSO_WM_UNIT_TEXT_FILL_TYPE" val="1"/>
  <p:tag name="KSO_WM_DIAGRAM_USE_COLOR_VALUE" val="{&quot;color_scheme&quot;:1,&quot;color_type&quot;:1,&quot;theme_color_indexes&quot;:[8,9,8,9,8,9]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51_4*l_h_a*1_2_1"/>
  <p:tag name="KSO_WM_TEMPLATE_CATEGORY" val="diagram"/>
  <p:tag name="KSO_WM_TEMPLATE_INDEX" val="2023175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5254360985944,&quot;left&quot;:53.64150390625,&quot;top&quot;:86.84960327148437,&quot;width&quot;:850.916992187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添加标题"/>
  <p:tag name="KSO_WM_UNIT_FILL_TYPE" val="1"/>
  <p:tag name="KSO_WM_UNIT_FILL_FORE_SCHEMECOLOR_INDEX" val="6"/>
  <p:tag name="KSO_WM_UNIT_FILL_FORE_SCHEMECOLOR_INDEX_BRIGHTNESS" val="0"/>
  <p:tag name="KSO_WM_DIAGRAM_USE_COLOR_VALUE" val="{&quot;color_scheme&quot;:1,&quot;color_type&quot;:1,&quot;theme_color_indexes&quot;:[8,9,8,9,8,9]}"/>
</p:tagLst>
</file>

<file path=ppt/tags/tag87.xml><?xml version="1.0" encoding="utf-8"?>
<p:tagLst xmlns:p="http://schemas.openxmlformats.org/presentationml/2006/main">
  <p:tag name="KSO_WM_UNIT_COMPATIBLE" val="0"/>
  <p:tag name="KSO_WM_UNIT_DIAGRAM_ISREFERUNIT" val="0"/>
  <p:tag name="KSO_WM_TEMPLATE_CATEGORY" val="diagram"/>
  <p:tag name="KSO_WM_UNIT_LAYERLEVEL" val="1_1_1"/>
  <p:tag name="KSO_WM_DIAGRAM_COLOR_TRICK" val="2"/>
  <p:tag name="KSO_WM_DIAGRAM_GROUP_CODE" val="l1-1"/>
  <p:tag name="KSO_WM_UNIT_INDEX" val="1_3_1"/>
  <p:tag name="KSO_WM_DIAGRAM_MIN_ITEMCNT" val="2"/>
  <p:tag name="KSO_WM_UNIT_SUBTYPE" val="a"/>
  <p:tag name="KSO_WM_UNIT_NOCLEAR" val="0"/>
  <p:tag name="KSO_WM_UNIT_VALUE" val="60"/>
  <p:tag name="KSO_WM_UNIT_HIGHLIGHT" val="0"/>
  <p:tag name="KSO_WM_UNIT_DIAGRAM_ISNUMVISUAL" val="0"/>
  <p:tag name="KSO_WM_UNIT_TYPE" val="l_h_f"/>
  <p:tag name="KSO_WM_UNIT_ID" val="diagram20231751_4*l_h_f*1_3_1"/>
  <p:tag name="KSO_WM_TEMPLATE_INDEX" val="20231751"/>
  <p:tag name="KSO_WM_TAG_VERSION" val="3.0"/>
  <p:tag name="KSO_WM_DIAGRAM_VERSION" val="3"/>
  <p:tag name="KSO_WM_DIAGRAM_COLOR_TEXT_CAN_REMOVE" val="n"/>
  <p:tag name="KSO_WM_DIAGRAM_MAX_ITEMCNT" val="6"/>
  <p:tag name="KSO_WM_DIAGRAM_VIRTUALLY_FRAME" val="{&quot;height&quot;:388.5254360985944,&quot;left&quot;:53.64150390625,&quot;top&quot;:86.84960327148437,&quot;width&quot;:850.9169921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FILL_FORE_SCHEMECOLOR_INDEX" val="14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内容，简明扼要地阐述您的观点，根据需要可酌情增减文字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8,9,8,9,8,9]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51_4*l_h_a*1_3_1"/>
  <p:tag name="KSO_WM_TEMPLATE_CATEGORY" val="diagram"/>
  <p:tag name="KSO_WM_TEMPLATE_INDEX" val="2023175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5254360985944,&quot;left&quot;:53.64150390625,&quot;top&quot;:86.84960327148437,&quot;width&quot;:850.916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添加标题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8,9,8,9,8,9]}"/>
</p:tagLst>
</file>

<file path=ppt/tags/tag89.xml><?xml version="1.0" encoding="utf-8"?>
<p:tagLst xmlns:p="http://schemas.openxmlformats.org/presentationml/2006/main">
  <p:tag name="KSO_WM_UNIT_COMPATIBLE" val="0"/>
  <p:tag name="KSO_WM_UNIT_DIAGRAM_ISREFERUNIT" val="0"/>
  <p:tag name="KSO_WM_TEMPLATE_CATEGORY" val="diagram"/>
  <p:tag name="KSO_WM_UNIT_LAYERLEVEL" val="1_1_1"/>
  <p:tag name="KSO_WM_DIAGRAM_COLOR_TRICK" val="2"/>
  <p:tag name="KSO_WM_DIAGRAM_GROUP_CODE" val="l1-1"/>
  <p:tag name="KSO_WM_UNIT_INDEX" val="1_4_1"/>
  <p:tag name="KSO_WM_DIAGRAM_MIN_ITEMCNT" val="2"/>
  <p:tag name="KSO_WM_UNIT_SUBTYPE" val="a"/>
  <p:tag name="KSO_WM_UNIT_NOCLEAR" val="0"/>
  <p:tag name="KSO_WM_UNIT_VALUE" val="60"/>
  <p:tag name="KSO_WM_UNIT_HIGHLIGHT" val="0"/>
  <p:tag name="KSO_WM_UNIT_DIAGRAM_ISNUMVISUAL" val="0"/>
  <p:tag name="KSO_WM_UNIT_TYPE" val="l_h_f"/>
  <p:tag name="KSO_WM_UNIT_ID" val="diagram20231751_4*l_h_f*1_4_1"/>
  <p:tag name="KSO_WM_TEMPLATE_INDEX" val="20231751"/>
  <p:tag name="KSO_WM_TAG_VERSION" val="3.0"/>
  <p:tag name="KSO_WM_DIAGRAM_VERSION" val="3"/>
  <p:tag name="KSO_WM_DIAGRAM_COLOR_TEXT_CAN_REMOVE" val="n"/>
  <p:tag name="KSO_WM_DIAGRAM_MAX_ITEMCNT" val="6"/>
  <p:tag name="KSO_WM_DIAGRAM_VIRTUALLY_FRAME" val="{&quot;height&quot;:388.5254360985944,&quot;left&quot;:53.64150390625,&quot;top&quot;:86.84960327148437,&quot;width&quot;:850.9169921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FILL_FORE_SCHEMECOLOR_INDEX" val="14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具体内容，简明扼要地阐述您的观点。根据需要可酌情增减文字，以便观者准确地理解您传达的思想。单击此处添加文本具体内容"/>
  <p:tag name="KSO_WM_UNIT_LINE_FORE_SCHEMECOLOR_INDEX" val="6"/>
  <p:tag name="KSO_WM_UNIT_TEXT_FILL_FORE_SCHEMECOLOR_INDEX" val="1"/>
  <p:tag name="KSO_WM_UNIT_TEXT_FILL_TYPE" val="1"/>
  <p:tag name="KSO_WM_DIAGRAM_USE_COLOR_VALUE" val="{&quot;color_scheme&quot;:1,&quot;color_type&quot;:1,&quot;theme_color_indexes&quot;:[8,9,8,9,8,9]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51_4*l_h_a*1_4_1"/>
  <p:tag name="KSO_WM_TEMPLATE_CATEGORY" val="diagram"/>
  <p:tag name="KSO_WM_TEMPLATE_INDEX" val="2023175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5254360985944,&quot;left&quot;:53.64150390625,&quot;top&quot;:86.84960327148437,&quot;width&quot;:850.916992187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添加标题"/>
  <p:tag name="KSO_WM_UNIT_FILL_TYPE" val="1"/>
  <p:tag name="KSO_WM_UNIT_FILL_FORE_SCHEMECOLOR_INDEX" val="6"/>
  <p:tag name="KSO_WM_UNIT_FILL_FORE_SCHEMECOLOR_INDEX_BRIGHTNESS" val="0"/>
  <p:tag name="KSO_WM_DIAGRAM_USE_COLOR_VALUE" val="{&quot;color_scheme&quot;:1,&quot;color_type&quot;:1,&quot;theme_color_indexes&quot;:[8,9,8,9,8,9]}"/>
</p:tagLst>
</file>

<file path=ppt/tags/tag91.xml><?xml version="1.0" encoding="utf-8"?>
<p:tagLst xmlns:p="http://schemas.openxmlformats.org/presentationml/2006/main">
  <p:tag name="KSO_WM_UNIT_COMPATIBLE" val="0"/>
  <p:tag name="KSO_WM_UNIT_DIAGRAM_ISREFERUNIT" val="0"/>
  <p:tag name="KSO_WM_TEMPLATE_CATEGORY" val="diagram"/>
  <p:tag name="KSO_WM_UNIT_LAYERLEVEL" val="1_1_1"/>
  <p:tag name="KSO_WM_DIAGRAM_COLOR_TRICK" val="2"/>
  <p:tag name="KSO_WM_DIAGRAM_GROUP_CODE" val="l1-1"/>
  <p:tag name="KSO_WM_UNIT_INDEX" val="1_5_1"/>
  <p:tag name="KSO_WM_DIAGRAM_MIN_ITEMCNT" val="2"/>
  <p:tag name="KSO_WM_UNIT_SUBTYPE" val="a"/>
  <p:tag name="KSO_WM_UNIT_NOCLEAR" val="0"/>
  <p:tag name="KSO_WM_UNIT_VALUE" val="60"/>
  <p:tag name="KSO_WM_UNIT_HIGHLIGHT" val="0"/>
  <p:tag name="KSO_WM_UNIT_DIAGRAM_ISNUMVISUAL" val="0"/>
  <p:tag name="KSO_WM_UNIT_TYPE" val="l_h_f"/>
  <p:tag name="KSO_WM_UNIT_ID" val="diagram20231751_4*l_h_f*1_5_1"/>
  <p:tag name="KSO_WM_TEMPLATE_INDEX" val="20231751"/>
  <p:tag name="KSO_WM_TAG_VERSION" val="3.0"/>
  <p:tag name="KSO_WM_DIAGRAM_VERSION" val="3"/>
  <p:tag name="KSO_WM_DIAGRAM_COLOR_TEXT_CAN_REMOVE" val="n"/>
  <p:tag name="KSO_WM_DIAGRAM_MAX_ITEMCNT" val="6"/>
  <p:tag name="KSO_WM_DIAGRAM_VIRTUALLY_FRAME" val="{&quot;height&quot;:388.5254360985944,&quot;left&quot;:53.64150390625,&quot;top&quot;:86.84960327148437,&quot;width&quot;:850.9169921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FILL_FORE_SCHEMECOLOR_INDEX" val="14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具体内容，简明扼要地阐述您的观点。根据需要可酌情增减文字，以便观者准确地理解您传达的思想。单击此处添加文本具体内容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8,9,8,9,8,9]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751_4*l_h_a*1_5_1"/>
  <p:tag name="KSO_WM_TEMPLATE_CATEGORY" val="diagram"/>
  <p:tag name="KSO_WM_TEMPLATE_INDEX" val="2023175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5254360985944,&quot;left&quot;:53.64150390625,&quot;top&quot;:86.84960327148437,&quot;width&quot;:850.91699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添加标题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8,9,8,9,8,9]}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  <p:tag name="resource_record_key" val="{&quot;65&quot;:[20205176],&quot;70&quot;:[3312451,3321640]}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31.xml><?xml version="1.0" encoding="utf-8"?>
<p:tagLst xmlns:p="http://schemas.openxmlformats.org/presentationml/2006/main">
  <p:tag name="KSO_WPP_MARK_KEY" val="5d6e9262-ca8a-4070-8ad5-698f89e303ea"/>
  <p:tag name="COMMONDATA" val="eyJoZGlkIjoiMTMzZGI2MjkwNzI0NGI5MzY0NzUwYzMxOTRjZGRmN2UifQ=="/>
  <p:tag name="commondata" val="eyJoZGlkIjoiOWY4MjQyNDc1NWE5NGE3YmJhMmZmNzIzZDc5YmE1NGIifQ=="/>
  <p:tag name="resource_record_key" val="{&quot;65&quot;:[20205176],&quot;70&quot;:[3312417,3312451,3321640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6021</Words>
  <Application>WPS 演示</Application>
  <PresentationFormat>宽屏</PresentationFormat>
  <Paragraphs>211</Paragraphs>
  <Slides>37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66" baseType="lpstr">
      <vt:lpstr>Arial</vt:lpstr>
      <vt:lpstr>宋体</vt:lpstr>
      <vt:lpstr>Wingdings</vt:lpstr>
      <vt:lpstr>微软雅黑</vt:lpstr>
      <vt:lpstr>Wingdings</vt:lpstr>
      <vt:lpstr>思源黑体 CN Bold</vt:lpstr>
      <vt:lpstr>黑体</vt:lpstr>
      <vt:lpstr>思源黑体 CN Light</vt:lpstr>
      <vt:lpstr>思源黑体 CN Medium</vt:lpstr>
      <vt:lpstr>思源黑体 Medium</vt:lpstr>
      <vt:lpstr>思源黑体 CN Normal</vt:lpstr>
      <vt:lpstr>方正小标宋简体</vt:lpstr>
      <vt:lpstr>华文中宋</vt:lpstr>
      <vt:lpstr>Arial Unicode MS</vt:lpstr>
      <vt:lpstr>Calibri</vt:lpstr>
      <vt:lpstr>汉仪旗黑 Lenovo 60S</vt:lpstr>
      <vt:lpstr>KSOF618801C0</vt:lpstr>
      <vt:lpstr>Segoe Print</vt:lpstr>
      <vt:lpstr>KSOFD723FC5D</vt:lpstr>
      <vt:lpstr>思源黑体 CN Bold</vt:lpstr>
      <vt:lpstr>思源黑体 CN Light</vt:lpstr>
      <vt:lpstr>思源黑体 CN Medium</vt:lpstr>
      <vt:lpstr>思源黑体 CN Normal</vt:lpstr>
      <vt:lpstr>思源黑体 Medium</vt:lpstr>
      <vt:lpstr>蒙纳黑体 PRC Bold</vt:lpstr>
      <vt:lpstr>方正宝黑体 简 Light</vt:lpstr>
      <vt:lpstr>方正宝黑体 简 Medium</vt:lpstr>
      <vt:lpstr>清雅黑体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阿涛</cp:lastModifiedBy>
  <cp:revision>354</cp:revision>
  <dcterms:created xsi:type="dcterms:W3CDTF">2022-12-31T05:43:00Z</dcterms:created>
  <dcterms:modified xsi:type="dcterms:W3CDTF">2026-10-30T03:29:56Z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2052-12.1.0.29680</vt:lpwstr>
  </property>
  <property fmtid="{D5CDD505-2E9C-101B-9397-08002B2CF9AE}" pid="3" name="ICV">
    <vt:lpwstr>2940D9413DE64B5696F76C7D324D51E1_13</vt:lpwstr>
  </property>
</Properties>
</file>