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44" r:id="rId3"/>
    <p:sldId id="321" r:id="rId4"/>
    <p:sldId id="341" r:id="rId5"/>
    <p:sldId id="340" r:id="rId6"/>
    <p:sldId id="342" r:id="rId7"/>
    <p:sldId id="313" r:id="rId8"/>
    <p:sldId id="314" r:id="rId9"/>
    <p:sldId id="315" r:id="rId10"/>
    <p:sldId id="264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7" userDrawn="1">
          <p15:clr>
            <a:srgbClr val="A4A3A4"/>
          </p15:clr>
        </p15:guide>
        <p15:guide id="2" pos="38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0"/>
  <p:cmAuthor id="2" name="十二 猪肠" initials="十二" lastIdx="0" clrIdx="1"/>
  <p:cmAuthor id="3" name="Administra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5CB"/>
    <a:srgbClr val="ED0415"/>
    <a:srgbClr val="E90212"/>
    <a:srgbClr val="644242"/>
    <a:srgbClr val="8D2F2F"/>
    <a:srgbClr val="6A2323"/>
    <a:srgbClr val="571D1D"/>
    <a:srgbClr val="FFFCD8"/>
    <a:srgbClr val="FFF1B7"/>
    <a:srgbClr val="FFE9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47"/>
        <p:guide pos="383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画板 1 拷贝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组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61440" y="2157730"/>
            <a:ext cx="2554605" cy="155956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  <p:pic>
        <p:nvPicPr>
          <p:cNvPr id="4" name="图片 3" descr="图片1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画板 1 拷贝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 descr="图片1 拷贝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画板 1 拷贝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  <p:pic>
        <p:nvPicPr>
          <p:cNvPr id="4" name="图片 3" descr="图片1 拷贝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3626485" y="65811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298450" y="6499225"/>
            <a:ext cx="104120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【经传多赢投资顾问曾文龙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(A1120620070001)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，观点基于软件数据和理论模型分析，仅供参考，不构成投资建议，市场有风险，投资需谨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!</a:t>
            </a:r>
            <a:endParaRPr lang="en-US" altLang="zh-CN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画板 1 拷贝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62.xml"/><Relationship Id="rId2" Type="http://schemas.openxmlformats.org/officeDocument/2006/relationships/image" Target="../media/image9.png"/><Relationship Id="rId19" Type="http://schemas.openxmlformats.org/officeDocument/2006/relationships/tags" Target="../tags/tag61.xml"/><Relationship Id="rId18" Type="http://schemas.openxmlformats.org/officeDocument/2006/relationships/tags" Target="../tags/tag60.xml"/><Relationship Id="rId17" Type="http://schemas.openxmlformats.org/officeDocument/2006/relationships/tags" Target="../tags/tag59.xml"/><Relationship Id="rId16" Type="http://schemas.openxmlformats.org/officeDocument/2006/relationships/tags" Target="../tags/tag58.xml"/><Relationship Id="rId15" Type="http://schemas.openxmlformats.org/officeDocument/2006/relationships/tags" Target="../tags/tag57.xml"/><Relationship Id="rId14" Type="http://schemas.openxmlformats.org/officeDocument/2006/relationships/tags" Target="../tags/tag56.xml"/><Relationship Id="rId13" Type="http://schemas.openxmlformats.org/officeDocument/2006/relationships/tags" Target="../tags/tag55.xml"/><Relationship Id="rId12" Type="http://schemas.openxmlformats.org/officeDocument/2006/relationships/tags" Target="../tags/tag54.xml"/><Relationship Id="rId11" Type="http://schemas.openxmlformats.org/officeDocument/2006/relationships/tags" Target="../tags/tag53.xml"/><Relationship Id="rId10" Type="http://schemas.openxmlformats.org/officeDocument/2006/relationships/tags" Target="../tags/tag52.xml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image" Target="../media/image8.png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71.xm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tags" Target="../tags/tag6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79.xml"/><Relationship Id="rId8" Type="http://schemas.openxmlformats.org/officeDocument/2006/relationships/tags" Target="../tags/tag78.xml"/><Relationship Id="rId7" Type="http://schemas.openxmlformats.org/officeDocument/2006/relationships/tags" Target="../tags/tag77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image" Target="../media/image8.png"/><Relationship Id="rId15" Type="http://schemas.openxmlformats.org/officeDocument/2006/relationships/slideLayout" Target="../slideLayouts/slideLayout6.xml"/><Relationship Id="rId14" Type="http://schemas.openxmlformats.org/officeDocument/2006/relationships/tags" Target="../tags/tag80.xml"/><Relationship Id="rId13" Type="http://schemas.openxmlformats.org/officeDocument/2006/relationships/image" Target="../media/image14.png"/><Relationship Id="rId12" Type="http://schemas.openxmlformats.org/officeDocument/2006/relationships/image" Target="../media/image13.png"/><Relationship Id="rId11" Type="http://schemas.openxmlformats.org/officeDocument/2006/relationships/image" Target="../media/image12.png"/><Relationship Id="rId10" Type="http://schemas.openxmlformats.org/officeDocument/2006/relationships/image" Target="../media/image10.png"/><Relationship Id="rId1" Type="http://schemas.openxmlformats.org/officeDocument/2006/relationships/tags" Target="../tags/tag7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88.xml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image" Target="../media/image8.png"/><Relationship Id="rId14" Type="http://schemas.openxmlformats.org/officeDocument/2006/relationships/slideLayout" Target="../slideLayouts/slideLayout6.xml"/><Relationship Id="rId13" Type="http://schemas.openxmlformats.org/officeDocument/2006/relationships/tags" Target="../tags/tag89.xml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0.png"/><Relationship Id="rId1" Type="http://schemas.openxmlformats.org/officeDocument/2006/relationships/tags" Target="../tags/tag8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91.xml"/><Relationship Id="rId2" Type="http://schemas.openxmlformats.org/officeDocument/2006/relationships/image" Target="../media/image17.png"/><Relationship Id="rId1" Type="http://schemas.openxmlformats.org/officeDocument/2006/relationships/tags" Target="../tags/tag90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93.xml"/><Relationship Id="rId2" Type="http://schemas.openxmlformats.org/officeDocument/2006/relationships/image" Target="../media/image18.png"/><Relationship Id="rId1" Type="http://schemas.openxmlformats.org/officeDocument/2006/relationships/tags" Target="../tags/tag9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95.xml"/><Relationship Id="rId2" Type="http://schemas.openxmlformats.org/officeDocument/2006/relationships/image" Target="../media/image19.png"/><Relationship Id="rId1" Type="http://schemas.openxmlformats.org/officeDocument/2006/relationships/tags" Target="../tags/tag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image" Target="../media/image22.png"/><Relationship Id="rId7" Type="http://schemas.openxmlformats.org/officeDocument/2006/relationships/tags" Target="../tags/tag100.xml"/><Relationship Id="rId6" Type="http://schemas.openxmlformats.org/officeDocument/2006/relationships/image" Target="../media/image21.png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image" Target="../media/image20.png"/><Relationship Id="rId2" Type="http://schemas.openxmlformats.org/officeDocument/2006/relationships/tags" Target="../tags/tag97.xml"/><Relationship Id="rId15" Type="http://schemas.openxmlformats.org/officeDocument/2006/relationships/slideLayout" Target="../slideLayouts/slideLayout4.xml"/><Relationship Id="rId14" Type="http://schemas.openxmlformats.org/officeDocument/2006/relationships/tags" Target="../tags/tag105.xml"/><Relationship Id="rId13" Type="http://schemas.openxmlformats.org/officeDocument/2006/relationships/tags" Target="../tags/tag104.xml"/><Relationship Id="rId12" Type="http://schemas.openxmlformats.org/officeDocument/2006/relationships/tags" Target="../tags/tag103.xml"/><Relationship Id="rId11" Type="http://schemas.openxmlformats.org/officeDocument/2006/relationships/tags" Target="../tags/tag102.xml"/><Relationship Id="rId10" Type="http://schemas.openxmlformats.org/officeDocument/2006/relationships/image" Target="../media/image23.png"/><Relationship Id="rId1" Type="http://schemas.openxmlformats.org/officeDocument/2006/relationships/tags" Target="../tags/tag9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2480310" y="2893695"/>
            <a:ext cx="722439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4200">
                <a:gradFill>
                  <a:gsLst>
                    <a:gs pos="0">
                      <a:srgbClr val="FAFAFA"/>
                    </a:gs>
                    <a:gs pos="100000">
                      <a:srgbClr val="FFF1B7"/>
                    </a:gs>
                  </a:gsLst>
                  <a:lin ang="5400000" scaled="0"/>
                </a:gra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波段先锋营</a:t>
            </a:r>
            <a:endParaRPr lang="zh-CN" sz="4200">
              <a:gradFill>
                <a:gsLst>
                  <a:gs pos="0">
                    <a:srgbClr val="FAFAFA"/>
                  </a:gs>
                  <a:gs pos="100000">
                    <a:srgbClr val="FFF1B7"/>
                  </a:gs>
                </a:gsLst>
                <a:lin ang="5400000" scaled="0"/>
              </a:gra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</p:txBody>
      </p:sp>
      <p:pic>
        <p:nvPicPr>
          <p:cNvPr id="8" name="图片 7" descr="矢量智能对象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5330508" y="962025"/>
            <a:ext cx="1524000" cy="3302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58825" y="1525270"/>
            <a:ext cx="10667365" cy="1368425"/>
          </a:xfrm>
          <a:prstGeom prst="rect">
            <a:avLst/>
          </a:prstGeom>
          <a:noFill/>
          <a:effectLst>
            <a:outerShdw dist="63500" dir="5400000" algn="t" rotWithShape="0">
              <a:srgbClr val="C00000">
                <a:alpha val="40000"/>
              </a:srgbClr>
            </a:outerShdw>
          </a:effectLst>
        </p:spPr>
        <p:txBody>
          <a:bodyPr wrap="square" rtlCol="0">
            <a:spAutoFit/>
          </a:bodyPr>
          <a:p>
            <a:pPr algn="ctr"/>
            <a:r>
              <a:rPr lang="zh-CN" altLang="en-US" sz="8300">
                <a:gradFill>
                  <a:gsLst>
                    <a:gs pos="0">
                      <a:srgbClr val="FAFAFA"/>
                    </a:gs>
                    <a:gs pos="100000">
                      <a:srgbClr val="FFE991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回落</a:t>
            </a:r>
            <a:endParaRPr lang="zh-CN" altLang="en-US" sz="8300">
              <a:gradFill>
                <a:gsLst>
                  <a:gs pos="0">
                    <a:srgbClr val="FAFAFA"/>
                  </a:gs>
                  <a:gs pos="100000">
                    <a:srgbClr val="FFE991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8270" y="6190615"/>
            <a:ext cx="1605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pic>
        <p:nvPicPr>
          <p:cNvPr id="4" name="图片 3" descr="多边形 1 拷贝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2455" y="3126740"/>
            <a:ext cx="336550" cy="292735"/>
          </a:xfrm>
          <a:prstGeom prst="rect">
            <a:avLst/>
          </a:prstGeom>
        </p:spPr>
      </p:pic>
      <p:pic>
        <p:nvPicPr>
          <p:cNvPr id="6" name="图片 5" descr="多边形 1 拷贝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385060" y="3115945"/>
            <a:ext cx="336550" cy="29273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886197" y="4146550"/>
            <a:ext cx="4508844" cy="450850"/>
            <a:chOff x="3498844" y="5502275"/>
            <a:chExt cx="4508844" cy="45085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3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4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5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曾文龙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6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7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8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725041" y="5502275"/>
              <a:ext cx="1282647" cy="4508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r>
                <a:rPr lang="en-US" altLang="zh-CN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2026</a:t>
              </a:r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9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47013"/>
              <a:chOff x="7093" y="6626"/>
              <a:chExt cx="6446" cy="608"/>
            </a:xfrm>
          </p:grpSpPr>
          <p:sp>
            <p:nvSpPr>
              <p:cNvPr id="21" name="矩形 20"/>
              <p:cNvSpPr/>
              <p:nvPr>
                <p:custDataLst>
                  <p:tags r:id="rId10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1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>
                    <a:solidFill>
                      <a:schemeClr val="bg1"/>
                    </a:solidFill>
                    <a:latin typeface="思源黑体 CN Regular" panose="020B0500000000000000" charset="-122"/>
                    <a:ea typeface="思源黑体 CN Regular" panose="020B0500000000000000" charset="-122"/>
                    <a:cs typeface="思源黑体 CN Light" panose="020B0300000000000000" charset="-122"/>
                    <a:sym typeface="+mn-ea"/>
                  </a:rPr>
                  <a:t>A1120620070001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4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6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7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>
                    <a:solidFill>
                      <a:schemeClr val="bg1"/>
                    </a:solidFill>
                    <a:latin typeface="思源黑体 CN Regular" panose="020B0500000000000000" charset="-122"/>
                    <a:ea typeface="思源黑体 CN Regular" panose="020B0500000000000000" charset="-122"/>
                    <a:cs typeface="思源黑体 CN Regular" panose="020B0500000000000000" charset="-122"/>
                    <a:sym typeface="+mn-ea"/>
                  </a:rPr>
                  <a:t>A20250619007559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0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波段交易模式</a:t>
            </a:r>
            <a:endParaRPr lang="zh-CN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99960" y="1395095"/>
            <a:ext cx="4991735" cy="47288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40" y="2230120"/>
            <a:ext cx="6538595" cy="40855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文本框 12"/>
          <p:cNvSpPr txBox="1"/>
          <p:nvPr/>
        </p:nvSpPr>
        <p:spPr>
          <a:xfrm>
            <a:off x="0" y="520065"/>
            <a:ext cx="1209357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波段交易：介于短线交易与长线交易之间，以捕捉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“中期趋势段”</a:t>
            </a:r>
            <a:r>
              <a:rPr lang="zh-CN" altLang="en-US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为目标，通过在相对低位买入，在相对高位卖出，从而获取差价收益的一种交易策略。</a:t>
            </a:r>
            <a:r>
              <a:rPr lang="en-US" altLang="zh-CN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低买高卖</a:t>
            </a:r>
            <a:r>
              <a:rPr lang="en-US" altLang="zh-CN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endParaRPr lang="en-US" altLang="zh-CN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不同市场环境下的波段策略的胜率差异：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上升趋势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低买高卖＞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震荡趋势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箱体上下沿操作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＞</a:t>
            </a:r>
            <a:r>
              <a:rPr lang="zh-CN" altLang="en-US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下降趋势</a:t>
            </a:r>
            <a:r>
              <a:rPr lang="en-US" altLang="zh-CN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超跌反弹，需要更加谨慎。</a:t>
            </a:r>
            <a:endParaRPr lang="zh-CN" altLang="en-US" b="1">
              <a:solidFill>
                <a:srgbClr val="00B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80225" y="2230120"/>
            <a:ext cx="4762500" cy="3815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/>
              <a:t>波段交易</a:t>
            </a:r>
            <a:r>
              <a:rPr lang="en-US" altLang="zh-CN" sz="2200" b="1"/>
              <a:t>→</a:t>
            </a:r>
            <a:r>
              <a:rPr lang="zh-CN" altLang="en-US" sz="2200" b="1"/>
              <a:t>胜率优化</a:t>
            </a:r>
            <a:r>
              <a:rPr lang="en-US" altLang="zh-CN" sz="2200" b="1"/>
              <a:t>→</a:t>
            </a:r>
            <a:r>
              <a:rPr lang="zh-CN" altLang="en-US" sz="2200" b="1"/>
              <a:t>三位一体：</a:t>
            </a:r>
            <a:endParaRPr lang="zh-CN" altLang="en-US" sz="2200" b="1"/>
          </a:p>
          <a:p>
            <a:endParaRPr lang="zh-CN" altLang="en-US" sz="2200" b="1"/>
          </a:p>
          <a:p>
            <a:r>
              <a:rPr lang="zh-CN" altLang="en-US" sz="2200" b="1"/>
              <a:t>大盘：</a:t>
            </a:r>
            <a:endParaRPr lang="zh-CN" altLang="en-US" sz="2200" b="1"/>
          </a:p>
          <a:p>
            <a:r>
              <a:rPr lang="zh-CN" altLang="en-US" sz="2200" b="1">
                <a:solidFill>
                  <a:schemeClr val="tx1"/>
                </a:solidFill>
              </a:rPr>
              <a:t>短线上攻，中线上攻；</a:t>
            </a:r>
            <a:r>
              <a:rPr lang="zh-CN" altLang="en-US" sz="2200" b="1">
                <a:solidFill>
                  <a:schemeClr val="tx1"/>
                </a:solidFill>
              </a:rPr>
              <a:t>流动资金。</a:t>
            </a:r>
            <a:endParaRPr lang="zh-CN" altLang="en-US" sz="2200" b="1">
              <a:solidFill>
                <a:schemeClr val="tx1"/>
              </a:solidFill>
            </a:endParaRPr>
          </a:p>
          <a:p>
            <a:endParaRPr lang="zh-CN" altLang="en-US" sz="2200" b="1"/>
          </a:p>
          <a:p>
            <a:r>
              <a:rPr lang="zh-CN" altLang="en-US" sz="2200" b="1"/>
              <a:t>板块：</a:t>
            </a:r>
            <a:endParaRPr lang="zh-CN" altLang="en-US" sz="2200" b="1"/>
          </a:p>
          <a:p>
            <a:r>
              <a:rPr lang="zh-CN" altLang="en-US" sz="2200" b="1">
                <a:solidFill>
                  <a:schemeClr val="tx1"/>
                </a:solidFill>
              </a:rPr>
              <a:t>主线</a:t>
            </a:r>
            <a:r>
              <a:rPr lang="en-US" altLang="zh-CN" sz="2200" b="1">
                <a:solidFill>
                  <a:schemeClr val="tx1"/>
                </a:solidFill>
              </a:rPr>
              <a:t>→</a:t>
            </a:r>
            <a:r>
              <a:rPr lang="zh-CN" altLang="en-US" sz="2200" b="1">
                <a:solidFill>
                  <a:schemeClr val="tx1"/>
                </a:solidFill>
              </a:rPr>
              <a:t>持续性。</a:t>
            </a:r>
            <a:endParaRPr lang="zh-CN" altLang="en-US" sz="2200" b="1">
              <a:solidFill>
                <a:schemeClr val="tx1"/>
              </a:solidFill>
            </a:endParaRPr>
          </a:p>
          <a:p>
            <a:endParaRPr lang="zh-CN" altLang="en-US" sz="2200" b="1">
              <a:solidFill>
                <a:schemeClr val="tx1"/>
              </a:solidFill>
            </a:endParaRPr>
          </a:p>
          <a:p>
            <a:r>
              <a:rPr lang="zh-CN" altLang="en-US" sz="2200" b="1">
                <a:solidFill>
                  <a:schemeClr val="tx1"/>
                </a:solidFill>
              </a:rPr>
              <a:t>个股：</a:t>
            </a:r>
            <a:endParaRPr lang="zh-CN" altLang="en-US" sz="2200" b="1">
              <a:solidFill>
                <a:schemeClr val="tx1"/>
              </a:solidFill>
            </a:endParaRPr>
          </a:p>
          <a:p>
            <a:r>
              <a:rPr lang="zh-CN" altLang="en-US" sz="2200" b="1">
                <a:solidFill>
                  <a:schemeClr val="tx1"/>
                </a:solidFill>
              </a:rPr>
              <a:t>资金</a:t>
            </a:r>
            <a:r>
              <a:rPr lang="en-US" altLang="zh-CN" sz="2200" b="1">
                <a:solidFill>
                  <a:schemeClr val="tx1"/>
                </a:solidFill>
              </a:rPr>
              <a:t>→</a:t>
            </a:r>
            <a:r>
              <a:rPr lang="zh-CN" altLang="en-US" sz="2200" b="1">
                <a:solidFill>
                  <a:schemeClr val="tx1"/>
                </a:solidFill>
              </a:rPr>
              <a:t>流动资金翻红；红肥绿瘦。</a:t>
            </a:r>
            <a:endParaRPr lang="zh-CN" altLang="en-US" sz="2200" b="1">
              <a:solidFill>
                <a:schemeClr val="tx1"/>
              </a:solidFill>
            </a:endParaRPr>
          </a:p>
          <a:p>
            <a:r>
              <a:rPr lang="zh-CN" altLang="en-US" sz="2200" b="1">
                <a:solidFill>
                  <a:schemeClr val="tx1"/>
                </a:solidFill>
              </a:rPr>
              <a:t>趋势</a:t>
            </a:r>
            <a:r>
              <a:rPr lang="en-US" altLang="zh-CN" sz="2200" b="1">
                <a:solidFill>
                  <a:schemeClr val="tx1"/>
                </a:solidFill>
              </a:rPr>
              <a:t>→</a:t>
            </a:r>
            <a:r>
              <a:rPr lang="zh-CN" altLang="en-US" sz="2200" b="1">
                <a:solidFill>
                  <a:schemeClr val="tx1"/>
                </a:solidFill>
              </a:rPr>
              <a:t>智能辅助之上。</a:t>
            </a:r>
            <a:endParaRPr lang="zh-CN" altLang="en-US" sz="2200" b="1">
              <a:solidFill>
                <a:schemeClr val="tx1"/>
              </a:solidFill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短线买卖</a:t>
            </a:r>
            <a:r>
              <a:rPr lang="en-US" alt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-</a:t>
            </a:r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波段先锋</a:t>
            </a:r>
            <a:endParaRPr lang="zh-CN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99960" y="1395095"/>
            <a:ext cx="4991735" cy="47288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33350" y="546735"/>
            <a:ext cx="6228715" cy="38163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2360" y="530225"/>
            <a:ext cx="6165850" cy="3835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文本框 16"/>
          <p:cNvSpPr txBox="1"/>
          <p:nvPr/>
        </p:nvSpPr>
        <p:spPr>
          <a:xfrm>
            <a:off x="0" y="4389755"/>
            <a:ext cx="770191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 b="1">
                <a:solidFill>
                  <a:srgbClr val="FF0000"/>
                </a:solidFill>
              </a:rPr>
              <a:t>红色区域</a:t>
            </a:r>
            <a:r>
              <a:rPr lang="en-US" altLang="zh-CN" sz="1200" b="1">
                <a:solidFill>
                  <a:srgbClr val="FF0000"/>
                </a:solidFill>
              </a:rPr>
              <a:t>=</a:t>
            </a:r>
            <a:r>
              <a:rPr lang="zh-CN" altLang="en-US" sz="1200" b="1">
                <a:solidFill>
                  <a:srgbClr val="FF0000"/>
                </a:solidFill>
              </a:rPr>
              <a:t>短线强势</a:t>
            </a:r>
            <a:r>
              <a:rPr lang="zh-CN" altLang="en-US" sz="1200"/>
              <a:t>阶段：机会大于风险，可以操作；</a:t>
            </a:r>
            <a:endParaRPr lang="zh-CN" altLang="en-US" sz="1200"/>
          </a:p>
          <a:p>
            <a:r>
              <a:rPr lang="zh-CN" altLang="en-US" sz="1200">
                <a:solidFill>
                  <a:srgbClr val="00B050"/>
                </a:solidFill>
              </a:rPr>
              <a:t>绿色区域</a:t>
            </a:r>
            <a:r>
              <a:rPr lang="en-US" altLang="zh-CN" sz="1200">
                <a:solidFill>
                  <a:srgbClr val="00B050"/>
                </a:solidFill>
              </a:rPr>
              <a:t>=</a:t>
            </a:r>
            <a:r>
              <a:rPr lang="zh-CN" altLang="en-US" sz="1200">
                <a:solidFill>
                  <a:srgbClr val="00B050"/>
                </a:solidFill>
              </a:rPr>
              <a:t>短线弱势</a:t>
            </a:r>
            <a:r>
              <a:rPr lang="zh-CN" altLang="en-US" sz="1200"/>
              <a:t>阶段：风险大于机会，尽量观望。</a:t>
            </a:r>
            <a:endParaRPr lang="zh-CN" altLang="en-US" sz="1200"/>
          </a:p>
          <a:p>
            <a:r>
              <a:rPr lang="zh-CN" altLang="en-US" sz="1200" b="1"/>
              <a:t>短线</a:t>
            </a:r>
            <a:r>
              <a:rPr lang="zh-CN" altLang="en-US" sz="1200" b="1">
                <a:solidFill>
                  <a:srgbClr val="FF0000"/>
                </a:solidFill>
              </a:rPr>
              <a:t>启动点</a:t>
            </a:r>
            <a:r>
              <a:rPr lang="en-US" altLang="en-US" sz="1200" b="1"/>
              <a:t>→</a:t>
            </a:r>
            <a:r>
              <a:rPr lang="zh-CN" altLang="en-US" sz="1200" b="1"/>
              <a:t>波段先锋出「</a:t>
            </a:r>
            <a:r>
              <a:rPr lang="zh-CN" altLang="en-US" sz="1200" b="1">
                <a:solidFill>
                  <a:srgbClr val="FF0000"/>
                </a:solidFill>
              </a:rPr>
              <a:t>进</a:t>
            </a:r>
            <a:r>
              <a:rPr lang="zh-CN" altLang="en-US" sz="1200" b="1"/>
              <a:t>」信号；</a:t>
            </a:r>
            <a:endParaRPr lang="zh-CN" altLang="en-US" sz="1200"/>
          </a:p>
          <a:p>
            <a:r>
              <a:rPr lang="zh-CN" altLang="en-US" sz="1200"/>
              <a:t>短线</a:t>
            </a:r>
            <a:r>
              <a:rPr lang="zh-CN" altLang="en-US" sz="1200">
                <a:solidFill>
                  <a:srgbClr val="00B050"/>
                </a:solidFill>
              </a:rPr>
              <a:t>兑现点</a:t>
            </a:r>
            <a:r>
              <a:rPr lang="en-US" altLang="en-US" sz="1200"/>
              <a:t>→</a:t>
            </a:r>
            <a:r>
              <a:rPr lang="zh-CN" altLang="en-US" sz="1200"/>
              <a:t>波段先锋出「</a:t>
            </a:r>
            <a:r>
              <a:rPr lang="zh-CN" altLang="en-US" sz="1200">
                <a:solidFill>
                  <a:srgbClr val="00B050"/>
                </a:solidFill>
              </a:rPr>
              <a:t>出</a:t>
            </a:r>
            <a:r>
              <a:rPr lang="zh-CN" altLang="en-US" sz="1200"/>
              <a:t>」信号。</a:t>
            </a:r>
            <a:endParaRPr lang="zh-CN" altLang="en-US" sz="1200"/>
          </a:p>
          <a:p>
            <a:r>
              <a:rPr lang="zh-CN" altLang="en-US" sz="1200" b="1"/>
              <a:t>短线操作频率越高，越要遵循交易模式，波段先锋高胜率信号：</a:t>
            </a:r>
            <a:r>
              <a:rPr lang="zh-CN" altLang="en-US" sz="1200" b="1">
                <a:solidFill>
                  <a:srgbClr val="FF0000"/>
                </a:solidFill>
              </a:rPr>
              <a:t>红阶</a:t>
            </a:r>
            <a:r>
              <a:rPr lang="en-US" altLang="zh-CN" sz="1200" b="1">
                <a:solidFill>
                  <a:srgbClr val="FF0000"/>
                </a:solidFill>
              </a:rPr>
              <a:t>+</a:t>
            </a:r>
            <a:r>
              <a:rPr lang="zh-CN" altLang="en-US" sz="1200" b="1">
                <a:solidFill>
                  <a:srgbClr val="FF0000"/>
                </a:solidFill>
              </a:rPr>
              <a:t>进！</a:t>
            </a:r>
            <a:endParaRPr lang="zh-CN" altLang="en-US" sz="12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5069205"/>
            <a:ext cx="1160716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现在订购，立享超值特惠：</a:t>
            </a:r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季度版：218元</a:t>
            </a:r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年度版：872元 → 9折 788元</a:t>
            </a:r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两年版：1744元 → 8折 1398元</a:t>
            </a:r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购买年度版及以上，即可加入【波段先锋私享群】！</a:t>
            </a:r>
            <a:endParaRPr lang="zh-CN" altLang="en-US" sz="1600" b="1">
              <a:solidFill>
                <a:srgbClr val="FF0000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2750" y="4815840"/>
            <a:ext cx="4683125" cy="15005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大盘分析</a:t>
            </a:r>
            <a:endParaRPr lang="zh-CN" altLang="en-US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20980" y="4356735"/>
            <a:ext cx="11198860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 altLang="zh-CN" sz="1600">
              <a:solidFill>
                <a:schemeClr val="tx1"/>
              </a:solidFill>
            </a:endParaRPr>
          </a:p>
          <a:p>
            <a:r>
              <a:rPr lang="zh-CN" altLang="en-US" sz="1600">
                <a:solidFill>
                  <a:schemeClr val="tx1"/>
                </a:solidFill>
              </a:rPr>
              <a:t>低位反复磨底，和7月那一轮行情相似，持续超跌磨底。</a:t>
            </a:r>
            <a:endParaRPr lang="zh-CN" altLang="en-US" sz="1600">
              <a:solidFill>
                <a:schemeClr val="tx1"/>
              </a:solidFill>
            </a:endParaRPr>
          </a:p>
          <a:p>
            <a:r>
              <a:rPr lang="zh-CN" altLang="en-US" sz="1600">
                <a:solidFill>
                  <a:schemeClr val="tx1"/>
                </a:solidFill>
              </a:rPr>
              <a:t>银行代表防御，银行涨，双创跌。银行不肯调整，其余资金的进场动作都缺乏诚意，银行是全市场情绪的反向镜像。</a:t>
            </a:r>
            <a:endParaRPr lang="zh-CN" altLang="en-US" sz="1600">
              <a:solidFill>
                <a:schemeClr val="tx1"/>
              </a:solidFill>
            </a:endParaRPr>
          </a:p>
          <a:p>
            <a:endParaRPr lang="zh-CN" altLang="en-US" sz="1600">
              <a:solidFill>
                <a:schemeClr val="tx1"/>
              </a:solidFill>
            </a:endParaRPr>
          </a:p>
          <a:p>
            <a:r>
              <a:rPr lang="zh-CN" altLang="en-US" sz="1600">
                <a:solidFill>
                  <a:schemeClr val="tx1"/>
                </a:solidFill>
              </a:rPr>
              <a:t>下跌的完整诱因拆解，情绪冲击还是基本面反转？</a:t>
            </a:r>
            <a:endParaRPr lang="zh-CN" altLang="en-US" sz="1600">
              <a:solidFill>
                <a:schemeClr val="tx1"/>
              </a:solidFill>
            </a:endParaRPr>
          </a:p>
          <a:p>
            <a:endParaRPr lang="zh-CN" altLang="en-US" sz="1600">
              <a:solidFill>
                <a:schemeClr val="tx1"/>
              </a:solidFill>
            </a:endParaRPr>
          </a:p>
          <a:p>
            <a:r>
              <a:rPr lang="zh-CN" altLang="en-US" sz="1600">
                <a:solidFill>
                  <a:schemeClr val="tx1"/>
                </a:solidFill>
              </a:rPr>
              <a:t>再出现第三次、第四次恐慌释放，空头力量会一轮一轮衰竭，我们距离底部拐点，就会越来越近。</a:t>
            </a:r>
            <a:endParaRPr lang="zh-CN" altLang="en-US" sz="1600">
              <a:solidFill>
                <a:schemeClr val="tx1"/>
              </a:solidFill>
            </a:endParaRPr>
          </a:p>
          <a:p>
            <a:r>
              <a:rPr lang="en-US" altLang="zh-CN" sz="1600">
                <a:solidFill>
                  <a:schemeClr val="tx1"/>
                </a:solidFill>
              </a:rPr>
              <a:t>--</a:t>
            </a:r>
            <a:r>
              <a:rPr lang="zh-CN" altLang="en-US" sz="1600">
                <a:solidFill>
                  <a:schemeClr val="tx1"/>
                </a:solidFill>
              </a:rPr>
              <a:t>恐慌杀跌会带来 </a:t>
            </a:r>
            <a:r>
              <a:rPr lang="en-US" altLang="zh-CN" sz="1600">
                <a:solidFill>
                  <a:schemeClr val="tx1"/>
                </a:solidFill>
              </a:rPr>
              <a:t>ETF </a:t>
            </a:r>
            <a:r>
              <a:rPr lang="zh-CN" altLang="en-US" sz="1600">
                <a:solidFill>
                  <a:schemeClr val="tx1"/>
                </a:solidFill>
              </a:rPr>
              <a:t>的博弈窗口</a:t>
            </a:r>
            <a:r>
              <a:rPr lang="en-US" altLang="zh-CN" sz="1600">
                <a:solidFill>
                  <a:schemeClr val="tx1"/>
                </a:solidFill>
              </a:rPr>
              <a:t>.</a:t>
            </a:r>
            <a:endParaRPr lang="en-US" altLang="zh-CN" sz="1600">
              <a:solidFill>
                <a:schemeClr val="tx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55" y="628650"/>
            <a:ext cx="6959600" cy="38366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03110" y="622935"/>
            <a:ext cx="4982210" cy="384175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182880" y="0"/>
            <a:ext cx="11823065" cy="630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波段先锋</a:t>
            </a:r>
            <a:r>
              <a:rPr lang="en-US" alt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-</a:t>
            </a:r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优惠福利！！</a:t>
            </a:r>
            <a:endParaRPr lang="zh-CN" altLang="en-US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84150" y="-73025"/>
            <a:ext cx="11835765" cy="570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控盘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-</a:t>
            </a: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风险！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69860" y="990600"/>
            <a:ext cx="4250055" cy="5057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/>
              <a:t>抱团股如何判断走弱信号：</a:t>
            </a:r>
            <a:endParaRPr lang="zh-CN" altLang="en-US" sz="1600"/>
          </a:p>
          <a:p>
            <a:endParaRPr lang="en-US" altLang="zh-CN" sz="1600"/>
          </a:p>
          <a:p>
            <a:r>
              <a:rPr lang="zh-CN" altLang="en-US" sz="1600"/>
              <a:t>震荡期间，调整时间长，但是不能在时间长的基础上，</a:t>
            </a:r>
            <a:r>
              <a:rPr lang="en-US" altLang="zh-CN" sz="1600"/>
              <a:t>K</a:t>
            </a:r>
            <a:r>
              <a:rPr lang="zh-CN" altLang="en-US" sz="1600"/>
              <a:t>线越走越弱（阴多阳少），越跌越多。</a:t>
            </a:r>
            <a:endParaRPr lang="zh-CN" altLang="en-US" sz="1600"/>
          </a:p>
          <a:p>
            <a:endParaRPr lang="en-US" altLang="zh-CN" sz="1600"/>
          </a:p>
          <a:p>
            <a:r>
              <a:rPr lang="zh-CN" altLang="en-US" sz="1600"/>
              <a:t>出现缩量，已经调整充分的，尝试反弹还继续杀跌（放量长阴），意味着筹码可能松动。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持续走弱</a:t>
            </a:r>
            <a:r>
              <a:rPr lang="en-US" altLang="zh-CN" sz="1600"/>
              <a:t>--</a:t>
            </a:r>
            <a:r>
              <a:rPr lang="zh-CN" altLang="en-US" sz="1600"/>
              <a:t>控盘减少、或者流动资金持续翻绿；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确定走弱</a:t>
            </a:r>
            <a:r>
              <a:rPr lang="en-US" altLang="zh-CN" sz="1600"/>
              <a:t>--</a:t>
            </a:r>
            <a:r>
              <a:rPr lang="zh-CN" altLang="en-US" sz="1600"/>
              <a:t>跌破智能辅助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节奏</a:t>
            </a:r>
            <a:r>
              <a:rPr lang="en-US" altLang="zh-CN" sz="1600"/>
              <a:t>--</a:t>
            </a:r>
            <a:r>
              <a:rPr lang="zh-CN" altLang="en-US" sz="1600"/>
              <a:t>上影线是放量的，代表振幅加大，共识分歧；</a:t>
            </a:r>
            <a:endParaRPr lang="zh-CN" altLang="en-US" sz="1600"/>
          </a:p>
          <a:p>
            <a:r>
              <a:rPr lang="zh-CN" altLang="en-US" sz="1600"/>
              <a:t>十字是缩量的，代表振幅降低，共识更容易达成；</a:t>
            </a:r>
            <a:endParaRPr lang="zh-CN" altLang="en-US" sz="1600"/>
          </a:p>
          <a:p>
            <a:r>
              <a:rPr lang="zh-CN" altLang="en-US" sz="1600"/>
              <a:t>上影线都是高抛的，十字都是低吸的</a:t>
            </a:r>
            <a:endParaRPr lang="zh-CN" altLang="en-US" sz="16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" y="1121410"/>
            <a:ext cx="7222490" cy="44151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462405" y="41275"/>
            <a:ext cx="844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AFAFA"/>
                    </a:gs>
                    <a:gs pos="100000">
                      <a:srgbClr val="FFF5CB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资金走弱不加仓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AFAFA"/>
                  </a:gs>
                  <a:gs pos="100000">
                    <a:srgbClr val="FFF5CB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95" y="1040765"/>
            <a:ext cx="7898130" cy="47771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8379460" y="2212975"/>
            <a:ext cx="356425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放量中大阴或者长上影线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流动资金</a:t>
            </a:r>
            <a:r>
              <a:rPr 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持续翻绿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绿肥红瘦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主力控盘递减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643380" y="38735"/>
            <a:ext cx="844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L2-</a:t>
            </a:r>
            <a:r>
              <a:rPr kumimoji="0" lang="zh-CN" altLang="en-US" sz="3200" b="0" i="0" u="none" strike="noStrike" kern="1200" cap="none" spc="0" normalizeH="0" baseline="0" noProof="0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主力资金</a:t>
            </a:r>
            <a:endParaRPr kumimoji="0" lang="zh-CN" altLang="en-US" sz="3200" b="0" i="0" u="none" strike="noStrike" kern="1200" cap="none" spc="0" normalizeH="0" baseline="0" noProof="0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pic>
        <p:nvPicPr>
          <p:cNvPr id="126" name="图片 123" descr="IMG_2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447790" y="705485"/>
            <a:ext cx="5473065" cy="264033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369570" y="3345815"/>
            <a:ext cx="5080000" cy="39878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spcBef>
                <a:spcPct val="0"/>
              </a:spcBef>
              <a:spcAft>
                <a:spcPts val="1800"/>
              </a:spcAft>
            </a:pPr>
            <a:r>
              <a:rPr lang="zh-CN" altLang="en-US" sz="200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流动资金：持续翻红，交易活跃</a:t>
            </a:r>
            <a:endParaRPr lang="zh-CN" altLang="en-US" sz="200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62255" y="708025"/>
            <a:ext cx="5441315" cy="26377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62255" y="3744595"/>
            <a:ext cx="5441315" cy="21513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447790" y="3744595"/>
            <a:ext cx="5473065" cy="21520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6535420" y="5895975"/>
            <a:ext cx="626046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紫旗：净买额为正，机构游资合力拉升</a:t>
            </a:r>
            <a:endParaRPr lang="zh-CN" altLang="en-US" sz="2000"/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62255" y="589597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主力控盘：主力资金筹码的锁仓意愿</a:t>
            </a:r>
            <a:endParaRPr lang="zh-CN" altLang="en-US" sz="2000"/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6535420" y="334581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主力动向紫色：主力强势进场主导拉升</a:t>
            </a:r>
            <a:endParaRPr lang="zh-CN" altLang="en-US" sz="2000"/>
          </a:p>
        </p:txBody>
      </p:sp>
    </p:spTree>
    <p:custDataLst>
      <p:tags r:id="rId1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5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5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5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5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5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6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6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3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1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8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9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100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101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102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103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104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1078</Words>
  <Application>WPS 演示</Application>
  <PresentationFormat>宽屏</PresentationFormat>
  <Paragraphs>147</Paragraphs>
  <Slides>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30" baseType="lpstr">
      <vt:lpstr>Arial</vt:lpstr>
      <vt:lpstr>宋体</vt:lpstr>
      <vt:lpstr>Wingdings</vt:lpstr>
      <vt:lpstr>Wingdings</vt:lpstr>
      <vt:lpstr>微软雅黑</vt:lpstr>
      <vt:lpstr>思源黑体 Medium</vt:lpstr>
      <vt:lpstr>黑体</vt:lpstr>
      <vt:lpstr>思源黑体 CN Regular</vt:lpstr>
      <vt:lpstr>思源黑体 CN Light</vt:lpstr>
      <vt:lpstr>思源黑体 CN Bold</vt:lpstr>
      <vt:lpstr>思源黑体 CN Medium</vt:lpstr>
      <vt:lpstr>思源黑体 CN Heavy</vt:lpstr>
      <vt:lpstr>思源黑体 CN Normal</vt:lpstr>
      <vt:lpstr>KSOF28C8607A</vt:lpstr>
      <vt:lpstr>FFont-Family</vt:lpstr>
      <vt:lpstr>Arial Unicode MS</vt:lpstr>
      <vt:lpstr>Calibri</vt:lpstr>
      <vt:lpstr>KSOFBD28ECAF</vt:lpstr>
      <vt:lpstr>KSOFDDF4E7ED</vt:lpstr>
      <vt:lpstr>KSOFBD29610E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曾文龙</cp:lastModifiedBy>
  <cp:revision>345</cp:revision>
  <dcterms:created xsi:type="dcterms:W3CDTF">2019-06-19T02:08:00Z</dcterms:created>
  <dcterms:modified xsi:type="dcterms:W3CDTF">2026-10-29T12:40:52Z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7BDBC73B4C144E2596D0AF58B3EAE063_13</vt:lpwstr>
  </property>
</Properties>
</file>