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60" r:id="rId3"/>
    <p:sldId id="321" r:id="rId4"/>
    <p:sldId id="341" r:id="rId5"/>
    <p:sldId id="340" r:id="rId6"/>
    <p:sldId id="342" r:id="rId7"/>
    <p:sldId id="313" r:id="rId8"/>
    <p:sldId id="314" r:id="rId9"/>
    <p:sldId id="315" r:id="rId10"/>
    <p:sldId id="264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十二 猪肠" initials="十二" lastIdx="0" clrIdx="1"/>
  <p:cmAuthor id="3" name="Administra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5CB"/>
    <a:srgbClr val="ED0415"/>
    <a:srgbClr val="E90212"/>
    <a:srgbClr val="644242"/>
    <a:srgbClr val="8D2F2F"/>
    <a:srgbClr val="6A2323"/>
    <a:srgbClr val="571D1D"/>
    <a:srgbClr val="FFFCD8"/>
    <a:srgbClr val="FFF1B7"/>
    <a:srgbClr val="FFE9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组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61440" y="2157730"/>
            <a:ext cx="2554605" cy="155956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 descr="图片1 拷贝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画板 1 拷贝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3626485" y="65811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298450" y="6499225"/>
            <a:ext cx="104120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【经传多赢投资顾问曾文龙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(A1120620070001)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，观点基于软件数据和理论模型分析，仅供参考，不构成投资建议，市场有风险，投资需谨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!</a:t>
            </a:r>
            <a:endParaRPr lang="en-US" altLang="zh-CN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画板 1 拷贝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4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image" Target="../media/image8.png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60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tags" Target="../tags/tag5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image" Target="../media/image8.png"/><Relationship Id="rId15" Type="http://schemas.openxmlformats.org/officeDocument/2006/relationships/slideLayout" Target="../slideLayouts/slideLayout6.xml"/><Relationship Id="rId14" Type="http://schemas.openxmlformats.org/officeDocument/2006/relationships/tags" Target="../tags/tag69.xml"/><Relationship Id="rId13" Type="http://schemas.openxmlformats.org/officeDocument/2006/relationships/image" Target="../media/image14.png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0.png"/><Relationship Id="rId1" Type="http://schemas.openxmlformats.org/officeDocument/2006/relationships/tags" Target="../tags/tag6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image" Target="../media/image8.png"/><Relationship Id="rId15" Type="http://schemas.openxmlformats.org/officeDocument/2006/relationships/slideLayout" Target="../slideLayouts/slideLayout6.xml"/><Relationship Id="rId14" Type="http://schemas.openxmlformats.org/officeDocument/2006/relationships/tags" Target="../tags/tag78.xml"/><Relationship Id="rId13" Type="http://schemas.openxmlformats.org/officeDocument/2006/relationships/image" Target="../media/image17.png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0.png"/><Relationship Id="rId1" Type="http://schemas.openxmlformats.org/officeDocument/2006/relationships/tags" Target="../tags/tag7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0.xml"/><Relationship Id="rId2" Type="http://schemas.openxmlformats.org/officeDocument/2006/relationships/image" Target="../media/image18.png"/><Relationship Id="rId1" Type="http://schemas.openxmlformats.org/officeDocument/2006/relationships/tags" Target="../tags/tag79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2.xml"/><Relationship Id="rId2" Type="http://schemas.openxmlformats.org/officeDocument/2006/relationships/image" Target="../media/image19.png"/><Relationship Id="rId1" Type="http://schemas.openxmlformats.org/officeDocument/2006/relationships/tags" Target="../tags/tag8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4.xml"/><Relationship Id="rId2" Type="http://schemas.openxmlformats.org/officeDocument/2006/relationships/image" Target="../media/image20.png"/><Relationship Id="rId1" Type="http://schemas.openxmlformats.org/officeDocument/2006/relationships/tags" Target="../tags/tag8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image" Target="../media/image23.png"/><Relationship Id="rId7" Type="http://schemas.openxmlformats.org/officeDocument/2006/relationships/tags" Target="../tags/tag89.xml"/><Relationship Id="rId6" Type="http://schemas.openxmlformats.org/officeDocument/2006/relationships/image" Target="../media/image22.png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image" Target="../media/image21.png"/><Relationship Id="rId2" Type="http://schemas.openxmlformats.org/officeDocument/2006/relationships/tags" Target="../tags/tag86.xml"/><Relationship Id="rId15" Type="http://schemas.openxmlformats.org/officeDocument/2006/relationships/slideLayout" Target="../slideLayouts/slideLayout4.xml"/><Relationship Id="rId14" Type="http://schemas.openxmlformats.org/officeDocument/2006/relationships/tags" Target="../tags/tag94.xml"/><Relationship Id="rId13" Type="http://schemas.openxmlformats.org/officeDocument/2006/relationships/tags" Target="../tags/tag93.xml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image" Target="../media/image24.png"/><Relationship Id="rId1" Type="http://schemas.openxmlformats.org/officeDocument/2006/relationships/tags" Target="../tags/tag8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2480310" y="2893695"/>
            <a:ext cx="722439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4200">
                <a:gradFill>
                  <a:gsLst>
                    <a:gs pos="0">
                      <a:srgbClr val="FAFAFA"/>
                    </a:gs>
                    <a:gs pos="100000">
                      <a:srgbClr val="FFF1B7"/>
                    </a:gs>
                  </a:gsLst>
                  <a:lin ang="5400000" scaled="0"/>
                </a:gra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波段先锋营</a:t>
            </a:r>
            <a:endParaRPr lang="zh-CN" sz="4200">
              <a:gradFill>
                <a:gsLst>
                  <a:gs pos="0">
                    <a:srgbClr val="FAFAFA"/>
                  </a:gs>
                  <a:gs pos="100000">
                    <a:srgbClr val="FFF1B7"/>
                  </a:gs>
                </a:gsLst>
                <a:lin ang="5400000" scaled="0"/>
              </a:gra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2176145" y="3871595"/>
            <a:ext cx="8042275" cy="398780"/>
            <a:chOff x="4869" y="6097"/>
            <a:chExt cx="9097" cy="628"/>
          </a:xfrm>
        </p:grpSpPr>
        <p:sp>
          <p:nvSpPr>
            <p:cNvPr id="10" name="文本框 9"/>
            <p:cNvSpPr txBox="1"/>
            <p:nvPr>
              <p:custDataLst>
                <p:tags r:id="rId2"/>
              </p:custDataLst>
            </p:nvPr>
          </p:nvSpPr>
          <p:spPr>
            <a:xfrm>
              <a:off x="4869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</a:rPr>
                <a:t>经传多赢投资投顾：曾文龙</a:t>
              </a:r>
              <a:endPara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Light" panose="020B0300000000000000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1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no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执业证书编号</a:t>
              </a:r>
              <a:r>
                <a:rPr lang="en-US" altLang="zh-CN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A1120620070001</a:t>
              </a:r>
              <a:endPara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</p:grpSp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30508" y="962025"/>
            <a:ext cx="1524000" cy="3302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58825" y="1525270"/>
            <a:ext cx="10667365" cy="1368425"/>
          </a:xfrm>
          <a:prstGeom prst="rect">
            <a:avLst/>
          </a:prstGeom>
          <a:noFill/>
          <a:effectLst>
            <a:outerShdw dist="63500" dir="5400000" algn="t" rotWithShape="0">
              <a:srgbClr val="C00000">
                <a:alpha val="40000"/>
              </a:srgbClr>
            </a:outerShdw>
          </a:effectLst>
        </p:spPr>
        <p:txBody>
          <a:bodyPr wrap="square" rtlCol="0">
            <a:spAutoFit/>
          </a:bodyPr>
          <a:p>
            <a:pPr algn="ctr"/>
            <a:r>
              <a:rPr lang="zh-CN" altLang="en-US" sz="8300">
                <a:gradFill>
                  <a:gsLst>
                    <a:gs pos="0">
                      <a:srgbClr val="FAFAFA"/>
                    </a:gs>
                    <a:gs pos="100000">
                      <a:srgbClr val="FFE991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静待反弹</a:t>
            </a:r>
            <a:endParaRPr lang="zh-CN" altLang="en-US" sz="8300">
              <a:gradFill>
                <a:gsLst>
                  <a:gs pos="0">
                    <a:srgbClr val="FAFAFA"/>
                  </a:gs>
                  <a:gs pos="100000">
                    <a:srgbClr val="FFE991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8270" y="6190615"/>
            <a:ext cx="1605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pic>
        <p:nvPicPr>
          <p:cNvPr id="4" name="图片 3" descr="多边形 1 拷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2455" y="3126740"/>
            <a:ext cx="336550" cy="292735"/>
          </a:xfrm>
          <a:prstGeom prst="rect">
            <a:avLst/>
          </a:prstGeom>
        </p:spPr>
      </p:pic>
      <p:pic>
        <p:nvPicPr>
          <p:cNvPr id="6" name="图片 5" descr="多边形 1 拷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2385060" y="3115945"/>
            <a:ext cx="336550" cy="292735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2176145" y="4511040"/>
            <a:ext cx="8042275" cy="398780"/>
            <a:chOff x="4869" y="6097"/>
            <a:chExt cx="9097" cy="628"/>
          </a:xfrm>
        </p:grpSpPr>
        <p:sp>
          <p:nvSpPr>
            <p:cNvPr id="11" name="文本框 10"/>
            <p:cNvSpPr txBox="1"/>
            <p:nvPr>
              <p:custDataLst>
                <p:tags r:id="rId7"/>
              </p:custDataLst>
            </p:nvPr>
          </p:nvSpPr>
          <p:spPr>
            <a:xfrm>
              <a:off x="4869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</a:rPr>
                <a:t>经传多赢基金从业人员：曾文龙</a:t>
              </a:r>
              <a:endPara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Light" panose="020B0300000000000000" charset="-122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8"/>
              </p:custDataLst>
            </p:nvPr>
          </p:nvSpPr>
          <p:spPr>
            <a:xfrm>
              <a:off x="9541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no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执业证书编号</a:t>
              </a:r>
              <a:r>
                <a:rPr lang="en-US" altLang="zh-CN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Regular" panose="020B0500000000000000" charset="-122"/>
                </a:rPr>
                <a:t>A20250619007559</a:t>
              </a:r>
              <a:endPara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</p:grpSp>
    </p:spTree>
    <p:custDataLst>
      <p:tags r:id="rId9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波段交易模式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9960" y="1395095"/>
            <a:ext cx="4991735" cy="4728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40" y="2230120"/>
            <a:ext cx="6538595" cy="40855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文本框 12"/>
          <p:cNvSpPr txBox="1"/>
          <p:nvPr/>
        </p:nvSpPr>
        <p:spPr>
          <a:xfrm>
            <a:off x="0" y="520065"/>
            <a:ext cx="1209357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波段交易：介于短线交易与长线交易之间，以捕捉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“中期趋势段”</a:t>
            </a:r>
            <a:r>
              <a: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为目标，通过在相对低位买入，在相对高位卖出，从而获取差价收益的一种交易策略。</a:t>
            </a:r>
            <a:r>
              <a:rPr lang="en-US" altLang="zh-CN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低买高卖</a:t>
            </a:r>
            <a:r>
              <a:rPr lang="en-US" altLang="zh-CN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endParaRPr lang="en-US" altLang="zh-CN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不同市场环境下的波段策略的胜率差异：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上升趋势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低买高卖＞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震荡趋势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箱体上下沿操作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＞</a:t>
            </a:r>
            <a:r>
              <a:rPr lang="zh-CN" altLang="en-US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下降趋势</a:t>
            </a:r>
            <a:r>
              <a:rPr lang="en-US" altLang="zh-CN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超跌反弹，需要更加谨慎。</a:t>
            </a:r>
            <a:endParaRPr lang="zh-CN" altLang="en-US" b="1">
              <a:solidFill>
                <a:srgbClr val="00B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80225" y="2230120"/>
            <a:ext cx="4762500" cy="3815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/>
              <a:t>波段交易</a:t>
            </a:r>
            <a:r>
              <a:rPr lang="en-US" altLang="zh-CN" sz="2200" b="1"/>
              <a:t>→</a:t>
            </a:r>
            <a:r>
              <a:rPr lang="zh-CN" altLang="en-US" sz="2200" b="1"/>
              <a:t>胜率优化</a:t>
            </a:r>
            <a:r>
              <a:rPr lang="en-US" altLang="zh-CN" sz="2200" b="1"/>
              <a:t>→</a:t>
            </a:r>
            <a:r>
              <a:rPr lang="zh-CN" altLang="en-US" sz="2200" b="1"/>
              <a:t>三位一体：</a:t>
            </a:r>
            <a:endParaRPr lang="zh-CN" altLang="en-US" sz="2200" b="1"/>
          </a:p>
          <a:p>
            <a:endParaRPr lang="zh-CN" altLang="en-US" sz="2200" b="1"/>
          </a:p>
          <a:p>
            <a:r>
              <a:rPr lang="zh-CN" altLang="en-US" sz="2200" b="1"/>
              <a:t>大盘：</a:t>
            </a:r>
            <a:endParaRPr lang="zh-CN" altLang="en-US" sz="2200" b="1"/>
          </a:p>
          <a:p>
            <a:r>
              <a:rPr lang="zh-CN" altLang="en-US" sz="2200" b="1">
                <a:solidFill>
                  <a:schemeClr val="tx1"/>
                </a:solidFill>
              </a:rPr>
              <a:t>短线上攻，中线上攻；</a:t>
            </a:r>
            <a:r>
              <a:rPr lang="zh-CN" altLang="en-US" sz="2200" b="1">
                <a:solidFill>
                  <a:schemeClr val="tx1"/>
                </a:solidFill>
              </a:rPr>
              <a:t>流动资金。</a:t>
            </a:r>
            <a:endParaRPr lang="zh-CN" altLang="en-US" sz="2200" b="1">
              <a:solidFill>
                <a:schemeClr val="tx1"/>
              </a:solidFill>
            </a:endParaRPr>
          </a:p>
          <a:p>
            <a:endParaRPr lang="zh-CN" altLang="en-US" sz="2200" b="1"/>
          </a:p>
          <a:p>
            <a:r>
              <a:rPr lang="zh-CN" altLang="en-US" sz="2200" b="1"/>
              <a:t>板块：</a:t>
            </a:r>
            <a:endParaRPr lang="zh-CN" altLang="en-US" sz="2200" b="1"/>
          </a:p>
          <a:p>
            <a:r>
              <a:rPr lang="zh-CN" altLang="en-US" sz="2200" b="1">
                <a:solidFill>
                  <a:schemeClr val="tx1"/>
                </a:solidFill>
              </a:rPr>
              <a:t>主线</a:t>
            </a:r>
            <a:r>
              <a:rPr lang="en-US" altLang="zh-CN" sz="2200" b="1">
                <a:solidFill>
                  <a:schemeClr val="tx1"/>
                </a:solidFill>
              </a:rPr>
              <a:t>→</a:t>
            </a:r>
            <a:r>
              <a:rPr lang="zh-CN" altLang="en-US" sz="2200" b="1">
                <a:solidFill>
                  <a:schemeClr val="tx1"/>
                </a:solidFill>
              </a:rPr>
              <a:t>持续性。</a:t>
            </a:r>
            <a:endParaRPr lang="zh-CN" altLang="en-US" sz="2200" b="1">
              <a:solidFill>
                <a:schemeClr val="tx1"/>
              </a:solidFill>
            </a:endParaRPr>
          </a:p>
          <a:p>
            <a:endParaRPr lang="zh-CN" altLang="en-US" sz="2200" b="1">
              <a:solidFill>
                <a:schemeClr val="tx1"/>
              </a:solidFill>
            </a:endParaRPr>
          </a:p>
          <a:p>
            <a:r>
              <a:rPr lang="zh-CN" altLang="en-US" sz="2200" b="1">
                <a:solidFill>
                  <a:schemeClr val="tx1"/>
                </a:solidFill>
              </a:rPr>
              <a:t>个股：</a:t>
            </a:r>
            <a:endParaRPr lang="zh-CN" altLang="en-US" sz="2200" b="1">
              <a:solidFill>
                <a:schemeClr val="tx1"/>
              </a:solidFill>
            </a:endParaRPr>
          </a:p>
          <a:p>
            <a:r>
              <a:rPr lang="zh-CN" altLang="en-US" sz="2200" b="1">
                <a:solidFill>
                  <a:schemeClr val="tx1"/>
                </a:solidFill>
              </a:rPr>
              <a:t>资金</a:t>
            </a:r>
            <a:r>
              <a:rPr lang="en-US" altLang="zh-CN" sz="2200" b="1">
                <a:solidFill>
                  <a:schemeClr val="tx1"/>
                </a:solidFill>
              </a:rPr>
              <a:t>→</a:t>
            </a:r>
            <a:r>
              <a:rPr lang="zh-CN" altLang="en-US" sz="2200" b="1">
                <a:solidFill>
                  <a:schemeClr val="tx1"/>
                </a:solidFill>
              </a:rPr>
              <a:t>流动资金翻红；红肥绿瘦。</a:t>
            </a:r>
            <a:endParaRPr lang="zh-CN" altLang="en-US" sz="2200" b="1">
              <a:solidFill>
                <a:schemeClr val="tx1"/>
              </a:solidFill>
            </a:endParaRPr>
          </a:p>
          <a:p>
            <a:r>
              <a:rPr lang="zh-CN" altLang="en-US" sz="2200" b="1">
                <a:solidFill>
                  <a:schemeClr val="tx1"/>
                </a:solidFill>
              </a:rPr>
              <a:t>趋势</a:t>
            </a:r>
            <a:r>
              <a:rPr lang="en-US" altLang="zh-CN" sz="2200" b="1">
                <a:solidFill>
                  <a:schemeClr val="tx1"/>
                </a:solidFill>
              </a:rPr>
              <a:t>→</a:t>
            </a:r>
            <a:r>
              <a:rPr lang="zh-CN" altLang="en-US" sz="2200" b="1">
                <a:solidFill>
                  <a:schemeClr val="tx1"/>
                </a:solidFill>
              </a:rPr>
              <a:t>智能辅助之上。</a:t>
            </a:r>
            <a:endParaRPr lang="zh-CN" altLang="en-US" sz="2200" b="1">
              <a:solidFill>
                <a:schemeClr val="tx1"/>
              </a:solidFill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短线买卖</a:t>
            </a:r>
            <a:r>
              <a:rPr lang="en-US" alt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-</a:t>
            </a:r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波段先锋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9960" y="1395095"/>
            <a:ext cx="4991735" cy="4728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33350" y="546735"/>
            <a:ext cx="6228715" cy="38163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2360" y="530225"/>
            <a:ext cx="6165850" cy="3835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文本框 16"/>
          <p:cNvSpPr txBox="1"/>
          <p:nvPr/>
        </p:nvSpPr>
        <p:spPr>
          <a:xfrm>
            <a:off x="0" y="4389755"/>
            <a:ext cx="770191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 b="1">
                <a:solidFill>
                  <a:srgbClr val="FF0000"/>
                </a:solidFill>
              </a:rPr>
              <a:t>红色区域</a:t>
            </a:r>
            <a:r>
              <a:rPr lang="en-US" altLang="zh-CN" sz="1200" b="1">
                <a:solidFill>
                  <a:srgbClr val="FF0000"/>
                </a:solidFill>
              </a:rPr>
              <a:t>=</a:t>
            </a:r>
            <a:r>
              <a:rPr lang="zh-CN" altLang="en-US" sz="1200" b="1">
                <a:solidFill>
                  <a:srgbClr val="FF0000"/>
                </a:solidFill>
              </a:rPr>
              <a:t>短线强势</a:t>
            </a:r>
            <a:r>
              <a:rPr lang="zh-CN" altLang="en-US" sz="1200"/>
              <a:t>阶段：机会大于风险，可以操作；</a:t>
            </a:r>
            <a:endParaRPr lang="zh-CN" altLang="en-US" sz="1200"/>
          </a:p>
          <a:p>
            <a:r>
              <a:rPr lang="zh-CN" altLang="en-US" sz="1200">
                <a:solidFill>
                  <a:srgbClr val="00B050"/>
                </a:solidFill>
              </a:rPr>
              <a:t>绿色区域</a:t>
            </a:r>
            <a:r>
              <a:rPr lang="en-US" altLang="zh-CN" sz="1200">
                <a:solidFill>
                  <a:srgbClr val="00B050"/>
                </a:solidFill>
              </a:rPr>
              <a:t>=</a:t>
            </a:r>
            <a:r>
              <a:rPr lang="zh-CN" altLang="en-US" sz="1200">
                <a:solidFill>
                  <a:srgbClr val="00B050"/>
                </a:solidFill>
              </a:rPr>
              <a:t>短线弱势</a:t>
            </a:r>
            <a:r>
              <a:rPr lang="zh-CN" altLang="en-US" sz="1200"/>
              <a:t>阶段：风险大于机会，尽量观望。</a:t>
            </a:r>
            <a:endParaRPr lang="zh-CN" altLang="en-US" sz="1200"/>
          </a:p>
          <a:p>
            <a:r>
              <a:rPr lang="zh-CN" altLang="en-US" sz="1200" b="1"/>
              <a:t>短线</a:t>
            </a:r>
            <a:r>
              <a:rPr lang="zh-CN" altLang="en-US" sz="1200" b="1">
                <a:solidFill>
                  <a:srgbClr val="FF0000"/>
                </a:solidFill>
              </a:rPr>
              <a:t>启动点</a:t>
            </a:r>
            <a:r>
              <a:rPr lang="en-US" altLang="en-US" sz="1200" b="1"/>
              <a:t>→</a:t>
            </a:r>
            <a:r>
              <a:rPr lang="zh-CN" altLang="en-US" sz="1200" b="1"/>
              <a:t>波段先锋出「</a:t>
            </a:r>
            <a:r>
              <a:rPr lang="zh-CN" altLang="en-US" sz="1200" b="1">
                <a:solidFill>
                  <a:srgbClr val="FF0000"/>
                </a:solidFill>
              </a:rPr>
              <a:t>进</a:t>
            </a:r>
            <a:r>
              <a:rPr lang="zh-CN" altLang="en-US" sz="1200" b="1"/>
              <a:t>」信号；</a:t>
            </a:r>
            <a:endParaRPr lang="zh-CN" altLang="en-US" sz="1200"/>
          </a:p>
          <a:p>
            <a:r>
              <a:rPr lang="zh-CN" altLang="en-US" sz="1200"/>
              <a:t>短线</a:t>
            </a:r>
            <a:r>
              <a:rPr lang="zh-CN" altLang="en-US" sz="1200">
                <a:solidFill>
                  <a:srgbClr val="00B050"/>
                </a:solidFill>
              </a:rPr>
              <a:t>兑现点</a:t>
            </a:r>
            <a:r>
              <a:rPr lang="en-US" altLang="en-US" sz="1200"/>
              <a:t>→</a:t>
            </a:r>
            <a:r>
              <a:rPr lang="zh-CN" altLang="en-US" sz="1200"/>
              <a:t>波段先锋出「</a:t>
            </a:r>
            <a:r>
              <a:rPr lang="zh-CN" altLang="en-US" sz="1200">
                <a:solidFill>
                  <a:srgbClr val="00B050"/>
                </a:solidFill>
              </a:rPr>
              <a:t>出</a:t>
            </a:r>
            <a:r>
              <a:rPr lang="zh-CN" altLang="en-US" sz="1200"/>
              <a:t>」信号。</a:t>
            </a:r>
            <a:endParaRPr lang="zh-CN" altLang="en-US" sz="1200"/>
          </a:p>
          <a:p>
            <a:r>
              <a:rPr lang="zh-CN" altLang="en-US" sz="1200" b="1"/>
              <a:t>短线操作频率越高，越要遵循交易模式，波段先锋高胜率信号：</a:t>
            </a:r>
            <a:r>
              <a:rPr lang="zh-CN" altLang="en-US" sz="1200" b="1">
                <a:solidFill>
                  <a:srgbClr val="FF0000"/>
                </a:solidFill>
              </a:rPr>
              <a:t>红阶</a:t>
            </a:r>
            <a:r>
              <a:rPr lang="en-US" altLang="zh-CN" sz="1200" b="1">
                <a:solidFill>
                  <a:srgbClr val="FF0000"/>
                </a:solidFill>
              </a:rPr>
              <a:t>+</a:t>
            </a:r>
            <a:r>
              <a:rPr lang="zh-CN" altLang="en-US" sz="1200" b="1">
                <a:solidFill>
                  <a:srgbClr val="FF0000"/>
                </a:solidFill>
              </a:rPr>
              <a:t>进！</a:t>
            </a:r>
            <a:endParaRPr lang="zh-CN" altLang="en-US" sz="12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5069205"/>
            <a:ext cx="1160716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现在订购，立享超值特惠：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季度版：218元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年度版：872元 → 9折 788元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两年版：1744元 → 8折 1398元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购买年度版及以上，即可加入【波段先锋私享群】！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2750" y="4815840"/>
            <a:ext cx="4683125" cy="15005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大盘分析</a:t>
            </a:r>
            <a:endParaRPr lang="zh-CN" altLang="en-US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-135890" y="3557905"/>
            <a:ext cx="717169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chemeClr val="tx1"/>
                </a:solidFill>
              </a:rPr>
              <a:t>操作策略：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稳健型--优先等右侧确认信号全部集齐，再布局，三个硬性条件，缺一不可：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1、指数不再持续创新低，中短线上攻结构成型，站稳智能辅助线；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2、市场成交量持续回归，不是单日脉冲放量；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3、流动资金指标持续翻红，资金持续性进场。 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激进型--博弈左侧超跌反弹：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1、工具优先选指数 </a:t>
            </a:r>
            <a:r>
              <a:rPr lang="en-US" altLang="zh-CN" sz="1600">
                <a:solidFill>
                  <a:schemeClr val="tx1"/>
                </a:solidFill>
              </a:rPr>
              <a:t>ETF，</a:t>
            </a:r>
            <a:r>
              <a:rPr lang="zh-CN" altLang="en-US" sz="1600">
                <a:solidFill>
                  <a:schemeClr val="tx1"/>
                </a:solidFill>
              </a:rPr>
              <a:t>而不是分散去抓个股。好处是跟随大盘主线行情，规避单一个股暴雷、黑天鹅，分散个股风险； 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2、入场时机：只有市场再度出现惯性急杀、恐慌释放，短线超跌数值放大的时候，才考虑控制仓位试错；</a:t>
            </a:r>
            <a:endParaRPr lang="zh-CN" altLang="en-US" sz="1600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35890" y="520065"/>
            <a:ext cx="7849235" cy="25819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77810" y="520065"/>
            <a:ext cx="4457700" cy="25819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44735" y="3157855"/>
            <a:ext cx="2390775" cy="5429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4" name="文本框 23"/>
          <p:cNvSpPr txBox="1"/>
          <p:nvPr/>
        </p:nvSpPr>
        <p:spPr>
          <a:xfrm>
            <a:off x="7120890" y="3756660"/>
            <a:ext cx="530034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/>
              <a:t>后续我们每天观察：</a:t>
            </a:r>
            <a:endParaRPr lang="zh-CN" altLang="en-US" sz="1600"/>
          </a:p>
          <a:p>
            <a:r>
              <a:rPr lang="zh-CN" altLang="en-US" sz="1600"/>
              <a:t>主线：</a:t>
            </a:r>
            <a:r>
              <a:rPr lang="en-US" altLang="zh-CN" sz="1600"/>
              <a:t>PCB、</a:t>
            </a:r>
            <a:r>
              <a:rPr lang="zh-CN" altLang="en-US" sz="1600"/>
              <a:t>算力、存储这批 </a:t>
            </a:r>
            <a:r>
              <a:rPr lang="en-US" altLang="zh-CN" sz="1600"/>
              <a:t>AI </a:t>
            </a:r>
            <a:r>
              <a:rPr lang="zh-CN" altLang="en-US" sz="1600"/>
              <a:t>科技中军，能不能持续领涨、放量成建制修复</a:t>
            </a:r>
            <a:endParaRPr lang="zh-CN" altLang="en-US" sz="1600"/>
          </a:p>
          <a:p>
            <a:r>
              <a:rPr lang="zh-CN" altLang="en-US" sz="1600"/>
              <a:t>资金：尾盘</a:t>
            </a:r>
            <a:r>
              <a:rPr lang="en-US" altLang="zh-CN" sz="1600"/>
              <a:t>ETF</a:t>
            </a:r>
            <a:r>
              <a:rPr lang="zh-CN" altLang="en-US" sz="1600"/>
              <a:t>承接是否持续、两市总量能不能稳步抬升</a:t>
            </a:r>
            <a:endParaRPr lang="zh-CN" altLang="en-US" sz="1600"/>
          </a:p>
          <a:p>
            <a:r>
              <a:rPr lang="zh-CN" altLang="en-US" sz="1600"/>
              <a:t>权重：宁德、消费白马是继续扩散杀跌，还是止跌企稳、不再拖累指数</a:t>
            </a:r>
            <a:endParaRPr lang="zh-CN" altLang="en-US" sz="1600"/>
          </a:p>
          <a:p>
            <a:r>
              <a:rPr lang="zh-CN" altLang="en-US" sz="1600"/>
              <a:t>外盘：美股科技、港股的情绪会不会持续传导</a:t>
            </a:r>
            <a:endParaRPr lang="zh-CN" altLang="en-US" sz="1600"/>
          </a:p>
          <a:p>
            <a:r>
              <a:rPr lang="zh-CN" altLang="en-US" sz="1600"/>
              <a:t>风格：银行防御板块是否持续退潮，成长资金持续抢占话语权</a:t>
            </a:r>
            <a:endParaRPr lang="zh-CN" altLang="en-US" sz="1600"/>
          </a:p>
        </p:txBody>
      </p:sp>
    </p:spTree>
    <p:custDataLst>
      <p:tags r:id="rId1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182880" y="0"/>
            <a:ext cx="11823065" cy="630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波段先锋</a:t>
            </a:r>
            <a:r>
              <a:rPr lang="en-US" alt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-</a:t>
            </a:r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优惠福利！！</a:t>
            </a:r>
            <a:endParaRPr lang="zh-CN" altLang="en-US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84150" y="-73025"/>
            <a:ext cx="11835765" cy="570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控盘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-</a:t>
            </a: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风险！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69860" y="990600"/>
            <a:ext cx="4250055" cy="5057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抱团股如何判断走弱信号：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震荡期间，调整时间长，但是不能在时间长的基础上，</a:t>
            </a:r>
            <a:r>
              <a:rPr lang="en-US" altLang="zh-CN" sz="1600"/>
              <a:t>K</a:t>
            </a:r>
            <a:r>
              <a:rPr lang="zh-CN" altLang="en-US" sz="1600"/>
              <a:t>线越走越弱（阴多阳少），越跌越多。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出现缩量，已经调整充分的，尝试反弹还继续杀跌（放量长阴），意味着筹码可能松动。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持续走弱</a:t>
            </a:r>
            <a:r>
              <a:rPr lang="en-US" altLang="zh-CN" sz="1600"/>
              <a:t>--</a:t>
            </a:r>
            <a:r>
              <a:rPr lang="zh-CN" altLang="en-US" sz="1600"/>
              <a:t>控盘减少、或者流动资金持续翻绿；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确定走弱</a:t>
            </a:r>
            <a:r>
              <a:rPr lang="en-US" altLang="zh-CN" sz="1600"/>
              <a:t>--</a:t>
            </a:r>
            <a:r>
              <a:rPr lang="zh-CN" altLang="en-US" sz="1600"/>
              <a:t>跌破智能辅助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节奏</a:t>
            </a:r>
            <a:r>
              <a:rPr lang="en-US" altLang="zh-CN" sz="1600"/>
              <a:t>--</a:t>
            </a:r>
            <a:r>
              <a:rPr lang="zh-CN" altLang="en-US" sz="1600"/>
              <a:t>上影线是放量的，代表振幅加大，共识分歧；</a:t>
            </a:r>
            <a:endParaRPr lang="zh-CN" altLang="en-US" sz="1600"/>
          </a:p>
          <a:p>
            <a:r>
              <a:rPr lang="zh-CN" altLang="en-US" sz="1600"/>
              <a:t>十字是缩量的，代表振幅降低，共识更容易达成；</a:t>
            </a:r>
            <a:endParaRPr lang="zh-CN" altLang="en-US" sz="1600"/>
          </a:p>
          <a:p>
            <a:r>
              <a:rPr lang="zh-CN" altLang="en-US" sz="1600"/>
              <a:t>上影线都是高抛的，十字都是低吸的</a:t>
            </a:r>
            <a:endParaRPr lang="zh-CN" altLang="en-US" sz="16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" y="1121410"/>
            <a:ext cx="7222490" cy="44151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462405" y="41275"/>
            <a:ext cx="844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AFAFA"/>
                    </a:gs>
                    <a:gs pos="100000">
                      <a:srgbClr val="FFF5CB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资金走弱不加仓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AFAFA"/>
                  </a:gs>
                  <a:gs pos="100000">
                    <a:srgbClr val="FFF5CB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95" y="1040765"/>
            <a:ext cx="7898130" cy="47771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8379460" y="2212975"/>
            <a:ext cx="356425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放量中大阴或者长上影线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流动资金</a:t>
            </a:r>
            <a:r>
              <a:rPr 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持续翻绿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绿肥红瘦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主力控盘递减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43380" y="38735"/>
            <a:ext cx="844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L2-</a:t>
            </a:r>
            <a:r>
              <a:rPr kumimoji="0" lang="zh-CN" altLang="en-US" sz="3200" b="0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主力资金</a:t>
            </a:r>
            <a:endParaRPr kumimoji="0" lang="zh-CN" altLang="en-US" sz="3200" b="0" i="0" u="none" strike="noStrike" kern="1200" cap="none" spc="0" normalizeH="0" baseline="0" noProof="0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126" name="图片 123" descr="IMG_2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47790" y="705485"/>
            <a:ext cx="5473065" cy="264033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369570" y="3345815"/>
            <a:ext cx="5080000" cy="39878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spcBef>
                <a:spcPct val="0"/>
              </a:spcBef>
              <a:spcAft>
                <a:spcPts val="1800"/>
              </a:spcAft>
            </a:pPr>
            <a:r>
              <a:rPr lang="zh-CN" altLang="en-US" sz="200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流动资金：持续翻红，交易活跃</a:t>
            </a:r>
            <a:endParaRPr lang="zh-CN" altLang="en-US" sz="200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62255" y="708025"/>
            <a:ext cx="5441315" cy="26377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62255" y="3744595"/>
            <a:ext cx="5441315" cy="2151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447790" y="3744595"/>
            <a:ext cx="5473065" cy="21520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6535420" y="5895975"/>
            <a:ext cx="626046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紫旗：净买额为正，机构游资合力拉升</a:t>
            </a:r>
            <a:endParaRPr lang="zh-CN" altLang="en-US" sz="2000"/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62255" y="589597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主力控盘：主力资金筹码的锁仓意愿</a:t>
            </a:r>
            <a:endParaRPr lang="zh-CN" altLang="en-US" sz="2000"/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6535420" y="334581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主力动向紫色：主力强势进场主导拉升</a:t>
            </a:r>
            <a:endParaRPr lang="zh-CN" altLang="en-US" sz="2000"/>
          </a:p>
        </p:txBody>
      </p:sp>
    </p:spTree>
    <p:custDataLst>
      <p:tags r:id="rId1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5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6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7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8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9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50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1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0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87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88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89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0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1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2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3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1311</Words>
  <Application>WPS 演示</Application>
  <PresentationFormat>宽屏</PresentationFormat>
  <Paragraphs>145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9" baseType="lpstr">
      <vt:lpstr>Arial</vt:lpstr>
      <vt:lpstr>宋体</vt:lpstr>
      <vt:lpstr>Wingdings</vt:lpstr>
      <vt:lpstr>Wingdings</vt:lpstr>
      <vt:lpstr>微软雅黑</vt:lpstr>
      <vt:lpstr>思源黑体 Medium</vt:lpstr>
      <vt:lpstr>黑体</vt:lpstr>
      <vt:lpstr>思源黑体 CN Regular</vt:lpstr>
      <vt:lpstr>思源黑体 CN Light</vt:lpstr>
      <vt:lpstr>思源黑体 CN Bold</vt:lpstr>
      <vt:lpstr>思源黑体 CN Medium</vt:lpstr>
      <vt:lpstr>思源黑体 CN Heavy</vt:lpstr>
      <vt:lpstr>思源黑体 CN Normal</vt:lpstr>
      <vt:lpstr>KSOF28C8607A</vt:lpstr>
      <vt:lpstr>FFont-Family</vt:lpstr>
      <vt:lpstr>Arial Unicode MS</vt:lpstr>
      <vt:lpstr>KSOFBD28ECAF</vt:lpstr>
      <vt:lpstr>KSOFDDF4E7ED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曾文龙</cp:lastModifiedBy>
  <cp:revision>339</cp:revision>
  <dcterms:created xsi:type="dcterms:W3CDTF">2019-06-19T02:08:00Z</dcterms:created>
  <dcterms:modified xsi:type="dcterms:W3CDTF">2026-10-21T12:29:20Z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41A335CC7E404C0C89ACEC7711836A52_13</vt:lpwstr>
  </property>
</Properties>
</file>