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35" r:id="rId10"/>
    <p:sldId id="2648" r:id="rId11"/>
    <p:sldId id="2640" r:id="rId12"/>
    <p:sldId id="372" r:id="rId13"/>
    <p:sldId id="2655" r:id="rId14"/>
    <p:sldId id="2651" r:id="rId15"/>
    <p:sldId id="2653" r:id="rId16"/>
    <p:sldId id="2656" r:id="rId17"/>
    <p:sldId id="2647" r:id="rId18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125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  <a:sym typeface="+mn-ea"/>
              </a:rPr>
              <a:t>三季报收官周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5.xml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3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2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12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4.xml"/><Relationship Id="rId2" Type="http://schemas.openxmlformats.org/officeDocument/2006/relationships/image" Target="../media/image31.png"/><Relationship Id="rId1" Type="http://schemas.openxmlformats.org/officeDocument/2006/relationships/tags" Target="../tags/tag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2026 .10.29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</a:t>
            </a:r>
            <a:r>
              <a:rPr lang="zh-CN" altLang="en-US" sz="3200">
                <a:solidFill>
                  <a:schemeClr val="bg1"/>
                </a:solidFill>
              </a:rPr>
              <a:t>非科方向的超跌轮动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14825" y="883285"/>
            <a:ext cx="5003800" cy="3371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止跌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≠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反弹，连续量能才是关键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1685" y="1878330"/>
            <a:ext cx="5003165" cy="18148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昨日阳线是10/23 深 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V 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之后第二根放量阳线，"阴包阳→光脚阴"的短线下跌节奏被打断。主线是 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产业链的全面反扑。但反弹只是"少数权重＋题材共振"，不是全面牛市回归。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/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/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今早开盘就杀，上证指数都跌破昨日新低，一直是底部信号，右侧信号未成立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45" y="1396365"/>
            <a:ext cx="5342255" cy="46545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868045" y="4351020"/>
            <a:ext cx="5080000" cy="829945"/>
          </a:xfrm>
          <a:prstGeom prst="rect">
            <a:avLst/>
          </a:prstGeom>
        </p:spPr>
        <p:txBody>
          <a:bodyPr>
            <a:spAutoFit/>
          </a:bodyPr>
          <a:p>
            <a:pPr marL="0" indent="0"/>
            <a:r>
              <a:rPr lang="zh-CN" altLang="en-US" sz="1600" i="0">
                <a:solidFill>
                  <a:srgbClr val="1B1F2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回购增持潮往往出现在市场的底部区域，</a:t>
            </a:r>
            <a:r>
              <a:rPr lang="zh-CN" altLang="en-US" sz="1600" i="0">
                <a:solidFill>
                  <a:srgbClr val="4B556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叠加 </a:t>
            </a:r>
            <a:r>
              <a:rPr lang="en-US" altLang="zh-CN" sz="1600" i="0">
                <a:solidFill>
                  <a:srgbClr val="4B556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</a:t>
            </a:r>
            <a:r>
              <a:rPr lang="zh-CN" altLang="en-US" sz="1600" i="0">
                <a:solidFill>
                  <a:srgbClr val="4B556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月股票型 </a:t>
            </a:r>
            <a:r>
              <a:rPr lang="en-US" altLang="zh-CN" sz="1600" i="0">
                <a:solidFill>
                  <a:srgbClr val="4B556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ETF </a:t>
            </a:r>
            <a:r>
              <a:rPr lang="zh-CN" altLang="en-US" sz="1600" i="0">
                <a:solidFill>
                  <a:srgbClr val="4B556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净流入已超</a:t>
            </a:r>
            <a:r>
              <a:rPr lang="en-US" altLang="zh-CN" sz="1600" i="0">
                <a:solidFill>
                  <a:srgbClr val="4B556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 </a:t>
            </a:r>
            <a:r>
              <a:rPr lang="en-US" altLang="zh-CN" sz="1600" i="0">
                <a:solidFill>
                  <a:srgbClr val="1B1F2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3300 </a:t>
            </a:r>
            <a:r>
              <a:rPr lang="zh-CN" altLang="en-US" sz="1600" i="0">
                <a:solidFill>
                  <a:srgbClr val="1B1F2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</a:t>
            </a:r>
            <a:r>
              <a:rPr lang="zh-CN" altLang="en-US" sz="1600" i="0">
                <a:solidFill>
                  <a:srgbClr val="4B556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1600" i="0">
                <a:solidFill>
                  <a:srgbClr val="1B1F2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 </a:t>
            </a:r>
            <a:r>
              <a:rPr lang="en-US" altLang="zh-CN" sz="1600" i="0">
                <a:solidFill>
                  <a:srgbClr val="1B1F2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zh-CN" altLang="en-US" sz="1600" i="0">
                <a:solidFill>
                  <a:srgbClr val="1B1F2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股。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政策底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信号密实；但它托的是指数、不是个股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53820" y="962660"/>
            <a:ext cx="10427970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上证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en-US" altLang="zh-CN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3640–3750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震荡修复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/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3574 是逾14个月新低（生死线）；3750 是前期平台与20日线附近，是"反弹"升级为"反转"的分水岭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020" y="1619885"/>
            <a:ext cx="8822690" cy="4546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894965" y="4486275"/>
            <a:ext cx="2847975" cy="64516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阳包阴未完全成立</a:t>
            </a:r>
            <a:endParaRPr lang="zh-CN" altLang="en-US" i="0"/>
          </a:p>
          <a:p>
            <a:r>
              <a:rPr lang="zh-CN" altLang="en-US"/>
              <a:t>等牛线走平后的反弹机会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15" y="1751965"/>
            <a:ext cx="6338570" cy="40405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70" y="1028065"/>
            <a:ext cx="2707640" cy="51231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205" y="1343660"/>
            <a:ext cx="4396740" cy="41522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870" y="1040130"/>
            <a:ext cx="5591175" cy="29241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560" y="2211070"/>
            <a:ext cx="5648325" cy="2962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635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770255"/>
            <a:ext cx="9359900" cy="54330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《好股研选》内参介绍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05" y="830580"/>
            <a:ext cx="4453890" cy="51968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145" y="935355"/>
            <a:ext cx="4314190" cy="50920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725805"/>
            <a:ext cx="12190730" cy="611378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5" y="971550"/>
            <a:ext cx="5460365" cy="5032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3098"/>
          <a:stretch>
            <a:fillRect/>
          </a:stretch>
        </p:blipFill>
        <p:spPr>
          <a:xfrm>
            <a:off x="6304915" y="1527810"/>
            <a:ext cx="5460365" cy="38023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969</Words>
  <Application>WPS 演示</Application>
  <PresentationFormat>宽屏</PresentationFormat>
  <Paragraphs>68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44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Times New Roman</vt:lpstr>
      <vt:lpstr>-apple-system</vt:lpstr>
      <vt:lpstr>-apple-system</vt:lpstr>
      <vt:lpstr>Roboto</vt:lpstr>
      <vt:lpstr>思源黑体 CN Medium</vt:lpstr>
      <vt:lpstr>思源黑体 CN Normal</vt:lpstr>
      <vt:lpstr>思源黑体 Normal</vt:lpstr>
      <vt:lpstr>汉仪旗黑-55简</vt:lpstr>
      <vt:lpstr>阿里巴巴普惠体 Light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3395</cp:revision>
  <dcterms:created xsi:type="dcterms:W3CDTF">2019-06-19T02:08:00Z</dcterms:created>
  <dcterms:modified xsi:type="dcterms:W3CDTF">2026-10-29T02:12:37Z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