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21"/>
  </p:notesMasterIdLst>
  <p:sldIdLst>
    <p:sldId id="383" r:id="rId5"/>
    <p:sldId id="266" r:id="rId6"/>
    <p:sldId id="267" r:id="rId7"/>
    <p:sldId id="269" r:id="rId8"/>
    <p:sldId id="576" r:id="rId9"/>
    <p:sldId id="420" r:id="rId10"/>
    <p:sldId id="522" r:id="rId11"/>
    <p:sldId id="553" r:id="rId12"/>
    <p:sldId id="558" r:id="rId13"/>
    <p:sldId id="463" r:id="rId14"/>
    <p:sldId id="428" r:id="rId15"/>
    <p:sldId id="523" r:id="rId16"/>
    <p:sldId id="577" r:id="rId17"/>
    <p:sldId id="579" r:id="rId18"/>
    <p:sldId id="578" r:id="rId19"/>
    <p:sldId id="271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A2EA8"/>
    <a:srgbClr val="132AAC"/>
    <a:srgbClr val="7399DC"/>
    <a:srgbClr val="C50001"/>
    <a:srgbClr val="C60101"/>
    <a:srgbClr val="915C09"/>
    <a:srgbClr val="FFFFF5"/>
    <a:srgbClr val="D10300"/>
    <a:srgbClr val="C3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660" y="90"/>
      </p:cViewPr>
      <p:guideLst>
        <p:guide orient="horz" pos="202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../media/image1.png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6235" y="182880"/>
            <a:ext cx="1594898" cy="360000"/>
          </a:xfrm>
          <a:prstGeom prst="rect">
            <a:avLst/>
          </a:prstGeom>
        </p:spPr>
      </p:pic>
      <p:pic>
        <p:nvPicPr>
          <p:cNvPr id="2" name="图片 1" descr="//192.168.10.86/素材/营销策划/7.课程/炒股进阶班课程项目/2024年/2024年6月/1920_1080.png1920_108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sp>
        <p:nvSpPr>
          <p:cNvPr id="11" name="等腰三角形 10"/>
          <p:cNvSpPr/>
          <p:nvPr userDrawn="1"/>
        </p:nvSpPr>
        <p:spPr>
          <a:xfrm rot="5400000">
            <a:off x="4345305" y="2675890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 userDrawn="1"/>
        </p:nvSpPr>
        <p:spPr>
          <a:xfrm rot="5400000">
            <a:off x="4592320" y="26714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 userDrawn="1"/>
        </p:nvSpPr>
        <p:spPr>
          <a:xfrm rot="5400000">
            <a:off x="4843780" y="268287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1203960" y="4286250"/>
            <a:ext cx="8296275" cy="0"/>
          </a:xfrm>
          <a:prstGeom prst="line">
            <a:avLst/>
          </a:prstGeom>
          <a:ln w="22225">
            <a:gradFill>
              <a:gsLst>
                <a:gs pos="0">
                  <a:srgbClr val="132AAC"/>
                </a:gs>
                <a:gs pos="47000">
                  <a:srgbClr val="7399DC"/>
                </a:gs>
                <a:gs pos="100000">
                  <a:srgbClr val="0A2EA8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介绍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-635" y="6424930"/>
            <a:ext cx="12192000" cy="3987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经传多赢资深顾问：王延龙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投顾执业编号：A1120615060002；基金从业编号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:A20250703000353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pPr algn="ctr"/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风险提示：观点基于软件数据和理论模型分析，仅供参考，不构成投资建议，股市有风险，投资需谨慎。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基金的过往业绩并不预示其未来表现，基金管理人管理的其他基金的业绩并不构成基金业绩表现的保证。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</a:endParaRPr>
          </a:p>
          <a:p>
            <a:pPr algn="ctr"/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尾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2128520" y="323088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0" name="图片 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-635" y="6440170"/>
            <a:ext cx="12192000" cy="409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经传多赢资深顾问：王延龙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投顾执业编号：A1120615060002；基金从业编号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:A20250703000353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pPr algn="ctr"/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风险提示：观点基于软件数据和理论模型分析，仅供参考，不构成投资建议，股市有风险，投资需谨慎。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基金的过往业绩并不预示其未来表现，基金管理人管理的其他基金的业绩并不构成基金业绩表现的保证。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</a:endParaRPr>
          </a:p>
          <a:p>
            <a:pPr algn="ctr"/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Medium" panose="020B0600000000000000" charset="-122"/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A73C7-D18A-4C18-A712-4BC5C077D8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FDE29-156B-4166-BD96-6CA8382394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BE724-33BD-4AB9-A918-B09240F004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1BC7C-EB94-4184-80B8-E52B15BE3C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4.xml"/><Relationship Id="rId2" Type="http://schemas.openxmlformats.org/officeDocument/2006/relationships/image" Target="../media/image9.png"/><Relationship Id="rId1" Type="http://schemas.openxmlformats.org/officeDocument/2006/relationships/tags" Target="../tags/tag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7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8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0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1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5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6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7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8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 userDrawn="1"/>
        </p:nvSpPr>
        <p:spPr>
          <a:xfrm>
            <a:off x="3894455" y="3560445"/>
            <a:ext cx="124587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00">
                <a:solidFill>
                  <a:schemeClr val="accent1">
                    <a:lumMod val="7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王延龙</a:t>
            </a:r>
            <a:endParaRPr lang="zh-CN" altLang="en-US" sz="2500">
              <a:solidFill>
                <a:schemeClr val="accent1">
                  <a:lumMod val="7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5249545" y="3512185"/>
            <a:ext cx="3374390" cy="5384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1400">
                <a:solidFill>
                  <a:schemeClr val="accent1">
                    <a:lumMod val="7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投顾执业编号:A1120615060002</a:t>
            </a:r>
            <a:endParaRPr lang="zh-CN" altLang="en-US" sz="1400">
              <a:solidFill>
                <a:schemeClr val="accent1">
                  <a:lumMod val="7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altLang="en-US" sz="1400">
                <a:solidFill>
                  <a:schemeClr val="accent1">
                    <a:lumMod val="7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基金从业编号:A20250703000353</a:t>
            </a:r>
            <a:endParaRPr lang="zh-CN" altLang="en-US" sz="1400">
              <a:solidFill>
                <a:schemeClr val="accent1">
                  <a:lumMod val="7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938655" y="4160520"/>
            <a:ext cx="5998210" cy="1443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10多年行业从业经验，擅长把握市场节奏和筹码理论，以及热点跟踪及板块分析和龙头晋级、淘汰、卡位等细节判断。推崇趋势跟踪论，主张躲避风险为第一，获取利润是第二。是盈利模式《钝化转势法》、《分金弱转强》、《一眼看高点》等创始人。对投资者心理的操作过程解剖，深受广大股民用户的认可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16760" y="1753870"/>
            <a:ext cx="6845300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sz="72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四季度全景图</a:t>
            </a:r>
            <a:endParaRPr lang="zh-CN" sz="72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1205230" y="3541395"/>
            <a:ext cx="252285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rgbClr val="915C09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10</a:t>
            </a:r>
            <a:r>
              <a:rPr sz="2600">
                <a:solidFill>
                  <a:srgbClr val="915C09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2600">
                <a:solidFill>
                  <a:srgbClr val="915C09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11</a:t>
            </a:r>
            <a:r>
              <a:rPr sz="2600">
                <a:solidFill>
                  <a:srgbClr val="915C09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2600">
                <a:solidFill>
                  <a:srgbClr val="915C09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sz="2600">
              <a:solidFill>
                <a:srgbClr val="915C09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5" name="图片 4" descr="wa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056880" y="617220"/>
            <a:ext cx="3632200" cy="57232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 descr="组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6640" y="1946910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0025" y="284099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4225" y="372554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78705" y="173926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80000"/>
              </a:lnSpc>
            </a:pPr>
            <a:r>
              <a:rPr lang="zh-CN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四季度规律</a:t>
            </a:r>
            <a:endParaRPr 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10025" y="165608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86225" y="342265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6225" y="253936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78705" y="262255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板块的周期规律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69180" y="3806190"/>
            <a:ext cx="534035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大盘研判</a:t>
            </a:r>
            <a:endParaRPr 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pitchFamily="34" charset="-122"/>
              </a:rPr>
              <a:t>PART 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76020" y="2611755"/>
            <a:ext cx="9839325" cy="191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80000"/>
              </a:lnSpc>
            </a:pPr>
            <a:r>
              <a:rPr lang="zh-CN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四季度规律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-1905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四季度的规律</a:t>
            </a:r>
            <a:endParaRPr lang="zh-CN" altLang="en-US" sz="40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655" y="892175"/>
            <a:ext cx="10104755" cy="54737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-1905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四季度的规律</a:t>
            </a:r>
            <a:endParaRPr lang="zh-CN" altLang="en-US" sz="40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1250" y="912495"/>
            <a:ext cx="9969230" cy="5400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pitchFamily="34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pitchFamily="34" charset="-122"/>
              </a:rPr>
              <a:t>2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76655" y="2640330"/>
            <a:ext cx="9839325" cy="191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80000"/>
              </a:lnSpc>
            </a:pPr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板块周期规律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-1905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板块和朝代一样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0825" y="771525"/>
            <a:ext cx="4387850" cy="55041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910" y="771525"/>
            <a:ext cx="4631690" cy="55041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-1905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回想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6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月我对科技的风险警示</a:t>
            </a:r>
            <a:endParaRPr lang="en-US" altLang="zh-CN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815" y="915035"/>
            <a:ext cx="10509885" cy="54692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255905" y="58420"/>
            <a:ext cx="12192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当时用白酒和新能源类比也是很多质疑</a:t>
            </a:r>
            <a:endParaRPr lang="zh-CN" sz="3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35" y="1045845"/>
            <a:ext cx="5121275" cy="5121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718810" y="4068445"/>
            <a:ext cx="626999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chemeClr val="tx2"/>
                </a:solidFill>
              </a:rPr>
              <a:t>历史上该指标有七轮达到45%的预警线，本次为第八轮。在前七轮中，以首次触及45%预警线来观测：</a:t>
            </a:r>
            <a:endParaRPr lang="zh-CN" altLang="en-US" b="1">
              <a:solidFill>
                <a:schemeClr val="tx2"/>
              </a:solidFill>
            </a:endParaRPr>
          </a:p>
          <a:p>
            <a:r>
              <a:rPr lang="zh-CN" altLang="en-US" b="1">
                <a:solidFill>
                  <a:schemeClr val="tx2"/>
                </a:solidFill>
              </a:rPr>
              <a:t>2007年11月、2017年12月两轮为牛市顶峰附近。</a:t>
            </a:r>
            <a:endParaRPr lang="zh-CN" altLang="en-US" b="1">
              <a:solidFill>
                <a:schemeClr val="tx2"/>
              </a:solidFill>
            </a:endParaRPr>
          </a:p>
          <a:p>
            <a:r>
              <a:rPr lang="zh-CN" altLang="en-US" b="1">
                <a:solidFill>
                  <a:schemeClr val="tx2"/>
                </a:solidFill>
              </a:rPr>
              <a:t>2006年11月、2014年12月和2021年1月三轮均为牛市中途。 2008年4月和2008年10月两轮更是发生在熊市之中。</a:t>
            </a:r>
            <a:endParaRPr lang="zh-CN" altLang="en-US" b="1">
              <a:solidFill>
                <a:schemeClr val="tx2"/>
              </a:solidFill>
            </a:endParaRPr>
          </a:p>
          <a:p>
            <a:endParaRPr lang="zh-CN" altLang="en-US" b="1">
              <a:solidFill>
                <a:schemeClr val="tx2"/>
              </a:solidFill>
            </a:endParaRPr>
          </a:p>
          <a:p>
            <a:r>
              <a:rPr lang="zh-CN" altLang="en-US" b="1">
                <a:solidFill>
                  <a:schemeClr val="tx2"/>
                </a:solidFill>
              </a:rPr>
              <a:t>牛市高点跟下跌；途中跟换挡；熊市出牛市起点。</a:t>
            </a:r>
            <a:endParaRPr lang="zh-CN" altLang="en-US" b="1">
              <a:solidFill>
                <a:schemeClr val="tx2"/>
              </a:solidFill>
            </a:endParaRPr>
          </a:p>
          <a:p>
            <a:r>
              <a:rPr lang="zh-CN" altLang="en-US" b="1">
                <a:solidFill>
                  <a:schemeClr val="tx2"/>
                </a:solidFill>
              </a:rPr>
              <a:t>本轮亮点：杠杆可控。</a:t>
            </a:r>
            <a:endParaRPr lang="zh-CN" altLang="en-US" b="1">
              <a:solidFill>
                <a:schemeClr val="tx2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80" y="677545"/>
            <a:ext cx="4862195" cy="33089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总结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6825" y="1465580"/>
            <a:ext cx="783971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越宏观，持续时间越久，但是终有结束的一天，千万不要越来越上头，故事越大泡沫越大。</a:t>
            </a:r>
            <a:endParaRPr lang="zh-CN" altLang="en-US" sz="1400"/>
          </a:p>
          <a:p>
            <a:endParaRPr lang="zh-CN" altLang="en-US" sz="1400"/>
          </a:p>
          <a:p>
            <a:r>
              <a:rPr lang="zh-CN" altLang="en-US" sz="1600"/>
              <a:t>大盘位置、资金痕迹等决定了板块的持续性。喜新厌旧是核心。</a:t>
            </a:r>
            <a:endParaRPr lang="zh-CN" altLang="en-US" sz="1600"/>
          </a:p>
          <a:p>
            <a:r>
              <a:rPr lang="zh-CN" altLang="en-US" sz="1600"/>
              <a:t>市场永远只闻新人笑不管旧人哭。</a:t>
            </a:r>
            <a:endParaRPr lang="zh-CN" altLang="en-US" sz="1600"/>
          </a:p>
          <a:p>
            <a:r>
              <a:rPr lang="zh-CN" altLang="en-US" sz="1600"/>
              <a:t>朝代更替的另一规律推翻和革命</a:t>
            </a:r>
            <a:r>
              <a:rPr lang="en-US" altLang="zh-CN" sz="1600"/>
              <a:t>——</a:t>
            </a:r>
            <a:r>
              <a:rPr lang="zh-CN" altLang="en-US" sz="1600"/>
              <a:t>新版块出现老板快死。</a:t>
            </a:r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板块是情绪，股票是载体，龙头、中军、后排等是演员。</a:t>
            </a:r>
            <a:endParaRPr lang="zh-CN" altLang="en-US" sz="1600"/>
          </a:p>
          <a:p>
            <a:r>
              <a:rPr lang="zh-CN" altLang="en-US" sz="1600"/>
              <a:t>一众演员才能撑起来一部戏。独角戏都不容易有二波。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板块持续</a:t>
            </a:r>
            <a:r>
              <a:rPr lang="en-US" altLang="zh-CN" sz="1600"/>
              <a:t>=</a:t>
            </a:r>
            <a:r>
              <a:rPr lang="zh-CN" altLang="en-US" sz="1600"/>
              <a:t>个股强了又强，强者恒强（战法），分金弱转强、三外有三、涨停复制、资金龙头等等。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板块弱势</a:t>
            </a:r>
            <a:r>
              <a:rPr lang="en-US" altLang="zh-CN" sz="1600"/>
              <a:t>=</a:t>
            </a:r>
            <a:r>
              <a:rPr lang="zh-CN" altLang="en-US" sz="1600"/>
              <a:t>龙头夭折，上下</a:t>
            </a:r>
            <a:r>
              <a:rPr lang="en-US" altLang="zh-CN" sz="1600"/>
              <a:t>A</a:t>
            </a:r>
            <a:r>
              <a:rPr lang="zh-CN" altLang="en-US" sz="1600"/>
              <a:t>。</a:t>
            </a:r>
            <a:endParaRPr lang="zh-CN" altLang="en-US" sz="160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pitchFamily="34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pitchFamily="34" charset="-122"/>
              </a:rPr>
              <a:t>3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大盘研判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57785"/>
            <a:ext cx="12192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>
                <a:solidFill>
                  <a:schemeClr val="bg1"/>
                </a:solidFill>
                <a:sym typeface="+mn-ea"/>
              </a:rPr>
              <a:t>指数角度</a:t>
            </a:r>
            <a:endParaRPr lang="zh-CN" altLang="en-US" sz="3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3955" y="731520"/>
            <a:ext cx="9716135" cy="5262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17875" y="6104255"/>
            <a:ext cx="5556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规律</a:t>
            </a:r>
            <a:r>
              <a:rPr lang="en-US" altLang="zh-CN" b="1">
                <a:solidFill>
                  <a:srgbClr val="FF0000"/>
                </a:solidFill>
              </a:rPr>
              <a:t>3700</a:t>
            </a:r>
            <a:r>
              <a:rPr lang="zh-CN" altLang="en-US" b="1">
                <a:solidFill>
                  <a:srgbClr val="FF0000"/>
                </a:solidFill>
              </a:rPr>
              <a:t>点强支撑，或者微服跌破是大底。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57785"/>
            <a:ext cx="12192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>
                <a:solidFill>
                  <a:schemeClr val="bg1"/>
                </a:solidFill>
                <a:sym typeface="+mn-ea"/>
              </a:rPr>
              <a:t>平均股价</a:t>
            </a:r>
            <a:r>
              <a:rPr lang="en-US" altLang="zh-CN" sz="3200">
                <a:solidFill>
                  <a:schemeClr val="bg1"/>
                </a:solidFill>
                <a:sym typeface="+mn-ea"/>
              </a:rPr>
              <a:t>+</a:t>
            </a:r>
            <a:r>
              <a:rPr lang="zh-CN" altLang="en-US" sz="3200">
                <a:solidFill>
                  <a:schemeClr val="bg1"/>
                </a:solidFill>
                <a:sym typeface="+mn-ea"/>
              </a:rPr>
              <a:t>大盘分析</a:t>
            </a:r>
            <a:endParaRPr lang="zh-CN" altLang="en-US" sz="3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340" y="1061720"/>
            <a:ext cx="5715000" cy="3638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425" y="1203960"/>
            <a:ext cx="5641340" cy="35210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81630" y="5107940"/>
            <a:ext cx="816483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下周准备进入反弹。剧本如下：</a:t>
            </a:r>
            <a:endParaRPr lang="zh-CN" altLang="en-US"/>
          </a:p>
          <a:p>
            <a:r>
              <a:rPr lang="en-US" altLang="zh-CN"/>
              <a:t>1</a:t>
            </a:r>
            <a:r>
              <a:rPr lang="zh-CN" altLang="en-US"/>
              <a:t>、回踩或者高开低走酝酿</a:t>
            </a:r>
            <a:r>
              <a:rPr lang="en-US" altLang="zh-CN"/>
              <a:t>60+120</a:t>
            </a:r>
            <a:r>
              <a:rPr lang="zh-CN" altLang="en-US"/>
              <a:t>分钟底背离金叉的话，下半周开始进入反弹。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、直接日线金叉成立，上半周开始酝酿反弹。</a:t>
            </a:r>
            <a:endParaRPr lang="zh-CN" altLang="en-US"/>
          </a:p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806</Words>
  <Application>WPS 演示</Application>
  <PresentationFormat>宽屏</PresentationFormat>
  <Paragraphs>79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Wingdings</vt:lpstr>
      <vt:lpstr>优设标题黑</vt:lpstr>
      <vt:lpstr>黑体</vt:lpstr>
      <vt:lpstr>微软雅黑 Light</vt:lpstr>
      <vt:lpstr>思源黑体 CN Medium</vt:lpstr>
      <vt:lpstr>思源黑体 CN Normal</vt:lpstr>
      <vt:lpstr>思源黑体 CN Light</vt:lpstr>
      <vt:lpstr>思源黑体 CN Bold</vt:lpstr>
      <vt:lpstr>思源黑体 CN Regular</vt:lpstr>
      <vt:lpstr>Impact</vt:lpstr>
      <vt:lpstr>KSOFDDF4E7ED</vt:lpstr>
      <vt:lpstr>FFont-Family</vt:lpstr>
      <vt:lpstr>KSOF618801C0</vt:lpstr>
      <vt:lpstr>Arial Unicode MS</vt:lpstr>
      <vt:lpstr>Calibri</vt:lpstr>
      <vt:lpstr>KSOF6188761F</vt:lpstr>
      <vt:lpstr>Office 主题​​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俏俏</cp:lastModifiedBy>
  <cp:revision>328</cp:revision>
  <dcterms:created xsi:type="dcterms:W3CDTF">2019-06-19T02:08:00Z</dcterms:created>
  <dcterms:modified xsi:type="dcterms:W3CDTF">2026-10-11T11:01:25Z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244ACA2EB60840989A6E7AD0DF89266E</vt:lpwstr>
  </property>
</Properties>
</file>