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328" r:id="rId3"/>
    <p:sldId id="375" r:id="rId4"/>
    <p:sldId id="321" r:id="rId5"/>
    <p:sldId id="322" r:id="rId6"/>
    <p:sldId id="379" r:id="rId7"/>
    <p:sldId id="382" r:id="rId8"/>
    <p:sldId id="383" r:id="rId9"/>
    <p:sldId id="376" r:id="rId10"/>
    <p:sldId id="377" r:id="rId11"/>
    <p:sldId id="381" r:id="rId12"/>
    <p:sldId id="384" r:id="rId13"/>
    <p:sldId id="390" r:id="rId14"/>
    <p:sldId id="387" r:id="rId15"/>
    <p:sldId id="388" r:id="rId16"/>
    <p:sldId id="389" r:id="rId17"/>
    <p:sldId id="397" r:id="rId18"/>
    <p:sldId id="401" r:id="rId19"/>
    <p:sldId id="391" r:id="rId20"/>
    <p:sldId id="398" r:id="rId21"/>
    <p:sldId id="392" r:id="rId22"/>
    <p:sldId id="393" r:id="rId23"/>
    <p:sldId id="327" r:id="rId24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6" userDrawn="1">
          <p15:clr>
            <a:srgbClr val="A4A3A4"/>
          </p15:clr>
        </p15:guide>
        <p15:guide id="2" pos="364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  <p:cmAuthor id="1" name="admin" initials="a" lastIdx="1" clrIdx="0"/>
  <p:cmAuthor id="3" name="Mia Vida Villanueva" initials="MVV" lastIdx="0" clrIdx="2"/>
  <p:cmAuthor id="4" name="1206988966@qq.com" initials="1" lastIdx="0" clrIdx="3"/>
  <p:cmAuthor id="5" name="姜伟光" initials="姜" lastIdx="0" clrIdx="4"/>
  <p:cmAuthor id="6" name="lenovo" initials="l" lastIdx="0" clrIdx="5"/>
  <p:cmAuthor id="7" name="Administrator" initials="A" lastIdx="0" clrIdx="6"/>
  <p:cmAuthor id="8" name="ming qiu" initials="m" lastIdx="0" clrIdx="7"/>
  <p:cmAuthor id="9" name="幸全" initials="幸全" lastIdx="0" clrIdx="8"/>
  <p:cmAuthor id="10" name="十二 猪肠" initials="十二" lastIdx="0" clrIdx="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B20"/>
    <a:srgbClr val="FA83B2"/>
    <a:srgbClr val="BF0E42"/>
    <a:srgbClr val="4044D3"/>
    <a:srgbClr val="B47BFD"/>
    <a:srgbClr val="4B58ED"/>
    <a:srgbClr val="1E38B8"/>
    <a:srgbClr val="B77DFE"/>
    <a:srgbClr val="171DA6"/>
    <a:srgbClr val="210B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076"/>
        <p:guide pos="364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120.xml"/><Relationship Id="rId3" Type="http://schemas.openxmlformats.org/officeDocument/2006/relationships/slide" Target="slides/slide1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5.xml"/><Relationship Id="rId3" Type="http://schemas.openxmlformats.org/officeDocument/2006/relationships/image" Target="../media/image4.png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画板 1 拷贝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 descr="主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主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2 拷贝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5" name="直接连接符 14"/>
          <p:cNvCxnSpPr/>
          <p:nvPr userDrawn="1">
            <p:custDataLst>
              <p:tags r:id="rId3"/>
            </p:custDataLst>
          </p:nvPr>
        </p:nvCxnSpPr>
        <p:spPr>
          <a:xfrm flipV="1">
            <a:off x="1917700" y="766445"/>
            <a:ext cx="8630920" cy="13335"/>
          </a:xfrm>
          <a:prstGeom prst="line">
            <a:avLst/>
          </a:prstGeom>
          <a:ln w="12700" cmpd="sng">
            <a:solidFill>
              <a:srgbClr val="FFFFFF"/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718165" y="327025"/>
            <a:ext cx="1220470" cy="260350"/>
          </a:xfrm>
          <a:prstGeom prst="rect">
            <a:avLst/>
          </a:prstGeom>
        </p:spPr>
      </p:pic>
      <p:pic>
        <p:nvPicPr>
          <p:cNvPr id="2" name="图片 1" descr="图片1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74320" y="327025"/>
            <a:ext cx="1671320" cy="4356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2 拷贝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底板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矢量智能对象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18165" y="327025"/>
            <a:ext cx="1220470" cy="260350"/>
          </a:xfrm>
          <a:prstGeom prst="rect">
            <a:avLst/>
          </a:prstGeom>
        </p:spPr>
      </p:pic>
      <p:pic>
        <p:nvPicPr>
          <p:cNvPr id="2" name="图片 1" descr="图片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74320" y="327025"/>
            <a:ext cx="1671320" cy="4356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画板 2 拷贝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-635" y="767080"/>
            <a:ext cx="12188825" cy="6094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718165" y="327025"/>
            <a:ext cx="1220470" cy="260350"/>
          </a:xfrm>
          <a:prstGeom prst="rect">
            <a:avLst/>
          </a:prstGeom>
        </p:spPr>
      </p:pic>
      <p:pic>
        <p:nvPicPr>
          <p:cNvPr id="3" name="图片 2" descr="图片1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74320" y="189865"/>
            <a:ext cx="1671320" cy="4356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16.xml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image" Target="../media/image16.png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image" Target="../media/image18.png"/><Relationship Id="rId3" Type="http://schemas.openxmlformats.org/officeDocument/2006/relationships/tags" Target="../tags/tag23.xml"/><Relationship Id="rId20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9" Type="http://schemas.openxmlformats.org/officeDocument/2006/relationships/tags" Target="../tags/tag38.xml"/><Relationship Id="rId18" Type="http://schemas.openxmlformats.org/officeDocument/2006/relationships/tags" Target="../tags/tag37.xml"/><Relationship Id="rId17" Type="http://schemas.openxmlformats.org/officeDocument/2006/relationships/tags" Target="../tags/tag36.xml"/><Relationship Id="rId16" Type="http://schemas.openxmlformats.org/officeDocument/2006/relationships/tags" Target="../tags/tag35.xml"/><Relationship Id="rId15" Type="http://schemas.openxmlformats.org/officeDocument/2006/relationships/tags" Target="../tags/tag34.xml"/><Relationship Id="rId14" Type="http://schemas.openxmlformats.org/officeDocument/2006/relationships/tags" Target="../tags/tag33.xml"/><Relationship Id="rId13" Type="http://schemas.openxmlformats.org/officeDocument/2006/relationships/tags" Target="../tags/tag32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45.xml"/><Relationship Id="rId4" Type="http://schemas.openxmlformats.org/officeDocument/2006/relationships/image" Target="../media/image19.png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61.xml"/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5" Type="http://schemas.openxmlformats.org/officeDocument/2006/relationships/slideLayout" Target="../slideLayouts/slideLayout4.xml"/><Relationship Id="rId14" Type="http://schemas.openxmlformats.org/officeDocument/2006/relationships/tags" Target="../tags/tag66.xml"/><Relationship Id="rId13" Type="http://schemas.openxmlformats.org/officeDocument/2006/relationships/tags" Target="../tags/tag65.xml"/><Relationship Id="rId12" Type="http://schemas.openxmlformats.org/officeDocument/2006/relationships/tags" Target="../tags/tag64.xml"/><Relationship Id="rId11" Type="http://schemas.openxmlformats.org/officeDocument/2006/relationships/tags" Target="../tags/tag63.xml"/><Relationship Id="rId10" Type="http://schemas.openxmlformats.org/officeDocument/2006/relationships/tags" Target="../tags/tag62.xml"/><Relationship Id="rId1" Type="http://schemas.openxmlformats.org/officeDocument/2006/relationships/tags" Target="../tags/tag53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83.xml"/><Relationship Id="rId4" Type="http://schemas.openxmlformats.org/officeDocument/2006/relationships/image" Target="../media/image20.png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87.xml"/><Relationship Id="rId4" Type="http://schemas.openxmlformats.org/officeDocument/2006/relationships/image" Target="../media/image21.png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tags" Target="../tags/tag84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91.xml"/><Relationship Id="rId4" Type="http://schemas.openxmlformats.org/officeDocument/2006/relationships/image" Target="../media/image22.png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95.xml"/><Relationship Id="rId4" Type="http://schemas.openxmlformats.org/officeDocument/2006/relationships/image" Target="../media/image23.png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" Type="http://schemas.openxmlformats.org/officeDocument/2006/relationships/tags" Target="../tags/tag9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tags" Target="../tags/tag96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tags" Target="../tags/tag99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106.xml"/><Relationship Id="rId4" Type="http://schemas.openxmlformats.org/officeDocument/2006/relationships/image" Target="../media/image24.pn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110.xml"/><Relationship Id="rId4" Type="http://schemas.openxmlformats.org/officeDocument/2006/relationships/image" Target="../media/image25.png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" Type="http://schemas.openxmlformats.org/officeDocument/2006/relationships/tags" Target="../tags/tag107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114.xml"/><Relationship Id="rId4" Type="http://schemas.openxmlformats.org/officeDocument/2006/relationships/image" Target="../media/image26.png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tags" Target="../tags/tag111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118.xml"/><Relationship Id="rId4" Type="http://schemas.openxmlformats.org/officeDocument/2006/relationships/image" Target="../media/image27.png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tags" Target="../tags/tag1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19.xml"/><Relationship Id="rId1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加地址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 descr="2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2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南京加地址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 descr="杭州加地址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南昌加地址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武汉加地址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郑州加地址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1041400" y="3368040"/>
            <a:ext cx="10093960" cy="2602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41400" y="5970270"/>
            <a:ext cx="10093960" cy="421005"/>
          </a:xfrm>
          <a:prstGeom prst="rect">
            <a:avLst/>
          </a:prstGeom>
          <a:gradFill>
            <a:gsLst>
              <a:gs pos="0">
                <a:srgbClr val="4044D3"/>
              </a:gs>
              <a:gs pos="100000">
                <a:srgbClr val="FF1B2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 descr="框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6480" y="3359785"/>
            <a:ext cx="10088880" cy="281305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875020" y="3639185"/>
            <a:ext cx="5260340" cy="968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宋旭先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  |  </a:t>
            </a:r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投顾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执业编号: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A11206240600005</a:t>
            </a:r>
            <a:endParaRPr lang="en-US" altLang="zh-CN" sz="1900">
              <a:solidFill>
                <a:schemeClr val="bg1"/>
              </a:soli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  <a:sym typeface="+mn-ea"/>
            </a:endParaRPr>
          </a:p>
          <a:p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           </a:t>
            </a:r>
            <a:r>
              <a:rPr lang="zh-CN" altLang="en-US" sz="19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编号: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A20250618004787</a:t>
            </a:r>
            <a:endParaRPr lang="en-US" altLang="zh-CN" sz="1900">
              <a:solidFill>
                <a:srgbClr val="210BB8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endParaRPr lang="en-US" altLang="zh-CN" sz="1900">
              <a:solidFill>
                <a:schemeClr val="bg1"/>
              </a:soli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</p:txBody>
      </p:sp>
      <p:pic>
        <p:nvPicPr>
          <p:cNvPr id="4" name="图片 3" descr="框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3480" y="3368040"/>
            <a:ext cx="10088880" cy="28130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5374640" y="4196715"/>
            <a:ext cx="52692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经传多赢</a:t>
            </a:r>
            <a:r>
              <a: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资深投顾</a:t>
            </a:r>
            <a:endParaRPr lang="zh-CN" altLang="en-US" sz="15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3"/>
            </p:custDataLst>
          </p:nvPr>
        </p:nvSpPr>
        <p:spPr>
          <a:xfrm>
            <a:off x="5361305" y="4479925"/>
            <a:ext cx="528256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对宏观经济与宏观政策有独到的理解，擅长行业研究和底部中长线配置，独创三线突破买入法、次新股战法，分享独家投资干货、经验，备受投资者青睐</a:t>
            </a:r>
            <a:endParaRPr lang="zh-CN" altLang="en-US" sz="15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66360" y="4163695"/>
            <a:ext cx="39878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300">
                <a:solidFill>
                  <a:srgbClr val="4A4A4A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·</a:t>
            </a:r>
            <a:endParaRPr lang="en-US" altLang="zh-CN" sz="2300">
              <a:solidFill>
                <a:srgbClr val="4A4A4A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5166360" y="4478020"/>
            <a:ext cx="39878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300">
                <a:solidFill>
                  <a:srgbClr val="4A4A4A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·</a:t>
            </a:r>
            <a:endParaRPr lang="en-US" altLang="zh-CN" sz="2300">
              <a:solidFill>
                <a:srgbClr val="4A4A4A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5308600" y="3487420"/>
            <a:ext cx="5335270" cy="60642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4B58ED"/>
              </a:gs>
              <a:gs pos="100000">
                <a:srgbClr val="B47BF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875020" y="3486785"/>
            <a:ext cx="476885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谭凌云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  |  </a:t>
            </a:r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投顾编号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:</a:t>
            </a:r>
            <a:r>
              <a:rPr lang="en-US" altLang="zh-CN" sz="19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A1120624080001</a:t>
            </a:r>
            <a:endParaRPr lang="zh-CN" altLang="en-US" sz="1900">
              <a:solidFill>
                <a:schemeClr val="bg1"/>
              </a:soli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  <a:sym typeface="+mn-ea"/>
            </a:endParaRPr>
          </a:p>
          <a:p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           </a:t>
            </a:r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基金编号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:</a:t>
            </a:r>
            <a:r>
              <a:rPr lang="en-US" altLang="zh-CN" sz="19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A20250820006322</a:t>
            </a:r>
            <a:endParaRPr lang="zh-CN" altLang="en-US" sz="1900">
              <a:solidFill>
                <a:schemeClr val="bg1"/>
              </a:soli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</p:txBody>
      </p:sp>
      <p:pic>
        <p:nvPicPr>
          <p:cNvPr id="22" name="图片 21" descr="画板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795" y="802005"/>
            <a:ext cx="4408805" cy="522097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1211580" y="43370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6"/>
            </p:custDataLst>
          </p:nvPr>
        </p:nvSpPr>
        <p:spPr>
          <a:xfrm>
            <a:off x="4714875" y="1131570"/>
            <a:ext cx="6669405" cy="20980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 fontAlgn="auto">
              <a:lnSpc>
                <a:spcPct val="100000"/>
              </a:lnSpc>
            </a:pPr>
            <a:r>
              <a:rPr lang="zh-CN" altLang="en-US" sz="6000" b="1" dirty="0" smtClean="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中国</a:t>
            </a:r>
            <a:r>
              <a:rPr lang="zh-CN" altLang="en-US" sz="6000" b="1" dirty="0" smtClean="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资产未来五年</a:t>
            </a:r>
            <a:endParaRPr lang="en-US" altLang="zh-CN" sz="6000" b="1" dirty="0" smtClean="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  <a:p>
            <a:pPr algn="ctr" fontAlgn="auto">
              <a:lnSpc>
                <a:spcPct val="100000"/>
              </a:lnSpc>
            </a:pPr>
            <a:r>
              <a:rPr lang="zh-CN" altLang="en-US" sz="6000" b="1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最好的</a:t>
            </a:r>
            <a:r>
              <a:rPr lang="zh-CN" altLang="en-US" sz="6000" b="1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上车机会</a:t>
            </a:r>
            <a:endParaRPr lang="zh-CN" altLang="en-US" sz="6000" b="1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目录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2555" y="1383030"/>
            <a:ext cx="1457325" cy="3444240"/>
          </a:xfrm>
          <a:prstGeom prst="rect">
            <a:avLst/>
          </a:prstGeom>
        </p:spPr>
      </p:pic>
      <p:grpSp>
        <p:nvGrpSpPr>
          <p:cNvPr id="4" name="组合 3"/>
          <p:cNvGrpSpPr/>
          <p:nvPr>
            <p:custDataLst>
              <p:tags r:id="rId2"/>
            </p:custDataLst>
          </p:nvPr>
        </p:nvGrpSpPr>
        <p:grpSpPr>
          <a:xfrm>
            <a:off x="4187825" y="1383030"/>
            <a:ext cx="6595745" cy="808355"/>
            <a:chOff x="6595" y="2178"/>
            <a:chExt cx="10387" cy="1273"/>
          </a:xfrm>
        </p:grpSpPr>
        <p:pic>
          <p:nvPicPr>
            <p:cNvPr id="5" name="图片 4" descr="第一章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>
              <p:custDataLst>
                <p:tags r:id="rId5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0000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第一章</a:t>
              </a:r>
              <a:endParaRPr lang="zh-CN" altLang="en-US" sz="280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6"/>
              </p:custDataLst>
            </p:nvPr>
          </p:nvSpPr>
          <p:spPr>
            <a:xfrm>
              <a:off x="10006" y="2474"/>
              <a:ext cx="625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泡沫破裂的三个步骤</a:t>
              </a:r>
              <a:endParaRPr lang="zh-CN" altLang="en-US" sz="24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</p:grpSp>
      <p:grpSp>
        <p:nvGrpSpPr>
          <p:cNvPr id="9" name="组合 8"/>
          <p:cNvGrpSpPr/>
          <p:nvPr>
            <p:custDataLst>
              <p:tags r:id="rId7"/>
            </p:custDataLst>
          </p:nvPr>
        </p:nvGrpSpPr>
        <p:grpSpPr>
          <a:xfrm>
            <a:off x="4187825" y="2487930"/>
            <a:ext cx="6687185" cy="808355"/>
            <a:chOff x="6595" y="2178"/>
            <a:chExt cx="10531" cy="1273"/>
          </a:xfrm>
        </p:grpSpPr>
        <p:pic>
          <p:nvPicPr>
            <p:cNvPr id="10" name="图片 9" descr="第一章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>
              <p:custDataLst>
                <p:tags r:id="rId9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0000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第二章</a:t>
              </a:r>
              <a:endParaRPr lang="zh-CN" altLang="en-US" sz="280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10"/>
              </p:custDataLst>
            </p:nvPr>
          </p:nvSpPr>
          <p:spPr>
            <a:xfrm>
              <a:off x="10006" y="2474"/>
              <a:ext cx="712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大周期底部抄底的三重境界</a:t>
              </a:r>
              <a:endParaRPr lang="zh-CN" altLang="en-US" sz="24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</p:grpSp>
      <p:grpSp>
        <p:nvGrpSpPr>
          <p:cNvPr id="18" name="组合 17"/>
          <p:cNvGrpSpPr/>
          <p:nvPr>
            <p:custDataLst>
              <p:tags r:id="rId11"/>
            </p:custDataLst>
          </p:nvPr>
        </p:nvGrpSpPr>
        <p:grpSpPr>
          <a:xfrm>
            <a:off x="4187825" y="3592830"/>
            <a:ext cx="6595745" cy="808355"/>
            <a:chOff x="6595" y="2178"/>
            <a:chExt cx="10387" cy="1273"/>
          </a:xfrm>
        </p:grpSpPr>
        <p:pic>
          <p:nvPicPr>
            <p:cNvPr id="19" name="图片 18" descr="第一章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>
              <p:custDataLst>
                <p:tags r:id="rId13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0000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第三章</a:t>
              </a:r>
              <a:endParaRPr lang="zh-CN" altLang="en-US" sz="280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4"/>
              </p:custDataLst>
            </p:nvPr>
          </p:nvSpPr>
          <p:spPr>
            <a:xfrm>
              <a:off x="10006" y="2474"/>
              <a:ext cx="665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坚定看好内需高股息</a:t>
              </a:r>
              <a:endParaRPr lang="zh-CN" altLang="en-US" sz="24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</p:grpSp>
      <p:grpSp>
        <p:nvGrpSpPr>
          <p:cNvPr id="23" name="组合 22"/>
          <p:cNvGrpSpPr/>
          <p:nvPr>
            <p:custDataLst>
              <p:tags r:id="rId15"/>
            </p:custDataLst>
          </p:nvPr>
        </p:nvGrpSpPr>
        <p:grpSpPr>
          <a:xfrm>
            <a:off x="4187825" y="4697730"/>
            <a:ext cx="6595745" cy="1070610"/>
            <a:chOff x="6595" y="2178"/>
            <a:chExt cx="10387" cy="1781"/>
          </a:xfrm>
        </p:grpSpPr>
        <p:pic>
          <p:nvPicPr>
            <p:cNvPr id="32" name="图片 31" descr="第一章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781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>
              <p:custDataLst>
                <p:tags r:id="rId17"/>
              </p:custDataLst>
            </p:nvPr>
          </p:nvSpPr>
          <p:spPr>
            <a:xfrm>
              <a:off x="7089" y="2658"/>
              <a:ext cx="2344" cy="8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0000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第四章</a:t>
              </a:r>
              <a:endParaRPr lang="zh-CN" altLang="en-US" sz="280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18"/>
              </p:custDataLst>
            </p:nvPr>
          </p:nvSpPr>
          <p:spPr>
            <a:xfrm>
              <a:off x="10006" y="2474"/>
              <a:ext cx="6253" cy="1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需求的增长千篇一律</a:t>
              </a:r>
              <a:endParaRPr lang="zh-CN" altLang="en-US" sz="24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  <a:p>
              <a:r>
                <a:rPr lang="zh-CN" altLang="en-US" sz="24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供给的收缩万里挑一</a:t>
              </a:r>
              <a:endParaRPr lang="zh-CN" altLang="en-US" sz="24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</p:grpSp>
    </p:spTree>
    <p:custDataLst>
      <p:tags r:id="rId19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01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1715135" y="3064510"/>
            <a:ext cx="89490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7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泡沫破裂的三个步骤</a:t>
            </a:r>
            <a:endParaRPr lang="zh-CN" altLang="en-US" sz="72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经传多赢资深投顾：谭凌云，投顾执业编号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A1120624080001;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:A20250820006322 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仅供参考，不构成买卖建议，市场有风险，投资需谨慎。基金的过往业绩并不预示其未来表现，基金管理人管理的其他基金的业绩并不构成基金业绩表现的保证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219200" y="3143568"/>
            <a:ext cx="876512" cy="571437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altLang="zh-CN" sz="3200" b="1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2239645" y="3105785"/>
            <a:ext cx="8481060" cy="10845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400" b="1" u="sng">
              <a:solidFill>
                <a:srgbClr val="FF0000"/>
              </a:solidFill>
              <a:latin typeface="+mn-ea"/>
              <a:cs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39645" y="245110"/>
            <a:ext cx="81972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泡沫破裂的三个步骤</a:t>
            </a:r>
            <a:endParaRPr lang="zh-CN" altLang="en-US" sz="320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545" y="889635"/>
            <a:ext cx="11443970" cy="550164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经传多赢资深投顾：谭凌云，投顾执业编号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A1120624080001;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:A20250820006322 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仅供参考，不构成买卖建议，市场有风险，投资需谨慎。基金的过往业绩并不预示其未来表现，基金管理人管理的其他基金的业绩并不构成基金业绩表现的保证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219200" y="3143568"/>
            <a:ext cx="876512" cy="571437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altLang="zh-CN" sz="3200" b="1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2239645" y="3105785"/>
            <a:ext cx="8481060" cy="10845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400" b="1" u="sng">
              <a:solidFill>
                <a:srgbClr val="FF0000"/>
              </a:solidFill>
              <a:latin typeface="+mn-ea"/>
              <a:cs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39645" y="245110"/>
            <a:ext cx="82270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chemeClr val="bg1"/>
                </a:solidFill>
              </a:rPr>
              <a:t>科技反弹临近，但期待不予</a:t>
            </a:r>
            <a:r>
              <a:rPr lang="zh-CN" altLang="en-US" sz="3200">
                <a:solidFill>
                  <a:schemeClr val="bg1"/>
                </a:solidFill>
              </a:rPr>
              <a:t>过高</a:t>
            </a: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2125" y="1028700"/>
            <a:ext cx="11208385" cy="47999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泡沫破裂普遍分为三阶段，以 2015 移动互联网、2021 新能源两轮泡沫为例：</a:t>
            </a:r>
            <a:endParaRPr lang="zh-CN" altLang="en-US">
              <a:solidFill>
                <a:schemeClr val="bg1"/>
              </a:solidFill>
            </a:endParaRPr>
          </a:p>
          <a:p>
            <a:endParaRPr lang="en-US" altLang="zh-CN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1. 第一步：杀估值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交易拥挤引发调整，此时行业基本面仍保持高增长。2015 年杠杆资金放大了下跌烈度；2021 年锂电业绩大增，但宁德依然大幅回撤。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2. 第二步：杀逻辑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第一轮急跌后往往迎来反弹（利好催化下反弹力度更强），但反弹只是修复；随后市场意识到高增长难以持续、业绩存在见顶风险，再度下杀。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3. 第三步：杀基本面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行业需求或许仍在增长，但前期扩产带来供给过剩、价格内卷，企业盈利持续走弱，开启长期阴跌。即便是赛道里最优质的龙头，也会经历深度调整，绝大多数普通企业更是长期走弱。</a:t>
            </a:r>
            <a:endParaRPr lang="zh-CN" altLang="en-US">
              <a:solidFill>
                <a:schemeClr val="bg1"/>
              </a:solidFill>
            </a:endParaRPr>
          </a:p>
          <a:p>
            <a:endParaRPr lang="en-US" altLang="zh-CN">
              <a:solidFill>
                <a:schemeClr val="bg1"/>
              </a:solidFill>
            </a:endParaRPr>
          </a:p>
          <a:p>
            <a:r>
              <a:rPr lang="zh-CN" altLang="en-US" u="sng">
                <a:solidFill>
                  <a:schemeClr val="bg1"/>
                </a:solidFill>
              </a:rPr>
              <a:t>当前行情处于泡沫破裂第一步的中后段，处在杀估值的尾声，市场对基本面的信仰尚未打破，距离反弹很近了；第二</a:t>
            </a:r>
            <a:r>
              <a:rPr lang="zh-CN" altLang="en-US" u="sng">
                <a:solidFill>
                  <a:schemeClr val="bg1"/>
                </a:solidFill>
              </a:rPr>
              <a:t>步后续美股走弱后，才会进入杀逻辑阶段。</a:t>
            </a:r>
            <a:endParaRPr lang="zh-CN" altLang="en-US" u="sng">
              <a:solidFill>
                <a:schemeClr val="bg1"/>
              </a:solidFill>
            </a:endParaRPr>
          </a:p>
          <a:p>
            <a:endParaRPr lang="en-US" altLang="zh-CN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由于量化学习能力</a:t>
            </a:r>
            <a:r>
              <a:rPr lang="zh-CN" altLang="en-US">
                <a:solidFill>
                  <a:schemeClr val="bg1"/>
                </a:solidFill>
              </a:rPr>
              <a:t>太强，这套历史规律已经被量化熟知，存在学习效应，规律会前置，容易出现下跌更快、反弹高度不及预期的情况，依靠历史节奏交易难度很高，把握大周期、大趋势更为关键。</a:t>
            </a:r>
            <a:endParaRPr lang="zh-CN" altLang="en-US">
              <a:solidFill>
                <a:schemeClr val="bg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2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1715135" y="3064510"/>
            <a:ext cx="894905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76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抄底的三重</a:t>
            </a:r>
            <a:r>
              <a:rPr lang="zh-CN" altLang="en-US" sz="76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境界</a:t>
            </a:r>
            <a:endParaRPr lang="zh-CN" altLang="en-US" sz="76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经传多赢资深投顾：谭凌云，投顾执业编号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A1120624080001;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:A20250820006322 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仅供参考，不构成买卖建议，市场有风险，投资需谨慎。基金的过往业绩并不预示其未来表现，基金管理人管理的其他基金的业绩并不构成基金业绩表现的保证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6" name="Rectangle 41732_#color_#shadow_$dk1-788&amp;2007"/>
          <p:cNvSpPr/>
          <p:nvPr>
            <p:custDataLst>
              <p:tags r:id="rId2"/>
            </p:custDataLst>
          </p:nvPr>
        </p:nvSpPr>
        <p:spPr>
          <a:xfrm>
            <a:off x="998855" y="918845"/>
            <a:ext cx="10195560" cy="1579245"/>
          </a:xfrm>
          <a:prstGeom prst="roundRect">
            <a:avLst/>
          </a:prstGeom>
          <a:solidFill>
            <a:srgbClr val="FFFFFF"/>
          </a:solidFill>
          <a:effectLst>
            <a:outerShdw blurRad="508000" dist="76200" dir="5400000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1219200" y="1552258"/>
            <a:ext cx="876512" cy="571437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chemeClr val="accent1"/>
                </a:solidFill>
                <a:latin typeface="+mn-ea"/>
                <a:cs typeface="+mn-ea"/>
              </a:rPr>
              <a:t>01</a:t>
            </a:r>
            <a:endParaRPr lang="en-US" altLang="zh-CN" sz="32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2239645" y="1437005"/>
            <a:ext cx="8834755" cy="9937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觉得便宜就冲进去，这是新手最容易踩的坑。</a:t>
            </a:r>
            <a:r>
              <a:rPr lang="en-US" altLang="zh-CN" sz="14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2018</a:t>
            </a:r>
            <a:r>
              <a:rPr lang="zh-CN" altLang="en-US" sz="14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年10倍市盈率的万科成了巨坑，同价的格力却赚翻了。便宜了就抄底，是一种非常致命的抄底中常见的错误。便宜不代表能涨，得看利润能不能维持、变差的原因能不能逆转</a:t>
            </a:r>
            <a:r>
              <a:rPr lang="zh-CN" altLang="en-US" sz="1400" b="1">
                <a:solidFill>
                  <a:srgbClr val="404040"/>
                </a:solidFill>
                <a:latin typeface="+mn-ea"/>
                <a:cs typeface="+mn-ea"/>
              </a:rPr>
              <a:t>。</a:t>
            </a:r>
            <a:endParaRPr lang="zh-CN" altLang="en-US" sz="1400" b="1">
              <a:solidFill>
                <a:srgbClr val="404040"/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2239645" y="1029653"/>
            <a:ext cx="8481141" cy="40729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rgbClr val="151515"/>
                </a:solidFill>
                <a:latin typeface="+mn-ea"/>
                <a:cs typeface="+mn-ea"/>
              </a:rPr>
              <a:t>第一重境界：叫做跌了就抄底，这个话还可以更精炼翻译一下，叫做便宜了就抄底。</a:t>
            </a:r>
            <a:endParaRPr lang="zh-CN" altLang="en-US" b="1" dirty="0">
              <a:solidFill>
                <a:srgbClr val="151515"/>
              </a:solidFill>
              <a:latin typeface="+mn-ea"/>
              <a:cs typeface="+mn-ea"/>
            </a:endParaRPr>
          </a:p>
        </p:txBody>
      </p:sp>
      <p:sp>
        <p:nvSpPr>
          <p:cNvPr id="17" name="Rectangle 41732_#color_#shadow_$dk1-788&amp;2007"/>
          <p:cNvSpPr/>
          <p:nvPr>
            <p:custDataLst>
              <p:tags r:id="rId6"/>
            </p:custDataLst>
          </p:nvPr>
        </p:nvSpPr>
        <p:spPr>
          <a:xfrm>
            <a:off x="998855" y="2588260"/>
            <a:ext cx="10195560" cy="1673225"/>
          </a:xfrm>
          <a:prstGeom prst="roundRect">
            <a:avLst/>
          </a:prstGeom>
          <a:solidFill>
            <a:srgbClr val="FFFFFF"/>
          </a:solidFill>
          <a:effectLst>
            <a:outerShdw blurRad="508000" dist="76200" dir="5400000" algn="bl" rotWithShape="0">
              <a:schemeClr val="accent2">
                <a:alpha val="20000"/>
              </a:schemeClr>
            </a:outerShdw>
          </a:effectLst>
        </p:spPr>
        <p:txBody>
          <a:bodyPr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1219200" y="3143568"/>
            <a:ext cx="876512" cy="571437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chemeClr val="accent2"/>
                </a:solidFill>
                <a:latin typeface="+mn-ea"/>
                <a:cs typeface="+mn-ea"/>
              </a:rPr>
              <a:t>02</a:t>
            </a:r>
            <a:endParaRPr lang="en-US" altLang="zh-CN" sz="3200" b="1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8"/>
            </p:custDataLst>
          </p:nvPr>
        </p:nvSpPr>
        <p:spPr>
          <a:xfrm>
            <a:off x="2239645" y="3105785"/>
            <a:ext cx="8481060" cy="10845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u="sng">
                <a:solidFill>
                  <a:srgbClr val="FF0000"/>
                </a:solidFill>
                <a:latin typeface="+mn-ea"/>
                <a:cs typeface="+mn-ea"/>
              </a:rPr>
              <a:t>疫情解封后</a:t>
            </a:r>
            <a:r>
              <a:rPr lang="zh-CN" altLang="en-US" sz="1400" b="1" u="sng">
                <a:solidFill>
                  <a:srgbClr val="FF0000"/>
                </a:solidFill>
                <a:latin typeface="+mn-ea"/>
                <a:cs typeface="+mn-ea"/>
              </a:rPr>
              <a:t>的2022年底和2024年9月那种至暗时刻就是典型。基本面烂透了，啥希望都看不见。这时候只能赌“有形之手”会出手救市。那个时候很便宜，但便宜之下的基本面也很差，从理智的角度不应该抄底。但那个时候需要一点信仰。</a:t>
            </a:r>
            <a:endParaRPr lang="zh-CN" altLang="en-US" sz="1400" b="1" u="sng">
              <a:solidFill>
                <a:srgbClr val="FF0000"/>
              </a:solidFill>
              <a:latin typeface="+mn-ea"/>
              <a:cs typeface="+mn-ea"/>
            </a:endParaRPr>
          </a:p>
        </p:txBody>
      </p:sp>
      <p:sp>
        <p:nvSpPr>
          <p:cNvPr id="16" name="矩形 15"/>
          <p:cNvSpPr/>
          <p:nvPr>
            <p:custDataLst>
              <p:tags r:id="rId9"/>
            </p:custDataLst>
          </p:nvPr>
        </p:nvSpPr>
        <p:spPr>
          <a:xfrm>
            <a:off x="2239645" y="2693353"/>
            <a:ext cx="8481141" cy="40729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151515"/>
                </a:solidFill>
                <a:latin typeface="+mn-ea"/>
                <a:cs typeface="+mn-ea"/>
              </a:rPr>
              <a:t>第二重境界：叫做信仰抄底。</a:t>
            </a:r>
            <a:endParaRPr lang="zh-CN" altLang="en-US" sz="2000" b="1">
              <a:solidFill>
                <a:srgbClr val="151515"/>
              </a:solidFill>
              <a:latin typeface="+mn-ea"/>
              <a:cs typeface="+mn-ea"/>
            </a:endParaRPr>
          </a:p>
        </p:txBody>
      </p:sp>
      <p:sp>
        <p:nvSpPr>
          <p:cNvPr id="36" name="Rectangle 41732_#color_#shadow_$dk1-788&amp;2007"/>
          <p:cNvSpPr/>
          <p:nvPr>
            <p:custDataLst>
              <p:tags r:id="rId10"/>
            </p:custDataLst>
          </p:nvPr>
        </p:nvSpPr>
        <p:spPr>
          <a:xfrm>
            <a:off x="998855" y="4334510"/>
            <a:ext cx="10195560" cy="2084705"/>
          </a:xfrm>
          <a:prstGeom prst="roundRect">
            <a:avLst/>
          </a:prstGeom>
          <a:solidFill>
            <a:srgbClr val="FFFFFF"/>
          </a:solidFill>
          <a:effectLst>
            <a:outerShdw blurRad="508000" dist="76200" dir="5400000" algn="bl" rotWithShape="0">
              <a:schemeClr val="accent1">
                <a:alpha val="20000"/>
              </a:schemeClr>
            </a:outerShdw>
          </a:effectLst>
        </p:spPr>
        <p:txBody>
          <a:bodyPr/>
          <a:p>
            <a:r>
              <a:rPr lang="en-US" altLang="zh-CN">
                <a:solidFill>
                  <a:schemeClr val="tx1"/>
                </a:solidFill>
              </a:rPr>
              <a:t>                           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>
            <p:custDataLst>
              <p:tags r:id="rId11"/>
            </p:custDataLst>
          </p:nvPr>
        </p:nvSpPr>
        <p:spPr>
          <a:xfrm>
            <a:off x="1148715" y="5091113"/>
            <a:ext cx="876512" cy="571437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chemeClr val="accent1"/>
                </a:solidFill>
                <a:latin typeface="+mn-ea"/>
                <a:cs typeface="+mn-ea"/>
              </a:rPr>
              <a:t>03</a:t>
            </a:r>
            <a:endParaRPr lang="en-US" altLang="zh-CN" sz="3200" b="1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9" name="矩形 18"/>
          <p:cNvSpPr/>
          <p:nvPr>
            <p:custDataLst>
              <p:tags r:id="rId12"/>
            </p:custDataLst>
          </p:nvPr>
        </p:nvSpPr>
        <p:spPr>
          <a:xfrm>
            <a:off x="2176145" y="4725670"/>
            <a:ext cx="8544560" cy="12668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u="sng">
                <a:solidFill>
                  <a:srgbClr val="7030A0"/>
                </a:solidFill>
                <a:latin typeface="+mn-ea"/>
                <a:cs typeface="+mn-ea"/>
              </a:rPr>
              <a:t>现在属于抄底的第三重境界，明明已经开始变好，但大家吓的不敢相信了...基本面预期已经开始明确改善，但在股价持续下跌的负面反馈下，没有人相信基本面会有改善，于是无脑杀跌。这种抄底的机会，说实话就是千年难遇。这个时候你不需要信仰，只需要常识。</a:t>
            </a:r>
            <a:endParaRPr lang="zh-CN" altLang="en-US" sz="1600" b="1" u="sng">
              <a:solidFill>
                <a:srgbClr val="7030A0"/>
              </a:solidFill>
              <a:latin typeface="+mn-ea"/>
              <a:cs typeface="+mn-ea"/>
            </a:endParaRPr>
          </a:p>
        </p:txBody>
      </p:sp>
      <p:sp>
        <p:nvSpPr>
          <p:cNvPr id="20" name="矩形 19"/>
          <p:cNvSpPr/>
          <p:nvPr>
            <p:custDataLst>
              <p:tags r:id="rId13"/>
            </p:custDataLst>
          </p:nvPr>
        </p:nvSpPr>
        <p:spPr>
          <a:xfrm>
            <a:off x="2176145" y="4357370"/>
            <a:ext cx="8474075" cy="40703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151515"/>
                </a:solidFill>
                <a:latin typeface="+mn-ea"/>
                <a:cs typeface="+mn-ea"/>
              </a:rPr>
              <a:t>第三重：常识战胜恐惧。</a:t>
            </a:r>
            <a:endParaRPr lang="zh-CN" altLang="en-US" sz="2000" b="1">
              <a:solidFill>
                <a:srgbClr val="151515"/>
              </a:solidFill>
              <a:latin typeface="+mn-ea"/>
              <a:cs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39645" y="245110"/>
            <a:ext cx="82575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chemeClr val="bg1"/>
                </a:solidFill>
              </a:rPr>
              <a:t>大周期抄底的三重境界</a:t>
            </a:r>
            <a:endParaRPr lang="zh-CN" altLang="en-US" sz="3200">
              <a:solidFill>
                <a:schemeClr val="bg1"/>
              </a:solidFill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经传多赢资深投顾：谭凌云，投顾执业编号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A1120624080001;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:A20250820006322 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仅供参考，不构成买卖建议，市场有风险，投资需谨慎。基金的过往业绩并不预示其未来表现，基金管理人管理的其他基金的业绩并不构成基金业绩表现的保证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94790" y="5143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21" name="矩形: 圆角 7"/>
          <p:cNvSpPr/>
          <p:nvPr>
            <p:custDataLst>
              <p:tags r:id="rId2"/>
            </p:custDataLst>
          </p:nvPr>
        </p:nvSpPr>
        <p:spPr>
          <a:xfrm>
            <a:off x="522605" y="1390015"/>
            <a:ext cx="5573395" cy="5001260"/>
          </a:xfrm>
          <a:prstGeom prst="roundRect">
            <a:avLst>
              <a:gd name="adj" fmla="val 5234"/>
            </a:avLst>
          </a:prstGeom>
          <a:solidFill>
            <a:srgbClr val="FFFFFF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lIns="386147" tIns="671752" rIns="347215" bIns="418526" numCol="1" spcCol="0" rtlCol="0" fromWordArt="0" anchor="ctr" anchorCtr="0" forceAA="0" compatLnSpc="1">
            <a:noAutofit/>
          </a:bodyPr>
          <a:p>
            <a:pPr marL="0" algn="l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kern="0" dirty="0">
                <a:ln>
                  <a:noFill/>
                  <a:prstDash val="sysDot"/>
                </a:ln>
                <a:solidFill>
                  <a:srgbClr val="292929"/>
                </a:solidFill>
                <a:latin typeface="+mn-ea"/>
                <a:sym typeface="+mn-ea"/>
              </a:rPr>
              <a:t>今年2-3季度，我们进行了一系列有一定阶段性负面影响的政策调整。比如部分退税取消（出口退税，消费税，乳制品相关税收），征收离岸信托的所得税，要求企业按实际工资缴纳社保，推出现房销售制度。</a:t>
            </a:r>
            <a:endParaRPr lang="zh-CN" altLang="en-US" sz="1600" b="1" kern="0" dirty="0">
              <a:ln>
                <a:noFill/>
                <a:prstDash val="sysDot"/>
              </a:ln>
              <a:solidFill>
                <a:srgbClr val="292929"/>
              </a:solidFill>
              <a:latin typeface="+mn-ea"/>
              <a:sym typeface="+mn-ea"/>
            </a:endParaRPr>
          </a:p>
          <a:p>
            <a:pPr marL="0" algn="l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kern="0" dirty="0">
                <a:ln>
                  <a:noFill/>
                  <a:prstDash val="sysDot"/>
                </a:ln>
                <a:solidFill>
                  <a:srgbClr val="292929"/>
                </a:solidFill>
                <a:latin typeface="+mn-ea"/>
                <a:sym typeface="+mn-ea"/>
              </a:rPr>
              <a:t>政策出台是大大的</a:t>
            </a:r>
            <a:r>
              <a:rPr lang="zh-CN" altLang="en-US" sz="1600" b="1" kern="0" dirty="0">
                <a:ln>
                  <a:noFill/>
                  <a:prstDash val="sysDot"/>
                </a:ln>
                <a:solidFill>
                  <a:srgbClr val="292929"/>
                </a:solidFill>
                <a:latin typeface="+mn-ea"/>
                <a:sym typeface="+mn-ea"/>
              </a:rPr>
              <a:t>正确财政补贴助长企业内卷（光伏、新能源等），补贴资金不该持续用来支持无效内卷；堵住税收漏洞、对离岸信托征税，才能筹措财力补贴民生。</a:t>
            </a:r>
            <a:endParaRPr lang="zh-CN" altLang="en-US" sz="1600" b="1" kern="0" dirty="0">
              <a:ln>
                <a:noFill/>
                <a:prstDash val="sysDot"/>
              </a:ln>
              <a:solidFill>
                <a:srgbClr val="292929"/>
              </a:solidFill>
              <a:latin typeface="+mn-ea"/>
              <a:sym typeface="+mn-ea"/>
            </a:endParaRPr>
          </a:p>
          <a:p>
            <a:pPr marL="0" algn="l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kern="0" dirty="0">
                <a:ln>
                  <a:noFill/>
                  <a:prstDash val="sysDot"/>
                </a:ln>
                <a:solidFill>
                  <a:srgbClr val="292929"/>
                </a:solidFill>
                <a:latin typeface="+mn-ea"/>
                <a:sym typeface="+mn-ea"/>
              </a:rPr>
              <a:t>今年一系列收税、反内卷、保障中小企业回款、现房销售等政策，本质是分配改革：调整资本、企业、富人等群体的收益，向普通居民倾斜；长期目标是增加居民收入、提振内需，实现经济良性循环。</a:t>
            </a:r>
            <a:endParaRPr lang="zh-CN" altLang="en-US" sz="1600" b="1" kern="0" dirty="0">
              <a:ln>
                <a:noFill/>
                <a:prstDash val="sysDot"/>
              </a:ln>
              <a:solidFill>
                <a:srgbClr val="292929"/>
              </a:solidFill>
              <a:latin typeface="+mn-ea"/>
              <a:sym typeface="+mn-ea"/>
            </a:endParaRPr>
          </a:p>
          <a:p>
            <a:pPr marL="0" algn="l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1400" b="1" u="sng" kern="0" dirty="0">
              <a:ln>
                <a:noFill/>
                <a:prstDash val="sysDot"/>
              </a:ln>
              <a:solidFill>
                <a:srgbClr val="7030A0"/>
              </a:solidFill>
              <a:latin typeface="+mn-ea"/>
              <a:sym typeface="+mn-ea"/>
            </a:endParaRPr>
          </a:p>
        </p:txBody>
      </p:sp>
      <p:sp>
        <p:nvSpPr>
          <p:cNvPr id="22" name="矩形: 单圆角 12"/>
          <p:cNvSpPr/>
          <p:nvPr>
            <p:custDataLst>
              <p:tags r:id="rId3"/>
            </p:custDataLst>
          </p:nvPr>
        </p:nvSpPr>
        <p:spPr>
          <a:xfrm>
            <a:off x="456883" y="804228"/>
            <a:ext cx="4662073" cy="772067"/>
          </a:xfrm>
          <a:prstGeom prst="round1Rect">
            <a:avLst/>
          </a:prstGeom>
          <a:gradFill flip="none" rotWithShape="1">
            <a:gsLst>
              <a:gs pos="100000">
                <a:schemeClr val="accent1">
                  <a:alpha val="100000"/>
                </a:schemeClr>
              </a:gs>
              <a:gs pos="0">
                <a:schemeClr val="accent1">
                  <a:lumMod val="70000"/>
                  <a:lumOff val="30000"/>
                  <a:alpha val="10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203200" dist="762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indent="452755" algn="ctr"/>
            <a:r>
              <a:rPr lang="zh-CN" altLang="en-US" sz="2400" b="1" spc="300" dirty="0">
                <a:solidFill>
                  <a:schemeClr val="lt1">
                    <a:lumMod val="100000"/>
                  </a:schemeClr>
                </a:solidFill>
                <a:latin typeface="+mj-ea"/>
              </a:rPr>
              <a:t>政策</a:t>
            </a:r>
            <a:r>
              <a:rPr lang="zh-CN" altLang="en-US" sz="2400" b="1" spc="300" dirty="0">
                <a:solidFill>
                  <a:schemeClr val="lt1">
                    <a:lumMod val="100000"/>
                  </a:schemeClr>
                </a:solidFill>
                <a:latin typeface="+mj-ea"/>
              </a:rPr>
              <a:t>调整</a:t>
            </a:r>
            <a:endParaRPr lang="zh-CN" altLang="en-US" sz="2400" b="1" spc="300" dirty="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  <p:sp>
        <p:nvSpPr>
          <p:cNvPr id="23" name="矩形: 圆角 6"/>
          <p:cNvSpPr/>
          <p:nvPr>
            <p:custDataLst>
              <p:tags r:id="rId4"/>
            </p:custDataLst>
          </p:nvPr>
        </p:nvSpPr>
        <p:spPr>
          <a:xfrm>
            <a:off x="6475730" y="944245"/>
            <a:ext cx="5461635" cy="5446395"/>
          </a:xfrm>
          <a:prstGeom prst="roundRect">
            <a:avLst>
              <a:gd name="adj" fmla="val 5234"/>
            </a:avLst>
          </a:prstGeom>
          <a:solidFill>
            <a:srgbClr val="FFFFFF"/>
          </a:solidFill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203200" dist="76200" dir="8100000" algn="tr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lIns="386147" tIns="671752" rIns="347215" bIns="418526" numCol="1" spcCol="0" rtlCol="0" fromWordArt="0" anchor="ctr" anchorCtr="0" forceAA="0" compatLnSpc="1">
            <a:noAutofit/>
          </a:bodyPr>
          <a:p>
            <a:pPr marL="0" algn="l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1600" b="1" kern="0" dirty="0">
              <a:ln>
                <a:noFill/>
                <a:prstDash val="sysDot"/>
              </a:ln>
              <a:solidFill>
                <a:srgbClr val="292929"/>
              </a:solidFill>
              <a:latin typeface="+mn-ea"/>
              <a:sym typeface="+mn-ea"/>
            </a:endParaRPr>
          </a:p>
          <a:p>
            <a:pPr marL="0" algn="l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kern="0" dirty="0">
                <a:ln>
                  <a:noFill/>
                  <a:prstDash val="sysDot"/>
                </a:ln>
                <a:solidFill>
                  <a:srgbClr val="292929"/>
                </a:solidFill>
                <a:latin typeface="+mn-ea"/>
                <a:sym typeface="+mn-ea"/>
              </a:rPr>
              <a:t>政策调整存在时滞，会短期压制企业业绩。偏利空的政策先行有两点理由：①民生补贴属于持续性财政支出，需要稳定税源支撑，不能只靠一次性国债，所以先要理顺税收；②过往不少扶持政策传导失效，补贴容易被头部挤占、加剧行业内卷，多方受损。所以需要先出台这类政策打通堵点，之后正向刺激政策才能见效。</a:t>
            </a:r>
            <a:endParaRPr lang="zh-CN" altLang="en-US" sz="1600" b="1" kern="0" dirty="0">
              <a:ln>
                <a:noFill/>
                <a:prstDash val="sysDot"/>
              </a:ln>
              <a:solidFill>
                <a:srgbClr val="292929"/>
              </a:solidFill>
              <a:latin typeface="+mn-ea"/>
              <a:sym typeface="+mn-ea"/>
            </a:endParaRPr>
          </a:p>
          <a:p>
            <a:pPr marL="0" algn="l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kern="0" dirty="0">
                <a:ln>
                  <a:noFill/>
                  <a:prstDash val="sysDot"/>
                </a:ln>
                <a:solidFill>
                  <a:srgbClr val="7030A0"/>
                </a:solidFill>
                <a:latin typeface="+mn-ea"/>
                <a:sym typeface="+mn-ea"/>
              </a:rPr>
              <a:t>当前处于政策转换阶段，928 国常会已作出部署，分配改革的惠民侧政策开始启动，预计未来三个月会有更多积极政策落地。当下并非 2024 年 924 那种毫无希望的至暗时刻，而是拐点已现、但市场仍困在悲观情绪里。这就是第三重抄底境界：形势逐步明朗，最难的是克服恐惧。</a:t>
            </a:r>
            <a:endParaRPr lang="zh-CN" altLang="en-US" sz="1600" b="1" kern="0" dirty="0">
              <a:ln>
                <a:noFill/>
                <a:prstDash val="sysDot"/>
              </a:ln>
              <a:solidFill>
                <a:srgbClr val="7030A0"/>
              </a:solidFill>
              <a:latin typeface="+mn-ea"/>
              <a:sym typeface="+mn-ea"/>
            </a:endParaRPr>
          </a:p>
        </p:txBody>
      </p:sp>
      <p:sp>
        <p:nvSpPr>
          <p:cNvPr id="24" name="矩形: 单圆角 8"/>
          <p:cNvSpPr/>
          <p:nvPr>
            <p:custDataLst>
              <p:tags r:id="rId5"/>
            </p:custDataLst>
          </p:nvPr>
        </p:nvSpPr>
        <p:spPr>
          <a:xfrm>
            <a:off x="6296343" y="804228"/>
            <a:ext cx="4662073" cy="772067"/>
          </a:xfrm>
          <a:prstGeom prst="round1Rect">
            <a:avLst/>
          </a:prstGeom>
          <a:gradFill flip="none" rotWithShape="1">
            <a:gsLst>
              <a:gs pos="100000">
                <a:schemeClr val="accent2">
                  <a:alpha val="100000"/>
                </a:schemeClr>
              </a:gs>
              <a:gs pos="0">
                <a:schemeClr val="accent2">
                  <a:lumMod val="70000"/>
                  <a:lumOff val="30000"/>
                  <a:alpha val="10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203200" dist="76200" dir="8100000" algn="tr" rotWithShape="0">
              <a:schemeClr val="accent2">
                <a:lumMod val="75000"/>
                <a:alpha val="2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indent="452755" algn="ctr"/>
            <a:r>
              <a:rPr lang="zh-CN" altLang="en-US" sz="2600" b="1" spc="300" dirty="0">
                <a:solidFill>
                  <a:schemeClr val="lt1">
                    <a:lumMod val="100000"/>
                  </a:schemeClr>
                </a:solidFill>
                <a:latin typeface="+mj-ea"/>
              </a:rPr>
              <a:t>形式逐步</a:t>
            </a:r>
            <a:r>
              <a:rPr lang="zh-CN" altLang="en-US" sz="2600" b="1" spc="300" dirty="0">
                <a:solidFill>
                  <a:schemeClr val="lt1">
                    <a:lumMod val="100000"/>
                  </a:schemeClr>
                </a:solidFill>
                <a:latin typeface="+mj-ea"/>
              </a:rPr>
              <a:t>明朗</a:t>
            </a:r>
            <a:endParaRPr lang="zh-CN" altLang="en-US" sz="2600" b="1" spc="300" dirty="0">
              <a:solidFill>
                <a:schemeClr val="lt1">
                  <a:lumMod val="100000"/>
                </a:schemeClr>
              </a:solidFill>
              <a:latin typeface="+mj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经传多赢资深投顾：谭凌云，投顾执业编号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A1120624080001;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:A20250820006322 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仅供参考，不构成买卖建议，市场有风险，投资需谨慎。基金的过往业绩并不预示其未来表现，基金管理人管理的其他基金的业绩并不构成基金业绩表现的保证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219200" y="3143568"/>
            <a:ext cx="876512" cy="571437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altLang="zh-CN" sz="3200" b="1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2239645" y="3105785"/>
            <a:ext cx="8481060" cy="10845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400" b="1" u="sng">
              <a:solidFill>
                <a:srgbClr val="FF0000"/>
              </a:solidFill>
              <a:latin typeface="+mn-ea"/>
              <a:cs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53665" y="164465"/>
            <a:ext cx="787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00000"/>
              </a:lnSpc>
            </a:pPr>
            <a:r>
              <a:rPr lang="zh-CN" altLang="en-US" sz="3200">
                <a:solidFill>
                  <a:schemeClr val="bg1"/>
                </a:solidFill>
              </a:rPr>
              <a:t>未来五年最好的</a:t>
            </a:r>
            <a:r>
              <a:rPr lang="zh-CN" altLang="en-US" sz="3200">
                <a:solidFill>
                  <a:schemeClr val="bg1"/>
                </a:solidFill>
              </a:rPr>
              <a:t>一次上车</a:t>
            </a:r>
            <a:r>
              <a:rPr lang="zh-CN" altLang="en-US" sz="3200">
                <a:solidFill>
                  <a:schemeClr val="bg1"/>
                </a:solidFill>
              </a:rPr>
              <a:t>机会</a:t>
            </a: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31165" y="828675"/>
            <a:ext cx="11400155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这段时间以来，一些有着根本逻辑错误谬误百出的段子开始疯狂传播，市场情绪也进入到了冰点。</a:t>
            </a:r>
            <a:r>
              <a:rPr lang="en-US" altLang="zh-CN">
                <a:solidFill>
                  <a:schemeClr val="bg1"/>
                </a:solidFill>
              </a:rPr>
              <a:t>A</a:t>
            </a:r>
            <a:r>
              <a:rPr lang="zh-CN" altLang="en-US">
                <a:solidFill>
                  <a:schemeClr val="bg1"/>
                </a:solidFill>
              </a:rPr>
              <a:t>股乃至中国资产几乎又成为了一个人见人踩，狗都唾弃的地方。</a:t>
            </a:r>
            <a:endParaRPr lang="zh-CN" altLang="en-US">
              <a:solidFill>
                <a:schemeClr val="bg1"/>
              </a:solidFill>
            </a:endParaRPr>
          </a:p>
          <a:p>
            <a:endParaRPr lang="en-US" altLang="zh-CN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最近很多同行都告诉我，还是要去海外，美股才是人类之光，全世界最好的资产都在美国，任何资产只要加了中国两个字，就没有投资价值...</a:t>
            </a:r>
            <a:endParaRPr lang="zh-CN" altLang="en-US">
              <a:solidFill>
                <a:schemeClr val="bg1"/>
              </a:solidFill>
            </a:endParaRPr>
          </a:p>
          <a:p>
            <a:endParaRPr lang="en-US" altLang="zh-CN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对于这件事，我的观点超级明确，简单。我认为24年的924类似于14年9月，他开启了是一段中国资产预期改善的行情；</a:t>
            </a:r>
            <a:endParaRPr lang="zh-CN" altLang="en-US">
              <a:solidFill>
                <a:schemeClr val="bg1"/>
              </a:solidFill>
            </a:endParaRPr>
          </a:p>
          <a:p>
            <a:endParaRPr lang="en-US" altLang="zh-CN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2年时间，预期改善遇上了现实压力，市场出现了大幅调整，这样的故事，2015-2016年也发生过。但要知道2017年开始，</a:t>
            </a:r>
            <a:r>
              <a:rPr lang="en-US" altLang="zh-CN">
                <a:solidFill>
                  <a:schemeClr val="bg1"/>
                </a:solidFill>
              </a:rPr>
              <a:t>A</a:t>
            </a:r>
            <a:r>
              <a:rPr lang="zh-CN" altLang="en-US">
                <a:solidFill>
                  <a:schemeClr val="bg1"/>
                </a:solidFill>
              </a:rPr>
              <a:t>股港股中国资产才真正开启了一轮波澜壮阔的行情，2017年到2021年的五年行情中，大量优质的中国资产，核心资产涨了5倍10倍。</a:t>
            </a:r>
            <a:endParaRPr lang="zh-CN" altLang="en-US">
              <a:solidFill>
                <a:schemeClr val="bg1"/>
              </a:solidFill>
            </a:endParaRPr>
          </a:p>
          <a:p>
            <a:endParaRPr lang="en-US" altLang="zh-CN">
              <a:solidFill>
                <a:schemeClr val="bg1"/>
              </a:solidFill>
            </a:endParaRPr>
          </a:p>
          <a:p>
            <a:r>
              <a:rPr lang="zh-CN" altLang="en-US" i="1" u="sng">
                <a:solidFill>
                  <a:schemeClr val="bg1"/>
                </a:solidFill>
              </a:rPr>
              <a:t>预期演绎的行情确实结束。但基本面驱动的真正波澜壮阔的行情即将到来。这可能是924以来中国资产最好的一次上车机会，这也可能是未来五年中国资产最好的一次上车机会。</a:t>
            </a:r>
            <a:endParaRPr lang="zh-CN" altLang="en-US" i="1" u="sng">
              <a:solidFill>
                <a:schemeClr val="bg1"/>
              </a:solidFill>
            </a:endParaRPr>
          </a:p>
          <a:p>
            <a:endParaRPr lang="en-US" altLang="zh-CN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这个时候不上车还要跳车，等着明年拍断大腿么？过两年我们再来看，美股到底是不是永远涨，中国资产是不是就是全球最垃圾的资产...</a:t>
            </a:r>
            <a:endParaRPr lang="zh-CN" altLang="en-US">
              <a:solidFill>
                <a:schemeClr val="bg1"/>
              </a:solidFill>
            </a:endParaRPr>
          </a:p>
          <a:p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2"/>
                </a:solidFill>
              </a:rPr>
              <a:t>我一直只相信周期，不相信叙事，更不相信故事。</a:t>
            </a:r>
            <a:endParaRPr lang="zh-CN" altLang="en-US">
              <a:solidFill>
                <a:schemeClr val="bg2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3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1715135" y="3064510"/>
            <a:ext cx="894905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76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高股息</a:t>
            </a:r>
            <a:r>
              <a:rPr lang="zh-CN" altLang="en-US" sz="76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内需</a:t>
            </a:r>
            <a:endParaRPr lang="zh-CN" altLang="en-US" sz="76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经传多赢资深投顾：谭凌云，投顾执业编号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A1120624080001;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:A20250820006322 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仅供参考，不构成买卖建议，市场有风险，投资需谨慎。基金的过往业绩并不预示其未来表现，基金管理人管理的其他基金的业绩并不构成基金业绩表现的保证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219200" y="3143568"/>
            <a:ext cx="876512" cy="571437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altLang="zh-CN" sz="3200" b="1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2239645" y="3105785"/>
            <a:ext cx="8481060" cy="10845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400" b="1" u="sng">
              <a:solidFill>
                <a:srgbClr val="FF0000"/>
              </a:solidFill>
              <a:latin typeface="+mn-ea"/>
              <a:cs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39645" y="245110"/>
            <a:ext cx="82575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chemeClr val="bg1"/>
                </a:solidFill>
              </a:rPr>
              <a:t>大消费产业链中</a:t>
            </a:r>
            <a:r>
              <a:rPr lang="zh-CN" altLang="en-US" sz="3200">
                <a:solidFill>
                  <a:schemeClr val="bg1"/>
                </a:solidFill>
              </a:rPr>
              <a:t>心</a:t>
            </a:r>
            <a:endParaRPr lang="zh-CN" altLang="en-US" sz="320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445" y="1047115"/>
            <a:ext cx="10460990" cy="521462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经传多赢资深投顾：谭凌云，投顾执业编号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A1120624080001;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:A20250820006322 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仅供参考，不构成买卖建议，市场有风险，投资需谨慎。基金的过往业绩并不预示其未来表现，基金管理人管理的其他基金的业绩并不构成基金业绩表现的保证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219200" y="3143568"/>
            <a:ext cx="876512" cy="571437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altLang="zh-CN" sz="3200" b="1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2239645" y="3105785"/>
            <a:ext cx="8481060" cy="10845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400" b="1" u="sng">
              <a:solidFill>
                <a:srgbClr val="FF0000"/>
              </a:solidFill>
              <a:latin typeface="+mn-ea"/>
              <a:cs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39645" y="245110"/>
            <a:ext cx="81972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chemeClr val="bg1"/>
                </a:solidFill>
              </a:rPr>
              <a:t>净利润反转，高股息</a:t>
            </a: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45185" y="5918200"/>
            <a:ext cx="98755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滚动净利润反转，流动资金翻红，主力动向红肥绿瘦，周线月线捕捞季节</a:t>
            </a:r>
            <a:r>
              <a:rPr lang="zh-CN" altLang="en-US">
                <a:solidFill>
                  <a:schemeClr val="bg1"/>
                </a:solidFill>
              </a:rPr>
              <a:t>金叉，内需的高股息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485" y="828675"/>
            <a:ext cx="10739120" cy="498475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经传多赢资深投顾：谭凌云，投顾执业编号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A1120624080001;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:A20250820006322 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仅供参考，不构成买卖建议，市场有风险，投资需谨慎。基金的过往业绩并不预示其未来表现，基金管理人管理的其他基金的业绩并不构成基金业绩表现的保证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219200" y="3143568"/>
            <a:ext cx="876512" cy="571437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altLang="zh-CN" sz="3200" b="1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2239645" y="3105785"/>
            <a:ext cx="8481060" cy="10845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400" b="1" u="sng">
              <a:solidFill>
                <a:srgbClr val="FF0000"/>
              </a:solidFill>
              <a:latin typeface="+mn-ea"/>
              <a:cs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39645" y="245110"/>
            <a:ext cx="81464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chemeClr val="bg1"/>
                </a:solidFill>
              </a:rPr>
              <a:t>净利润新高，</a:t>
            </a:r>
            <a:r>
              <a:rPr lang="zh-CN" altLang="en-US" sz="3200">
                <a:solidFill>
                  <a:schemeClr val="bg1"/>
                </a:solidFill>
              </a:rPr>
              <a:t>高股息</a:t>
            </a: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45185" y="5918200"/>
            <a:ext cx="98755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滚动净利润</a:t>
            </a:r>
            <a:r>
              <a:rPr lang="zh-CN" altLang="en-US">
                <a:solidFill>
                  <a:schemeClr val="bg1"/>
                </a:solidFill>
              </a:rPr>
              <a:t>新高，流动资金翻红，主力动向红肥绿瘦，周线捕捞季节</a:t>
            </a:r>
            <a:r>
              <a:rPr lang="zh-CN" altLang="en-US">
                <a:solidFill>
                  <a:schemeClr val="bg1"/>
                </a:solidFill>
              </a:rPr>
              <a:t>金叉，内需的高股息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550" y="1045845"/>
            <a:ext cx="10720705" cy="465582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经传多赢资深投顾：谭凌云，投顾执业编号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A1120624080001;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:A20250820006322 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仅供参考，不构成买卖建议，市场有风险，投资需谨慎。基金的过往业绩并不预示其未来表现，基金管理人管理的其他基金的业绩并不构成基金业绩表现的保证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219200" y="3143568"/>
            <a:ext cx="876512" cy="571437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altLang="zh-CN" sz="3200" b="1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2239645" y="3105785"/>
            <a:ext cx="8481060" cy="10845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400" b="1" u="sng">
              <a:solidFill>
                <a:srgbClr val="FF0000"/>
              </a:solidFill>
              <a:latin typeface="+mn-ea"/>
              <a:cs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39645" y="245110"/>
            <a:ext cx="81064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chemeClr val="bg1"/>
                </a:solidFill>
              </a:rPr>
              <a:t>净利润</a:t>
            </a:r>
            <a:r>
              <a:rPr lang="zh-CN" altLang="en-US" sz="3200">
                <a:solidFill>
                  <a:schemeClr val="bg1"/>
                </a:solidFill>
              </a:rPr>
              <a:t>增长，</a:t>
            </a:r>
            <a:r>
              <a:rPr lang="zh-CN" altLang="en-US" sz="3200">
                <a:solidFill>
                  <a:schemeClr val="bg1"/>
                </a:solidFill>
              </a:rPr>
              <a:t>高股息</a:t>
            </a: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45185" y="5918200"/>
            <a:ext cx="98755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滚动净利润</a:t>
            </a:r>
            <a:r>
              <a:rPr lang="zh-CN" altLang="en-US">
                <a:solidFill>
                  <a:schemeClr val="bg1"/>
                </a:solidFill>
              </a:rPr>
              <a:t>新高，流动资金翻红，主力动向红肥绿瘦，周线月线捕捞季节</a:t>
            </a:r>
            <a:r>
              <a:rPr lang="zh-CN" altLang="en-US">
                <a:solidFill>
                  <a:schemeClr val="bg1"/>
                </a:solidFill>
              </a:rPr>
              <a:t>金叉，内需的高股息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10" y="880745"/>
            <a:ext cx="10849610" cy="498475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4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1715135" y="3064510"/>
            <a:ext cx="894905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48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需求的增长转向供给的收缩</a:t>
            </a:r>
            <a:endParaRPr lang="zh-CN" altLang="en-US" sz="48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  <a:p>
            <a:pPr algn="ctr" fontAlgn="auto"/>
            <a:endParaRPr lang="zh-CN" altLang="en-US" sz="48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经传多赢资深投顾：谭凌云，投顾执业编号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A1120624080001;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:A20250820006322 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仅供参考，不构成买卖建议，市场有风险，投资需谨慎。基金的过往业绩并不预示其未来表现，基金管理人管理的其他基金的业绩并不构成基金业绩表现的保证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219200" y="3143568"/>
            <a:ext cx="876512" cy="571437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altLang="zh-CN" sz="3200" b="1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2239645" y="3105785"/>
            <a:ext cx="8481060" cy="10845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400" b="1" u="sng">
              <a:solidFill>
                <a:srgbClr val="FF0000"/>
              </a:solidFill>
              <a:latin typeface="+mn-ea"/>
              <a:cs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53665" y="164465"/>
            <a:ext cx="70859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100000"/>
              </a:lnSpc>
            </a:pPr>
            <a:r>
              <a:rPr lang="zh-CN" altLang="en-US" sz="3200">
                <a:solidFill>
                  <a:schemeClr val="bg1"/>
                </a:solidFill>
              </a:rPr>
              <a:t>未来五年最好的</a:t>
            </a:r>
            <a:r>
              <a:rPr lang="zh-CN" altLang="en-US" sz="3200">
                <a:solidFill>
                  <a:schemeClr val="bg1"/>
                </a:solidFill>
              </a:rPr>
              <a:t>一次上车</a:t>
            </a:r>
            <a:r>
              <a:rPr lang="zh-CN" altLang="en-US" sz="3200">
                <a:solidFill>
                  <a:schemeClr val="bg1"/>
                </a:solidFill>
              </a:rPr>
              <a:t>机会</a:t>
            </a: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31165" y="828675"/>
            <a:ext cx="11400155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2"/>
                </a:solidFill>
              </a:rPr>
              <a:t>中国内需资产最大的特点就是供给疯狂的收缩，行业下行，政策压力，都带来了行业供给侧的持续出清，这样的供给出清会带来未来竞争格局的改善，回报率的提升。</a:t>
            </a:r>
            <a:endParaRPr lang="zh-CN" altLang="en-US">
              <a:solidFill>
                <a:schemeClr val="bg2"/>
              </a:solidFill>
            </a:endParaRPr>
          </a:p>
          <a:p>
            <a:endParaRPr lang="zh-CN" altLang="en-US">
              <a:solidFill>
                <a:schemeClr val="bg2"/>
              </a:solidFill>
            </a:endParaRPr>
          </a:p>
          <a:p>
            <a:r>
              <a:rPr lang="zh-CN" altLang="en-US">
                <a:solidFill>
                  <a:schemeClr val="bg2"/>
                </a:solidFill>
              </a:rPr>
              <a:t>前面从需求的角度阐述过我为什么看好内需资产，政策处于重大调整期，内需资产也处于周期下行的末端。</a:t>
            </a:r>
            <a:endParaRPr lang="zh-CN" altLang="en-US">
              <a:solidFill>
                <a:schemeClr val="bg2"/>
              </a:solidFill>
            </a:endParaRPr>
          </a:p>
          <a:p>
            <a:endParaRPr lang="zh-CN" altLang="en-US">
              <a:solidFill>
                <a:schemeClr val="bg2"/>
              </a:solidFill>
            </a:endParaRPr>
          </a:p>
          <a:p>
            <a:r>
              <a:rPr lang="zh-CN" altLang="en-US">
                <a:solidFill>
                  <a:schemeClr val="bg2"/>
                </a:solidFill>
              </a:rPr>
              <a:t>对于供给侧，我也有一些思考。我曾经分享过我</a:t>
            </a:r>
            <a:r>
              <a:rPr lang="en-US" altLang="zh-CN">
                <a:solidFill>
                  <a:schemeClr val="bg2"/>
                </a:solidFill>
              </a:rPr>
              <a:t>2017</a:t>
            </a:r>
            <a:r>
              <a:rPr lang="zh-CN" altLang="en-US">
                <a:solidFill>
                  <a:schemeClr val="bg2"/>
                </a:solidFill>
              </a:rPr>
              <a:t>年一个的经历，某私募基金，他告诉我最重要的一个观点也是他99%的时间都在研究供给，而不是需求。</a:t>
            </a:r>
            <a:r>
              <a:rPr lang="en-US" altLang="zh-CN">
                <a:solidFill>
                  <a:schemeClr val="bg2"/>
                </a:solidFill>
              </a:rPr>
              <a:t>2017</a:t>
            </a:r>
            <a:r>
              <a:rPr lang="zh-CN" altLang="en-US">
                <a:solidFill>
                  <a:schemeClr val="bg2"/>
                </a:solidFill>
              </a:rPr>
              <a:t>年供给侧改革后，眉飞色舞</a:t>
            </a:r>
            <a:r>
              <a:rPr lang="zh-CN" altLang="en-US">
                <a:solidFill>
                  <a:schemeClr val="bg2"/>
                </a:solidFill>
              </a:rPr>
              <a:t>行情。</a:t>
            </a:r>
            <a:endParaRPr lang="zh-CN" altLang="en-US">
              <a:solidFill>
                <a:schemeClr val="bg2"/>
              </a:solidFill>
            </a:endParaRPr>
          </a:p>
          <a:p>
            <a:endParaRPr lang="zh-CN" altLang="en-US">
              <a:solidFill>
                <a:schemeClr val="bg2"/>
              </a:solidFill>
            </a:endParaRPr>
          </a:p>
          <a:p>
            <a:r>
              <a:rPr lang="zh-CN" altLang="en-US">
                <a:solidFill>
                  <a:schemeClr val="bg2"/>
                </a:solidFill>
              </a:rPr>
              <a:t>资本市场，99%的时间关注的都是需求，有没有景气，要景气度投资，而不是关注供给...</a:t>
            </a:r>
            <a:endParaRPr lang="zh-CN" altLang="en-US">
              <a:solidFill>
                <a:schemeClr val="bg2"/>
              </a:solidFill>
            </a:endParaRPr>
          </a:p>
          <a:p>
            <a:endParaRPr lang="zh-CN" altLang="en-US">
              <a:solidFill>
                <a:schemeClr val="bg2"/>
              </a:solidFill>
            </a:endParaRPr>
          </a:p>
          <a:p>
            <a:r>
              <a:rPr lang="zh-CN" altLang="en-US">
                <a:solidFill>
                  <a:schemeClr val="bg2"/>
                </a:solidFill>
              </a:rPr>
              <a:t>但需求的增长千篇一律，供给的收缩才是万里挑一。</a:t>
            </a:r>
            <a:endParaRPr lang="zh-CN" altLang="en-US">
              <a:solidFill>
                <a:schemeClr val="bg2"/>
              </a:solidFill>
            </a:endParaRPr>
          </a:p>
          <a:p>
            <a:endParaRPr lang="zh-CN" altLang="en-US">
              <a:solidFill>
                <a:schemeClr val="bg2"/>
              </a:solidFill>
            </a:endParaRPr>
          </a:p>
          <a:p>
            <a:r>
              <a:rPr lang="zh-CN" altLang="en-US">
                <a:solidFill>
                  <a:schemeClr val="bg2"/>
                </a:solidFill>
              </a:rPr>
              <a:t>新能源五年需求增长了几百倍，结果是大部分公司市值还不如需求爆发之前...这样的需求增长没有意义。</a:t>
            </a:r>
            <a:endParaRPr lang="zh-CN" altLang="en-US">
              <a:solidFill>
                <a:schemeClr val="bg2"/>
              </a:solidFill>
            </a:endParaRPr>
          </a:p>
          <a:p>
            <a:endParaRPr lang="zh-CN" altLang="en-US">
              <a:solidFill>
                <a:schemeClr val="bg2"/>
              </a:solidFill>
            </a:endParaRPr>
          </a:p>
          <a:p>
            <a:r>
              <a:rPr lang="zh-CN" altLang="en-US">
                <a:solidFill>
                  <a:schemeClr val="bg2"/>
                </a:solidFill>
              </a:rPr>
              <a:t>我们回头来看供给有约束的地方，比如煤炭，这是</a:t>
            </a:r>
            <a:r>
              <a:rPr lang="en-US" altLang="zh-CN">
                <a:solidFill>
                  <a:schemeClr val="bg2"/>
                </a:solidFill>
              </a:rPr>
              <a:t>A</a:t>
            </a:r>
            <a:r>
              <a:rPr lang="zh-CN" altLang="en-US">
                <a:solidFill>
                  <a:schemeClr val="bg2"/>
                </a:solidFill>
              </a:rPr>
              <a:t>股近十年投资回报最高的领域。</a:t>
            </a:r>
            <a:endParaRPr lang="zh-CN" altLang="en-US">
              <a:solidFill>
                <a:schemeClr val="bg2"/>
              </a:solidFill>
            </a:endParaRPr>
          </a:p>
          <a:p>
            <a:endParaRPr lang="zh-CN" altLang="en-US">
              <a:solidFill>
                <a:schemeClr val="bg2"/>
              </a:solidFill>
            </a:endParaRPr>
          </a:p>
          <a:p>
            <a:r>
              <a:rPr lang="zh-CN" altLang="en-US">
                <a:solidFill>
                  <a:schemeClr val="bg2"/>
                </a:solidFill>
              </a:rPr>
              <a:t>一个看起来会被新能源替代，没有增量一直下行的传统垃圾夕阳行业，成为了</a:t>
            </a:r>
            <a:r>
              <a:rPr lang="en-US" altLang="zh-CN">
                <a:solidFill>
                  <a:schemeClr val="bg2"/>
                </a:solidFill>
              </a:rPr>
              <a:t>A</a:t>
            </a:r>
            <a:r>
              <a:rPr lang="zh-CN" altLang="en-US">
                <a:solidFill>
                  <a:schemeClr val="bg2"/>
                </a:solidFill>
              </a:rPr>
              <a:t>股近十年涨幅最大的行业。这就是供给收缩的魅力。</a:t>
            </a:r>
            <a:endParaRPr lang="zh-CN" altLang="en-US">
              <a:solidFill>
                <a:schemeClr val="bg2"/>
              </a:solidFill>
            </a:endParaRPr>
          </a:p>
          <a:p>
            <a:endParaRPr lang="zh-CN" altLang="en-US">
              <a:solidFill>
                <a:schemeClr val="bg2"/>
              </a:solidFill>
            </a:endParaRPr>
          </a:p>
          <a:p>
            <a:endParaRPr lang="zh-CN" altLang="en-US">
              <a:solidFill>
                <a:schemeClr val="bg2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经传多赢资深投顾：谭凌云，投顾执业编号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A1120624080001;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:A20250820006322 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仅供参考，不构成买卖建议，市场有风险，投资需谨慎。基金的过往业绩并不预示其未来表现，基金管理人管理的其他基金的业绩并不构成基金业绩表现的保证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219200" y="3143568"/>
            <a:ext cx="876512" cy="571437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altLang="zh-CN" sz="3200" b="1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2239645" y="3105785"/>
            <a:ext cx="8481060" cy="10845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400" b="1" u="sng">
              <a:solidFill>
                <a:srgbClr val="FF0000"/>
              </a:solidFill>
              <a:latin typeface="+mn-ea"/>
              <a:cs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45185" y="5918200"/>
            <a:ext cx="98755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/>
                </a:solidFill>
              </a:rPr>
              <a:t>滚动净利润</a:t>
            </a:r>
            <a:r>
              <a:rPr lang="zh-CN" altLang="en-US">
                <a:solidFill>
                  <a:schemeClr val="bg1"/>
                </a:solidFill>
              </a:rPr>
              <a:t>反转，流动资金翻红，主力动向红肥绿瘦，周线月线捕捞季节</a:t>
            </a:r>
            <a:r>
              <a:rPr lang="zh-CN" altLang="en-US">
                <a:solidFill>
                  <a:schemeClr val="bg1"/>
                </a:solidFill>
              </a:rPr>
              <a:t>金叉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20" y="828040"/>
            <a:ext cx="10575925" cy="54578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130800" y="4540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经传多赢资深投顾：谭凌云，投顾执业编号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A1120624080001;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:A20250820006322 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仅供参考，不构成买卖建议，市场有风险，投资需谨慎。基金的过往业绩并不预示其未来表现，基金管理人管理的其他基金的业绩并不构成基金业绩表现的保证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219200" y="3143568"/>
            <a:ext cx="876512" cy="571437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altLang="zh-CN" sz="3200" b="1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2239645" y="3105785"/>
            <a:ext cx="8481060" cy="10845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400" b="1" u="sng">
              <a:solidFill>
                <a:srgbClr val="FF0000"/>
              </a:solidFill>
              <a:latin typeface="+mn-ea"/>
              <a:cs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39645" y="245110"/>
            <a:ext cx="78232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chemeClr val="bg1"/>
                </a:solidFill>
              </a:rPr>
              <a:t>具身智能</a:t>
            </a:r>
            <a:r>
              <a:rPr lang="zh-CN" altLang="en-US" sz="3200">
                <a:solidFill>
                  <a:schemeClr val="bg1"/>
                </a:solidFill>
              </a:rPr>
              <a:t>装备</a:t>
            </a:r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45185" y="5918200"/>
            <a:ext cx="98755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/>
                </a:solidFill>
              </a:rPr>
              <a:t>滚动净利润</a:t>
            </a:r>
            <a:r>
              <a:rPr lang="zh-CN" altLang="en-US">
                <a:solidFill>
                  <a:schemeClr val="bg1"/>
                </a:solidFill>
              </a:rPr>
              <a:t>反转，流动资金翻红，主力动向红肥绿瘦，周线月线捕捞季节</a:t>
            </a:r>
            <a:r>
              <a:rPr lang="zh-CN" altLang="en-US">
                <a:solidFill>
                  <a:schemeClr val="bg1"/>
                </a:solidFill>
              </a:rPr>
              <a:t>金叉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10" y="904240"/>
            <a:ext cx="10695305" cy="482727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经传多赢资深投顾：谭凌云，投顾执业编号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A1120624080001;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:A20250820006322 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仅供参考，不构成买卖建议，市场有风险，投资需谨慎。基金的过往业绩并不预示其未来表现，基金管理人管理的其他基金的业绩并不构成基金业绩表现的保证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219200" y="3143568"/>
            <a:ext cx="876512" cy="571437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altLang="zh-CN" sz="3200" b="1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2239645" y="3105785"/>
            <a:ext cx="8481060" cy="10845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400" b="1" u="sng">
              <a:solidFill>
                <a:srgbClr val="FF0000"/>
              </a:solidFill>
              <a:latin typeface="+mn-ea"/>
              <a:cs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45185" y="5918200"/>
            <a:ext cx="98755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/>
                </a:solidFill>
              </a:rPr>
              <a:t>滚动净利润</a:t>
            </a:r>
            <a:r>
              <a:rPr lang="zh-CN" altLang="en-US">
                <a:solidFill>
                  <a:schemeClr val="bg1"/>
                </a:solidFill>
              </a:rPr>
              <a:t>新高，流动资金翻红，主力动向红肥绿瘦，周线月线捕捞季节</a:t>
            </a:r>
            <a:r>
              <a:rPr lang="zh-CN" altLang="en-US">
                <a:solidFill>
                  <a:schemeClr val="bg1"/>
                </a:solidFill>
              </a:rPr>
              <a:t>金叉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770" y="881380"/>
            <a:ext cx="10515600" cy="49834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40280" y="252095"/>
            <a:ext cx="82276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chemeClr val="bg1"/>
                </a:solidFill>
              </a:rPr>
              <a:t>滚动净利润新高，产能</a:t>
            </a:r>
            <a:r>
              <a:rPr lang="zh-CN" altLang="en-US" sz="3200">
                <a:solidFill>
                  <a:schemeClr val="bg1"/>
                </a:solidFill>
              </a:rPr>
              <a:t>出清</a:t>
            </a:r>
            <a:endParaRPr lang="zh-CN" altLang="en-US" sz="3200">
              <a:solidFill>
                <a:schemeClr val="bg1"/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经传多赢资深投顾：谭凌云，投顾执业编号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A1120624080001;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:A20250820006322 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仅供参考，不构成买卖建议，市场有风险，投资需谨慎。基金的过往业绩并不预示其未来表现，基金管理人管理的其他基金的业绩并不构成基金业绩表现的保证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1219200" y="3143568"/>
            <a:ext cx="876512" cy="571437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altLang="zh-CN" sz="3200" b="1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2239645" y="3105785"/>
            <a:ext cx="8481060" cy="10845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400" b="1" u="sng">
              <a:solidFill>
                <a:srgbClr val="FF0000"/>
              </a:solidFill>
              <a:latin typeface="+mn-ea"/>
              <a:cs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45185" y="5918200"/>
            <a:ext cx="98755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chemeClr val="bg1"/>
                </a:solidFill>
              </a:rPr>
              <a:t>滚动净利润</a:t>
            </a:r>
            <a:r>
              <a:rPr lang="zh-CN" altLang="en-US">
                <a:solidFill>
                  <a:schemeClr val="bg1"/>
                </a:solidFill>
              </a:rPr>
              <a:t>新高，流动资金翻红，主力动向红肥绿瘦，周线捕捞季节</a:t>
            </a:r>
            <a:r>
              <a:rPr lang="zh-CN" altLang="en-US">
                <a:solidFill>
                  <a:schemeClr val="bg1"/>
                </a:solidFill>
              </a:rPr>
              <a:t>金叉</a:t>
            </a:r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10" y="969645"/>
            <a:ext cx="11296650" cy="49491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363470" y="281940"/>
            <a:ext cx="8032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>
                <a:solidFill>
                  <a:schemeClr val="bg1"/>
                </a:solidFill>
              </a:rPr>
              <a:t>滚动净利润新高，产能出清，高股息</a:t>
            </a:r>
            <a:endParaRPr lang="zh-CN" altLang="en-US" sz="2800">
              <a:solidFill>
                <a:schemeClr val="bg1"/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组 30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9748" y="1723390"/>
            <a:ext cx="8612505" cy="34112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2.xml><?xml version="1.0" encoding="utf-8"?>
<p:tagLst xmlns:p="http://schemas.openxmlformats.org/presentationml/2006/main">
  <p:tag name="KSO_WM_DIAGRAM_VIRTUALLY_FRAME" val="{&quot;height&quot;:324.65,&quot;left&quot;:329.75,&quot;top&quot;:108.9,&quot;width&quot;:526.55}"/>
</p:tagLst>
</file>

<file path=ppt/tags/tag23.xml><?xml version="1.0" encoding="utf-8"?>
<p:tagLst xmlns:p="http://schemas.openxmlformats.org/presentationml/2006/main">
  <p:tag name="KSO_WM_DIAGRAM_VIRTUALLY_FRAME" val="{&quot;height&quot;:324.65,&quot;left&quot;:329.75,&quot;top&quot;:108.9,&quot;width&quot;:526.55}"/>
</p:tagLst>
</file>

<file path=ppt/tags/tag24.xml><?xml version="1.0" encoding="utf-8"?>
<p:tagLst xmlns:p="http://schemas.openxmlformats.org/presentationml/2006/main">
  <p:tag name="KSO_WM_DIAGRAM_VIRTUALLY_FRAME" val="{&quot;height&quot;:324.65,&quot;left&quot;:329.75,&quot;top&quot;:108.9,&quot;width&quot;:526.55}"/>
</p:tagLst>
</file>

<file path=ppt/tags/tag25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26.55}"/>
</p:tagLst>
</file>

<file path=ppt/tags/tag26.xml><?xml version="1.0" encoding="utf-8"?>
<p:tagLst xmlns:p="http://schemas.openxmlformats.org/presentationml/2006/main">
  <p:tag name="KSO_WM_DIAGRAM_VIRTUALLY_FRAME" val="{&quot;height&quot;:324.65,&quot;left&quot;:329.75,&quot;top&quot;:108.9,&quot;width&quot;:526.55}"/>
</p:tagLst>
</file>

<file path=ppt/tags/tag27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26.55}"/>
</p:tagLst>
</file>

<file path=ppt/tags/tag28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26.55}"/>
</p:tagLst>
</file>

<file path=ppt/tags/tag29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26.55}"/>
</p:tagLst>
</file>

<file path=ppt/tags/tag30.xml><?xml version="1.0" encoding="utf-8"?>
<p:tagLst xmlns:p="http://schemas.openxmlformats.org/presentationml/2006/main">
  <p:tag name="KSO_WM_DIAGRAM_VIRTUALLY_FRAME" val="{&quot;height&quot;:324.65,&quot;left&quot;:329.75,&quot;top&quot;:108.9,&quot;width&quot;:526.55}"/>
</p:tagLst>
</file>

<file path=ppt/tags/tag31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26.55}"/>
</p:tagLst>
</file>

<file path=ppt/tags/tag32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26.55}"/>
</p:tagLst>
</file>

<file path=ppt/tags/tag33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4.xml><?xml version="1.0" encoding="utf-8"?>
<p:tagLst xmlns:p="http://schemas.openxmlformats.org/presentationml/2006/main">
  <p:tag name="KSO_WM_DIAGRAM_VIRTUALLY_FRAME" val="{&quot;height&quot;:324.65,&quot;left&quot;:329.75,&quot;top&quot;:108.9,&quot;width&quot;:526.55}"/>
</p:tagLst>
</file>

<file path=ppt/tags/tag35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26.55}"/>
</p:tagLst>
</file>

<file path=ppt/tags/tag36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26.55}"/>
</p:tagLst>
</file>

<file path=ppt/tags/tag37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26.55}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2459_2*l_h_i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33.1,&quot;left&quot;:78.65,&quot;top&quot;:72.3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4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59_2*l_h_f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99.90851440429685,&quot;left&quot;:78.65,&quot;top&quot;:75.1040498844657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单击此处输入您的项正文，文字是您思想的提炼，请尽量言简意赅的阐述观点。"/>
  <p:tag name="KSO_WM_UNIT_TEXT_TYPE" val="1"/>
  <p:tag name="KSO_WM_DIAGRAM_USE_COLOR_VALUE" val="{&quot;color_scheme&quot;:1,&quot;color_type&quot;:1,&quot;theme_color_indexes&quot;:[5,6,5,6,5,6]}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2459_2*l_h_i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33.1,&quot;left&quot;:78.65,&quot;top&quot;:72.3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59_2*l_h_f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99.90851440429685,&quot;left&quot;:78.65,&quot;top&quot;:75.1040498844657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单击此处输入您的项正文，文字是您思想的提炼，请尽量言简意赅的阐述观点。"/>
  <p:tag name="KSO_WM_UNIT_TEXT_TYPE" val="1"/>
  <p:tag name="KSO_WM_DIAGRAM_USE_COLOR_VALUE" val="{&quot;color_scheme&quot;:1,&quot;color_type&quot;:1,&quot;theme_color_indexes&quot;:[5,6,5,6,5,6]}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9_2*l_h_i*1_1_2"/>
  <p:tag name="KSO_WM_TEMPLATE_CATEGORY" val="diagram"/>
  <p:tag name="KSO_WM_TEMPLATE_INDEX" val="2023245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DIAGRAM_MAX_ITEMCNT" val="6"/>
  <p:tag name="KSO_WM_DIAGRAM_MIN_ITEMCNT" val="2"/>
  <p:tag name="KSO_WM_DIAGRAM_VIRTUALLY_FRAME" val="{&quot;height&quot;:433.1,&quot;left&quot;:78.65,&quot;top&quot;:72.35,&quot;width&quot;:802.8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2459_2*l_h_i*1_1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33.1,&quot;left&quot;:78.65,&quot;top&quot;:72.3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2459_2*l_h_f*1_1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33.1,&quot;left&quot;:78.65,&quot;top&quot;:72.3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单击此处输入您的项正文，文字是您思想的提炼，请尽量言简意赅的阐述观点。"/>
  <p:tag name="KSO_WM_UNIT_TEXT_TYPE" val="1"/>
  <p:tag name="KSO_WM_DIAGRAM_USE_COLOR_VALUE" val="{&quot;color_scheme&quot;:1,&quot;color_type&quot;:1,&quot;theme_color_indexes&quot;:[5,6,5,6,5,6]}"/>
</p:tagLst>
</file>

<file path=ppt/tags/tag5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2459_2*l_h_a*1_1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33.1,&quot;left&quot;:78.65,&quot;top&quot;:72.3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51515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TEXT_TYPE" val="1"/>
  <p:tag name="KSO_WM_DIAGRAM_USE_COLOR_VALUE" val="{&quot;color_scheme&quot;:1,&quot;color_type&quot;:1,&quot;theme_color_indexes&quot;:[5,6,5,6,5,6]}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9_2*l_h_i*1_2_2"/>
  <p:tag name="KSO_WM_TEMPLATE_CATEGORY" val="diagram"/>
  <p:tag name="KSO_WM_TEMPLATE_INDEX" val="2023245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33.1,&quot;left&quot;:78.65,&quot;top&quot;:72.35,&quot;width&quot;:802.8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2459_2*l_h_i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33.1,&quot;left&quot;:78.65,&quot;top&quot;:72.3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6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59_2*l_h_f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99.90851440429685,&quot;left&quot;:78.65,&quot;top&quot;:75.1040498844657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单击此处输入您的项正文，文字是您思想的提炼，请尽量言简意赅的阐述观点。"/>
  <p:tag name="KSO_WM_UNIT_TEXT_TYPE" val="1"/>
  <p:tag name="KSO_WM_DIAGRAM_USE_COLOR_VALUE" val="{&quot;color_scheme&quot;:1,&quot;color_type&quot;:1,&quot;theme_color_indexes&quot;:[5,6,5,6,5,6]}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2459_2*l_h_a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33.1,&quot;left&quot;:78.65,&quot;top&quot;:72.3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51515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TEXT_TYPE" val="1"/>
  <p:tag name="KSO_WM_DIAGRAM_USE_COLOR_VALUE" val="{&quot;color_scheme&quot;:1,&quot;color_type&quot;:1,&quot;theme_color_indexes&quot;:[5,6,5,6,5,6]}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59_2*l_h_i*1_3_2"/>
  <p:tag name="KSO_WM_TEMPLATE_CATEGORY" val="diagram"/>
  <p:tag name="KSO_WM_TEMPLATE_INDEX" val="20232459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33.1,&quot;left&quot;:78.65,&quot;top&quot;:72.35,&quot;width&quot;:802.8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2459_2*l_h_i*1_3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33.1,&quot;left&quot;:78.65,&quot;top&quot;:72.3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6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2459_2*l_h_f*1_3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15.34595011553427,&quot;left&quot;:78.65,&quot;top&quot;:75.1040498844657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单击此处输入您的项正文，文字是您思想的提炼，请尽量言简意赅的阐述观点。"/>
  <p:tag name="KSO_WM_UNIT_TEXT_TYPE" val="1"/>
  <p:tag name="KSO_WM_DIAGRAM_USE_COLOR_VALUE" val="{&quot;color_scheme&quot;:1,&quot;color_type&quot;:1,&quot;theme_color_indexes&quot;:[5,6,5,6,5,6]}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2459_2*l_h_a*1_3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15.34595011553427,&quot;left&quot;:78.65,&quot;top&quot;:75.1040498844657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151515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添加项标题"/>
  <p:tag name="KSO_WM_UNIT_TEXT_TYPE" val="1"/>
  <p:tag name="KSO_WM_DIAGRAM_USE_COLOR_VALUE" val="{&quot;color_scheme&quot;:1,&quot;color_type&quot;:1,&quot;theme_color_indexes&quot;:[5,6,5,6,5,6]}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UNIT_COMPATIBLE" val="0"/>
  <p:tag name="KSO_WM_UNIT_DIAGRAM_ISREFERUNIT" val="0"/>
  <p:tag name="KSO_WM_TEMPLATE_INDEX" val="20231861"/>
  <p:tag name="KSO_WM_TAG_VERSION" val="3.0"/>
  <p:tag name="KSO_WM_DIAGRAM_MIN_ITEMCNT" val="2"/>
  <p:tag name="KSO_WM_DIAGRAM_VERSION" val="3"/>
  <p:tag name="KSO_WM_DIAGRAM_COLOR_TEXT_CAN_REMOVE" val="n"/>
  <p:tag name="KSO_WM_UNIT_SUBTYPE" val="a"/>
  <p:tag name="KSO_WM_UNIT_NOCLEAR" val="0"/>
  <p:tag name="KSO_WM_UNIT_VALUE" val="60"/>
  <p:tag name="KSO_WM_UNIT_HIGHLIGHT" val="0"/>
  <p:tag name="KSO_WM_UNIT_DIAGRAM_ISNUMVISUAL" val="0"/>
  <p:tag name="KSO_WM_UNIT_TYPE" val="l_h_f"/>
  <p:tag name="KSO_WM_UNIT_INDEX" val="1_1_1"/>
  <p:tag name="KSO_WM_UNIT_ID" val="diagram20231861_1*l_h_f*1_1_1"/>
  <p:tag name="KSO_WM_TEMPLATE_CATEGORY" val="diagram"/>
  <p:tag name="KSO_WM_UNIT_LAYERLEVEL" val="1_1_1"/>
  <p:tag name="KSO_WM_DIAGRAM_GROUP_CODE" val="l1-1"/>
  <p:tag name="KSO_WM_DIAGRAM_COLOR_TRICK" val="1"/>
  <p:tag name="KSO_WM_DIAGRAM_MAX_ITEMCNT" val="3"/>
  <p:tag name="KSO_WM_DIAGRAM_VIRTUALLY_FRAME" val="{&quot;height&quot;:364.5527648925781,&quot;left&quot;:54.53059356929752,&quot;top&quot;:87.76113723875032,&quot;width&quot;:850.988891601562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9292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增减文字，以便观者理解您传达的思想。单击此处添加文本内容。"/>
  <p:tag name="KSO_WM_UNIT_LINE_FORE_SCHEMECOLOR_INDEX" val="5"/>
  <p:tag name="KSO_WM_UNIT_TEXT_TYPE" val="1"/>
  <p:tag name="KSO_WM_DIAGRAM_USE_COLOR_VALUE" val="{&quot;color_scheme&quot;:1,&quot;color_type&quot;:1,&quot;theme_color_indexes&quot;:[5,6,5,6,5,6]}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861_1*l_h_a*1_1_1"/>
  <p:tag name="KSO_WM_TEMPLATE_CATEGORY" val="diagram"/>
  <p:tag name="KSO_WM_TEMPLATE_INDEX" val="20231861"/>
  <p:tag name="KSO_WM_UNIT_LAYERLEVEL" val="1_1_1"/>
  <p:tag name="KSO_WM_TAG_VERSION" val="3.0"/>
  <p:tag name="KSO_WM_DIAGRAM_GROUP_CODE" val="l1-1"/>
  <p:tag name="KSO_WM_DIAGRAM_MAX_ITEMCNT" val="3"/>
  <p:tag name="KSO_WM_DIAGRAM_MIN_ITEMCNT" val="2"/>
  <p:tag name="KSO_WM_DIAGRAM_VIRTUALLY_FRAME" val="{&quot;height&quot;:487.4249606299212,&quot;left&quot;:35.97503937007873,&quot;top&quot;:22.22503937007873,&quot;width&quot;:869.5444458007812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此处添加标题"/>
  <p:tag name="KSO_WM_UNIT_FILL_TYPE" val="3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70.xml><?xml version="1.0" encoding="utf-8"?>
<p:tagLst xmlns:p="http://schemas.openxmlformats.org/presentationml/2006/main">
  <p:tag name="KSO_WM_UNIT_COMPATIBLE" val="0"/>
  <p:tag name="KSO_WM_UNIT_DIAGRAM_ISREFERUNIT" val="0"/>
  <p:tag name="KSO_WM_TEMPLATE_INDEX" val="20231861"/>
  <p:tag name="KSO_WM_TAG_VERSION" val="3.0"/>
  <p:tag name="KSO_WM_DIAGRAM_MIN_ITEMCNT" val="2"/>
  <p:tag name="KSO_WM_DIAGRAM_VERSION" val="3"/>
  <p:tag name="KSO_WM_DIAGRAM_COLOR_TEXT_CAN_REMOVE" val="n"/>
  <p:tag name="KSO_WM_UNIT_SUBTYPE" val="a"/>
  <p:tag name="KSO_WM_UNIT_NOCLEAR" val="0"/>
  <p:tag name="KSO_WM_UNIT_VALUE" val="60"/>
  <p:tag name="KSO_WM_UNIT_HIGHLIGHT" val="0"/>
  <p:tag name="KSO_WM_UNIT_DIAGRAM_ISNUMVISUAL" val="0"/>
  <p:tag name="KSO_WM_UNIT_TYPE" val="l_h_f"/>
  <p:tag name="KSO_WM_UNIT_INDEX" val="1_2_1"/>
  <p:tag name="KSO_WM_UNIT_ID" val="diagram20231861_1*l_h_f*1_2_1"/>
  <p:tag name="KSO_WM_TEMPLATE_CATEGORY" val="diagram"/>
  <p:tag name="KSO_WM_UNIT_LAYERLEVEL" val="1_1_1"/>
  <p:tag name="KSO_WM_DIAGRAM_GROUP_CODE" val="l1-1"/>
  <p:tag name="KSO_WM_DIAGRAM_COLOR_TRICK" val="1"/>
  <p:tag name="KSO_WM_DIAGRAM_MAX_ITEMCNT" val="3"/>
  <p:tag name="KSO_WM_DIAGRAM_VIRTUALLY_FRAME" val="{&quot;height&quot;:487.4249606299212,&quot;left&quot;:35.97503937007873,&quot;top&quot;:22.22503937007873,&quot;width&quot;:869.54444580078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.800000011920929,&quot;colorType&quot;:1,&quot;foreColorIndex&quot;:5,&quot;transparency&quot;:0},&quot;type&quot;:1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92929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增减文字，以便观者理解您传达的思想。单击此处添加文本内容。"/>
  <p:tag name="KSO_WM_UNIT_LINE_FORE_SCHEMECOLOR_INDEX" val="5"/>
  <p:tag name="KSO_WM_UNIT_TEXT_TYPE" val="1"/>
  <p:tag name="KSO_WM_DIAGRAM_USE_COLOR_VALUE" val="{&quot;color_scheme&quot;:1,&quot;color_type&quot;:1,&quot;theme_color_indexes&quot;:[5,6,5,6,5,6]}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861_1*l_h_a*1_2_1"/>
  <p:tag name="KSO_WM_TEMPLATE_CATEGORY" val="diagram"/>
  <p:tag name="KSO_WM_TEMPLATE_INDEX" val="20231861"/>
  <p:tag name="KSO_WM_UNIT_LAYERLEVEL" val="1_1_1"/>
  <p:tag name="KSO_WM_TAG_VERSION" val="3.0"/>
  <p:tag name="KSO_WM_DIAGRAM_GROUP_CODE" val="l1-1"/>
  <p:tag name="KSO_WM_DIAGRAM_MAX_ITEMCNT" val="3"/>
  <p:tag name="KSO_WM_DIAGRAM_MIN_ITEMCNT" val="2"/>
  <p:tag name="KSO_WM_DIAGRAM_VIRTUALLY_FRAME" val="{&quot;height&quot;:487.4249606299212,&quot;left&quot;:35.97503937007873,&quot;top&quot;:22.22503937007873,&quot;width&quot;:869.5444458007812}"/>
  <p:tag name="KSO_WM_DIAGRAM_COLOR_MATCH_VALUE" val="{&quot;shape&quot;:{&quot;fill&quot;:{&quot;gradient&quot;:[{&quot;brightness&quot;:0,&quot;colorType&quot;:1,&quot;foreColorIndex&quot;:5,&quot;pos&quot;:1,&quot;transparency&quot;:0},{&quot;brightness&quot;:0.30000001192092896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此处添加标题"/>
  <p:tag name="KSO_WM_UNIT_FILL_TYPE" val="3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2459_2*l_h_i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33.1,&quot;left&quot;:78.65,&quot;top&quot;:72.3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59_2*l_h_f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99.90851440429685,&quot;left&quot;:78.65,&quot;top&quot;:75.1040498844657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单击此处输入您的项正文，文字是您思想的提炼，请尽量言简意赅的阐述观点。"/>
  <p:tag name="KSO_WM_UNIT_TEXT_TYPE" val="1"/>
  <p:tag name="KSO_WM_DIAGRAM_USE_COLOR_VALUE" val="{&quot;color_scheme&quot;:1,&quot;color_type&quot;:1,&quot;theme_color_indexes&quot;:[5,6,5,6,5,6]}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2459_2*l_h_i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33.1,&quot;left&quot;:78.65,&quot;top&quot;:72.3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8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59_2*l_h_f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99.90851440429685,&quot;left&quot;:78.65,&quot;top&quot;:75.1040498844657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单击此处输入您的项正文，文字是您思想的提炼，请尽量言简意赅的阐述观点。"/>
  <p:tag name="KSO_WM_UNIT_TEXT_TYPE" val="1"/>
  <p:tag name="KSO_WM_DIAGRAM_USE_COLOR_VALUE" val="{&quot;color_scheme&quot;:1,&quot;color_type&quot;:1,&quot;theme_color_indexes&quot;:[5,6,5,6,5,6]}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2459_2*l_h_i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33.1,&quot;left&quot;:78.65,&quot;top&quot;:72.3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8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59_2*l_h_f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99.90851440429685,&quot;left&quot;:78.65,&quot;top&quot;:75.1040498844657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单击此处输入您的项正文，文字是您思想的提炼，请尽量言简意赅的阐述观点。"/>
  <p:tag name="KSO_WM_UNIT_TEXT_TYPE" val="1"/>
  <p:tag name="KSO_WM_DIAGRAM_USE_COLOR_VALUE" val="{&quot;color_scheme&quot;:1,&quot;color_type&quot;:1,&quot;theme_color_indexes&quot;:[5,6,5,6,5,6]}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2459_2*l_h_i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33.1,&quot;left&quot;:78.65,&quot;top&quot;:72.3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9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59_2*l_h_f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99.90851440429685,&quot;left&quot;:78.65,&quot;top&quot;:75.1040498844657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单击此处输入您的项正文，文字是您思想的提炼，请尽量言简意赅的阐述观点。"/>
  <p:tag name="KSO_WM_UNIT_TEXT_TYPE" val="1"/>
  <p:tag name="KSO_WM_DIAGRAM_USE_COLOR_VALUE" val="{&quot;color_scheme&quot;:1,&quot;color_type&quot;:1,&quot;theme_color_indexes&quot;:[5,6,5,6,5,6]}"/>
</p:tagLst>
</file>

<file path=ppt/tags/tag9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2459_2*l_h_i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33.1,&quot;left&quot;:78.65,&quot;top&quot;:72.3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59_2*l_h_f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99.90851440429685,&quot;left&quot;:78.65,&quot;top&quot;:75.1040498844657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单击此处输入您的项正文，文字是您思想的提炼，请尽量言简意赅的阐述观点。"/>
  <p:tag name="KSO_WM_UNIT_TEXT_TYPE" val="1"/>
  <p:tag name="KSO_WM_DIAGRAM_USE_COLOR_VALUE" val="{&quot;color_scheme&quot;:1,&quot;color_type&quot;:1,&quot;theme_color_indexes&quot;:[5,6,5,6,5,6]}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2459_2*l_h_i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33.1,&quot;left&quot;:78.65,&quot;top&quot;:72.3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59_2*l_h_f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99.90851440429685,&quot;left&quot;:78.65,&quot;top&quot;:75.1040498844657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单击此处输入您的项正文，文字是您思想的提炼，请尽量言简意赅的阐述观点。"/>
  <p:tag name="KSO_WM_UNIT_TEXT_TYPE" val="1"/>
  <p:tag name="KSO_WM_DIAGRAM_USE_COLOR_VALUE" val="{&quot;color_scheme&quot;:1,&quot;color_type&quot;:1,&quot;theme_color_indexes&quot;:[5,6,5,6,5,6]}"/>
</p:tagLst>
</file>

<file path=ppt/tags/tag10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2459_2*l_h_i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33.1,&quot;left&quot;:78.65,&quot;top&quot;:72.3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0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59_2*l_h_f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99.90851440429685,&quot;left&quot;:78.65,&quot;top&quot;:75.1040498844657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单击此处输入您的项正文，文字是您思想的提炼，请尽量言简意赅的阐述观点。"/>
  <p:tag name="KSO_WM_UNIT_TEXT_TYPE" val="1"/>
  <p:tag name="KSO_WM_DIAGRAM_USE_COLOR_VALUE" val="{&quot;color_scheme&quot;:1,&quot;color_type&quot;:1,&quot;theme_color_indexes&quot;:[5,6,5,6,5,6]}"/>
</p:tagLst>
</file>

<file path=ppt/tags/tag1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2459_2*l_h_i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33.1,&quot;left&quot;:78.65,&quot;top&quot;:72.3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59_2*l_h_f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99.90851440429685,&quot;left&quot;:78.65,&quot;top&quot;:75.1040498844657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单击此处输入您的项正文，文字是您思想的提炼，请尽量言简意赅的阐述观点。"/>
  <p:tag name="KSO_WM_UNIT_TEXT_TYPE" val="1"/>
  <p:tag name="KSO_WM_DIAGRAM_USE_COLOR_VALUE" val="{&quot;color_scheme&quot;:1,&quot;color_type&quot;:1,&quot;theme_color_indexes&quot;:[5,6,5,6,5,6]}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2459_2*l_h_i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33.1,&quot;left&quot;:78.65,&quot;top&quot;:72.3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59_2*l_h_f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99.90851440429685,&quot;left&quot;:78.65,&quot;top&quot;:75.1040498844657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单击此处输入您的项正文，文字是您思想的提炼，请尽量言简意赅的阐述观点。"/>
  <p:tag name="KSO_WM_UNIT_TEXT_TYPE" val="1"/>
  <p:tag name="KSO_WM_DIAGRAM_USE_COLOR_VALUE" val="{&quot;color_scheme&quot;:1,&quot;color_type&quot;:1,&quot;theme_color_indexes&quot;:[5,6,5,6,5,6]}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2459_2*l_h_i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33.1,&quot;left&quot;:78.65,&quot;top&quot;:72.3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59_2*l_h_f*1_2_1"/>
  <p:tag name="KSO_WM_TEMPLATE_CATEGORY" val="diagram"/>
  <p:tag name="KSO_WM_TEMPLATE_INDEX" val="20232459"/>
  <p:tag name="KSO_WM_UNIT_LAYERLEVEL" val="1_1_1"/>
  <p:tag name="KSO_WM_TAG_VERSION" val="3.0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99.90851440429685,&quot;left&quot;:78.65,&quot;top&quot;:75.10404988446575,&quot;width&quot;:802.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40404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您的项正文，文字是您思想的提炼，请尽量言简意赅的阐述观点。单击此处输入您的项正文，文字是您思想的提炼，请尽量言简意赅的阐述观点。"/>
  <p:tag name="KSO_WM_UNIT_TEXT_TYPE" val="1"/>
  <p:tag name="KSO_WM_DIAGRAM_USE_COLOR_VALUE" val="{&quot;color_scheme&quot;:1,&quot;color_type&quot;:1,&quot;theme_color_indexes&quot;:[5,6,5,6,5,6]}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20.xml><?xml version="1.0" encoding="utf-8"?>
<p:tagLst xmlns:p="http://schemas.openxmlformats.org/presentationml/2006/main">
  <p:tag name="KSO_WPP_MARK_KEY" val="5d6e9262-ca8a-4070-8ad5-698f89e303ea"/>
  <p:tag name="COMMONDATA" val="eyJoZGlkIjoiMTMzZGI2MjkwNzI0NGI5MzY0NzUwYzMxOTRjZGRmN2UifQ=="/>
  <p:tag name="commondata" val="eyJoZGlkIjoiOWY4MjQyNDc1NWE5NGE3YmJhMmZmNzIzZDc5YmE1NGI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5069</Words>
  <Application>WPS 演示</Application>
  <PresentationFormat>宽屏</PresentationFormat>
  <Paragraphs>209</Paragraphs>
  <Slides>22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6" baseType="lpstr">
      <vt:lpstr>Arial</vt:lpstr>
      <vt:lpstr>宋体</vt:lpstr>
      <vt:lpstr>Wingdings</vt:lpstr>
      <vt:lpstr>微软雅黑</vt:lpstr>
      <vt:lpstr>Wingdings</vt:lpstr>
      <vt:lpstr>思源黑体 Medium</vt:lpstr>
      <vt:lpstr>黑体</vt:lpstr>
      <vt:lpstr>思源黑体 CN Medium</vt:lpstr>
      <vt:lpstr>思源黑体 CN Light</vt:lpstr>
      <vt:lpstr>思源黑体 CN Bold</vt:lpstr>
      <vt:lpstr>思源黑体 CN Normal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Lingy</cp:lastModifiedBy>
  <cp:revision>354</cp:revision>
  <dcterms:created xsi:type="dcterms:W3CDTF">2022-12-31T05:43:00Z</dcterms:created>
  <dcterms:modified xsi:type="dcterms:W3CDTF">2026-10-28T09:55:51Z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35B7E20369F049E692CA4AEC845EF379_13</vt:lpwstr>
  </property>
</Properties>
</file>