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938" r:id="rId3"/>
    <p:sldId id="602" r:id="rId4"/>
    <p:sldId id="603" r:id="rId5"/>
    <p:sldId id="894" r:id="rId6"/>
    <p:sldId id="1067" r:id="rId8"/>
    <p:sldId id="1090" r:id="rId9"/>
    <p:sldId id="607" r:id="rId10"/>
    <p:sldId id="1072" r:id="rId11"/>
    <p:sldId id="1077" r:id="rId12"/>
    <p:sldId id="1108" r:id="rId13"/>
    <p:sldId id="614" r:id="rId14"/>
    <p:sldId id="1103" r:id="rId15"/>
    <p:sldId id="1091" r:id="rId16"/>
    <p:sldId id="1081" r:id="rId17"/>
    <p:sldId id="1032" r:id="rId18"/>
    <p:sldId id="1029" r:id="rId19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53" userDrawn="1">
          <p15:clr>
            <a:srgbClr val="A4A3A4"/>
          </p15:clr>
        </p15:guide>
        <p15:guide id="2" pos="3883" userDrawn="1">
          <p15:clr>
            <a:srgbClr val="A4A3A4"/>
          </p15:clr>
        </p15:guide>
        <p15:guide id="3" pos="488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十二 猪肠" initials="十二" lastIdx="1" clrIdx="0"/>
  <p:cmAuthor id="2" name="Administrator" initials="A" lastIdx="2" clrIdx="1"/>
  <p:cmAuthor id="255442523" name="婵&amp;HO" initials="婵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4500"/>
    <a:srgbClr val="FFBF75"/>
    <a:srgbClr val="FFD483"/>
    <a:srgbClr val="FFEFCE"/>
    <a:srgbClr val="FFD585"/>
    <a:srgbClr val="FFEFCF"/>
    <a:srgbClr val="FFEFCD"/>
    <a:srgbClr val="FFD983"/>
    <a:srgbClr val="EFDDFF"/>
    <a:srgbClr val="C166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9901" autoAdjust="0"/>
    <p:restoredTop sz="99761" autoAdjust="0"/>
  </p:normalViewPr>
  <p:slideViewPr>
    <p:cSldViewPr snapToGrid="0" showGuides="1">
      <p:cViewPr varScale="1">
        <p:scale>
          <a:sx n="111" d="100"/>
          <a:sy n="111" d="100"/>
        </p:scale>
        <p:origin x="882" y="102"/>
      </p:cViewPr>
      <p:guideLst>
        <p:guide orient="horz" pos="2353"/>
        <p:guide pos="3883"/>
        <p:guide pos="48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gs" Target="tags/tag43.xml"/><Relationship Id="rId23" Type="http://schemas.openxmlformats.org/officeDocument/2006/relationships/commentAuthors" Target="commentAuthors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image" Target="../media/image3.png"/><Relationship Id="rId8" Type="http://schemas.openxmlformats.org/officeDocument/2006/relationships/image" Target="../media/image2.png"/><Relationship Id="rId7" Type="http://schemas.openxmlformats.org/officeDocument/2006/relationships/image" Target="../media/image1.png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png"/><Relationship Id="rId8" Type="http://schemas.openxmlformats.org/officeDocument/2006/relationships/image" Target="../media/image2.png"/><Relationship Id="rId7" Type="http://schemas.openxmlformats.org/officeDocument/2006/relationships/image" Target="../media/image4.png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image" Target="../media/image7.png"/><Relationship Id="rId8" Type="http://schemas.openxmlformats.org/officeDocument/2006/relationships/image" Target="../media/image6.png"/><Relationship Id="rId7" Type="http://schemas.openxmlformats.org/officeDocument/2006/relationships/tags" Target="../tags/tag16.xml"/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1" Type="http://schemas.openxmlformats.org/officeDocument/2006/relationships/image" Target="../media/image5.png"/><Relationship Id="rId10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png"/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7" Type="http://schemas.openxmlformats.org/officeDocument/2006/relationships/image" Target="../media/image2.png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tags" Target="../tags/tag19.xml"/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 descr="PPT目录页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 descr="经传logo白色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pic>
        <p:nvPicPr>
          <p:cNvPr id="7" name="图片 6" descr="组 214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945495" y="6012180"/>
            <a:ext cx="1246505" cy="2019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 descr="标题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 descr="经传logo白色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pic>
        <p:nvPicPr>
          <p:cNvPr id="8" name="图片 7" descr="龙头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100310" y="234950"/>
            <a:ext cx="1762125" cy="3359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 descr="PPT封面 拷贝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 descr="3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678180" y="3141345"/>
            <a:ext cx="8807450" cy="2936240"/>
          </a:xfrm>
          <a:prstGeom prst="rect">
            <a:avLst/>
          </a:prstGeom>
        </p:spPr>
      </p:pic>
      <p:pic>
        <p:nvPicPr>
          <p:cNvPr id="11" name="图片 10" descr="经传logo白色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pic>
        <p:nvPicPr>
          <p:cNvPr id="10" name="图片 9" descr="龙头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0100310" y="234950"/>
            <a:ext cx="1762125" cy="3359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-635" y="800100"/>
            <a:ext cx="12192635" cy="6057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530860" y="6582410"/>
            <a:ext cx="111302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经传多赢投资顾问:</a:t>
            </a:r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何灶婵</a:t>
            </a:r>
            <a:r>
              <a:rPr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 | 执业编号:</a:t>
            </a:r>
            <a:r>
              <a:rPr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A1120622050001</a:t>
            </a:r>
            <a:r>
              <a:rPr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  风险提示:观点基于软件数据和理论模型分析，仅供参考，不构成</a:t>
            </a:r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投资</a:t>
            </a:r>
            <a:r>
              <a:rPr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建议，股市有风险，投资需谨慎。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6" name="图片 5" descr="PPT封面 拷贝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 descr="4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687513" y="2974340"/>
            <a:ext cx="8816975" cy="250825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2128520" y="3119120"/>
            <a:ext cx="7934325" cy="2059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60000"/>
              </a:lnSpc>
            </a:pPr>
            <a:r>
              <a: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我司所有工作人员均不允许推荐股票、不允许承诺收益、不允许代客理财、不允许合作分成、不允许私下收款，如您发现有任何违规行为，可联系400-9088-988向我们反馈!风险提示:所有信息及观点均来源于公开信息及经传软件信号显示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600">
              <a:solidFill>
                <a:schemeClr val="tx1">
                  <a:lumMod val="50000"/>
                  <a:lumOff val="50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sp>
        <p:nvSpPr>
          <p:cNvPr id="9" name="文本框 8"/>
          <p:cNvSpPr txBox="1"/>
          <p:nvPr userDrawn="1"/>
        </p:nvSpPr>
        <p:spPr>
          <a:xfrm>
            <a:off x="1855788" y="1877060"/>
            <a:ext cx="8480425" cy="937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500" b="1">
                <a:gradFill>
                  <a:gsLst>
                    <a:gs pos="0">
                      <a:srgbClr val="FFEFCF"/>
                    </a:gs>
                    <a:gs pos="100000">
                      <a:srgbClr val="FFD585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经传多赢,让投资遇见美好!</a:t>
            </a:r>
            <a:endParaRPr lang="zh-CN" altLang="en-US" sz="5500" b="1">
              <a:gradFill>
                <a:gsLst>
                  <a:gs pos="0">
                    <a:srgbClr val="FFEFCF"/>
                  </a:gs>
                  <a:gs pos="100000">
                    <a:srgbClr val="FFD585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pic>
        <p:nvPicPr>
          <p:cNvPr id="10" name="图片 9" descr="龙头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100310" y="234950"/>
            <a:ext cx="1762125" cy="3359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ags" Target="../tags/tag22.xml"/><Relationship Id="rId8" Type="http://schemas.openxmlformats.org/officeDocument/2006/relationships/tags" Target="../tags/tag21.xml"/><Relationship Id="rId7" Type="http://schemas.openxmlformats.org/officeDocument/2006/relationships/tags" Target="../tags/tag20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tags" Target="../tags/tag25.xml"/><Relationship Id="rId11" Type="http://schemas.openxmlformats.org/officeDocument/2006/relationships/tags" Target="../tags/tag24.xml"/><Relationship Id="rId10" Type="http://schemas.openxmlformats.org/officeDocument/2006/relationships/tags" Target="../tags/tag23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8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9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0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1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2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tags" Target="../tags/tag27.xml"/><Relationship Id="rId3" Type="http://schemas.openxmlformats.org/officeDocument/2006/relationships/image" Target="../media/image10.png"/><Relationship Id="rId2" Type="http://schemas.openxmlformats.org/officeDocument/2006/relationships/tags" Target="../tags/tag26.xml"/><Relationship Id="rId1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36.xml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38.xml"/><Relationship Id="rId1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39.xml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40.xml"/><Relationship Id="rId1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4.xml"/><Relationship Id="rId2" Type="http://schemas.openxmlformats.org/officeDocument/2006/relationships/tags" Target="../tags/tag41.xml"/><Relationship Id="rId1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4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4.xml"/><Relationship Id="rId3" Type="http://schemas.openxmlformats.org/officeDocument/2006/relationships/tags" Target="../tags/tag30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31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4.xml"/><Relationship Id="rId2" Type="http://schemas.openxmlformats.org/officeDocument/2006/relationships/tags" Target="../tags/tag32.xml"/><Relationship Id="rId1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34.xml"/><Relationship Id="rId1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35.xml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977265" y="3206115"/>
            <a:ext cx="404876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01</a:t>
            </a:r>
            <a:r>
              <a:rPr sz="3000" dirty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月</a:t>
            </a:r>
            <a:r>
              <a:rPr lang="en-US" sz="3000" dirty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06</a:t>
            </a:r>
            <a:r>
              <a:rPr sz="3000" dirty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日 </a:t>
            </a:r>
            <a:r>
              <a:rPr lang="en-US" sz="3000" dirty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20:15</a:t>
            </a:r>
            <a:endParaRPr lang="zh-CN" altLang="en-US" sz="3000" dirty="0">
              <a:solidFill>
                <a:srgbClr val="C1662D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09295" y="1771650"/>
            <a:ext cx="8692515" cy="14344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00000"/>
              </a:lnSpc>
            </a:pPr>
            <a:r>
              <a:rPr lang="zh-CN" altLang="en-US" sz="6000" dirty="0">
                <a:gradFill>
                  <a:gsLst>
                    <a:gs pos="0">
                      <a:srgbClr val="FFEFCE"/>
                    </a:gs>
                    <a:gs pos="100000">
                      <a:srgbClr val="FFD585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Medium" panose="020B0600000000000000" charset="-122"/>
              </a:rPr>
              <a:t>龙头掘金，</a:t>
            </a:r>
            <a:r>
              <a:rPr lang="zh-CN" sz="6000" dirty="0">
                <a:gradFill>
                  <a:gsLst>
                    <a:gs pos="0">
                      <a:srgbClr val="FFEFCE"/>
                    </a:gs>
                    <a:gs pos="100000">
                      <a:srgbClr val="FFD585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Medium" panose="020B0600000000000000" charset="-122"/>
              </a:rPr>
              <a:t>风控先行</a:t>
            </a:r>
            <a:endParaRPr lang="zh-CN" sz="6000" dirty="0">
              <a:gradFill>
                <a:gsLst>
                  <a:gs pos="0">
                    <a:srgbClr val="FFEFCE"/>
                  </a:gs>
                  <a:gs pos="100000">
                    <a:srgbClr val="FFD585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Medium" panose="020B0600000000000000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254760" y="4012565"/>
            <a:ext cx="1343660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何灶婵</a:t>
            </a:r>
            <a:endParaRPr lang="zh-CN" altLang="en-US" sz="2600">
              <a:solidFill>
                <a:srgbClr val="C1662D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553970" y="4074160"/>
            <a:ext cx="34975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执业编号</a:t>
            </a:r>
            <a:r>
              <a:rPr lang="en-US" altLang="zh-CN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:A1120622050001</a:t>
            </a:r>
            <a:endParaRPr lang="en-US" altLang="zh-CN">
              <a:solidFill>
                <a:srgbClr val="C1662D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  <a:sym typeface="+mn-ea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7265" y="4033520"/>
            <a:ext cx="314325" cy="619125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1254760" y="4544695"/>
            <a:ext cx="5708015" cy="12287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经传多赢</a:t>
            </a:r>
            <a:r>
              <a: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资深投顾，金融专业出身，专注研究市场</a:t>
            </a:r>
            <a:r>
              <a:rPr lang="en-US" altLang="zh-CN" sz="160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10</a:t>
            </a:r>
            <a:r>
              <a: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余年。对大盘研判有独特自我见解。独创翻倍超跌战法、龙头回马枪，方法实用易懂，服务专业用心，深受用户朋友的喜欢。</a:t>
            </a:r>
            <a:endParaRPr lang="zh-CN" altLang="en-US" sz="1600">
              <a:solidFill>
                <a:schemeClr val="tx1">
                  <a:lumMod val="85000"/>
                  <a:lumOff val="1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11" name="图片 10" descr="132_17257738151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530" y="727710"/>
            <a:ext cx="3937635" cy="685800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9"/>
          <p:cNvSpPr txBox="1"/>
          <p:nvPr/>
        </p:nvSpPr>
        <p:spPr>
          <a:xfrm>
            <a:off x="0" y="53975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2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sym typeface="+mn-ea"/>
              </a:rPr>
              <a:t>注意雷标提醒</a:t>
            </a:r>
            <a:endParaRPr lang="en-US" altLang="zh-CN" sz="4200" spc="-200" dirty="0">
              <a:gradFill>
                <a:gsLst>
                  <a:gs pos="0">
                    <a:srgbClr val="FFEFCE"/>
                  </a:gs>
                  <a:gs pos="100000">
                    <a:srgbClr val="FFD483"/>
                  </a:gs>
                </a:gsLst>
                <a:lin ang="5400000" scaled="0"/>
              </a:gradFill>
              <a:uFillTx/>
              <a:latin typeface="思源黑体 CN Heavy" panose="020B0A00000000000000" pitchFamily="34" charset="-122"/>
              <a:ea typeface="思源黑体 CN Heavy" panose="020B0A00000000000000" pitchFamily="34" charset="-122"/>
              <a:sym typeface="+mn-ea"/>
            </a:endParaRPr>
          </a:p>
        </p:txBody>
      </p:sp>
      <p:pic>
        <p:nvPicPr>
          <p:cNvPr id="2" name="图片 1"/>
          <p:cNvPicPr/>
          <p:nvPr/>
        </p:nvPicPr>
        <p:blipFill>
          <a:blip r:embed="rId1"/>
          <a:stretch>
            <a:fillRect/>
          </a:stretch>
        </p:blipFill>
        <p:spPr>
          <a:xfrm>
            <a:off x="216535" y="1053465"/>
            <a:ext cx="5381625" cy="4961890"/>
          </a:xfrm>
          <a:prstGeom prst="rect">
            <a:avLst/>
          </a:prstGeom>
        </p:spPr>
      </p:pic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5598160" y="1053465"/>
            <a:ext cx="6448425" cy="496252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137285" y="6015990"/>
            <a:ext cx="8639810" cy="7702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/>
              <a:t>普利制药</a:t>
            </a:r>
            <a:r>
              <a:rPr lang="en-US" altLang="zh-CN"/>
              <a:t> </a:t>
            </a:r>
            <a:r>
              <a:rPr lang="zh-CN" altLang="en-US"/>
              <a:t>财务造假，被实施退市风险警示，周二起变为</a:t>
            </a:r>
            <a:r>
              <a:rPr lang="en-US" altLang="zh-CN"/>
              <a:t>*ST</a:t>
            </a:r>
            <a:r>
              <a:rPr lang="zh-CN" altLang="en-US"/>
              <a:t>普利。</a:t>
            </a:r>
            <a:endParaRPr lang="zh-CN" altLang="en-US"/>
          </a:p>
          <a:p>
            <a:r>
              <a:rPr lang="zh-CN" altLang="en-US"/>
              <a:t>平时可查看</a:t>
            </a:r>
            <a:r>
              <a:rPr lang="en-US" altLang="zh-CN"/>
              <a:t>f10</a:t>
            </a:r>
            <a:r>
              <a:rPr lang="zh-CN" altLang="en-US"/>
              <a:t>财务业绩情况和注意个股</a:t>
            </a:r>
            <a:r>
              <a:rPr lang="en-US" altLang="zh-CN"/>
              <a:t>“</a:t>
            </a:r>
            <a:r>
              <a:rPr lang="zh-CN" altLang="en-US"/>
              <a:t>雷标</a:t>
            </a:r>
            <a:r>
              <a:rPr lang="en-US" altLang="zh-CN"/>
              <a:t>”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5414010" y="1110615"/>
            <a:ext cx="136398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>
                <a:solidFill>
                  <a:srgbClr val="EFDDFF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03</a:t>
            </a:r>
            <a:endParaRPr lang="en-US" altLang="zh-CN" sz="7200">
              <a:solidFill>
                <a:srgbClr val="EFDDFF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056765" y="2926715"/>
            <a:ext cx="847344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8000" dirty="0">
                <a:gradFill>
                  <a:gsLst>
                    <a:gs pos="0">
                      <a:srgbClr val="FFEFCE"/>
                    </a:gs>
                    <a:gs pos="100000">
                      <a:srgbClr val="FFD9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选股模型</a:t>
            </a:r>
            <a:endParaRPr lang="zh-CN" sz="8000" dirty="0">
              <a:gradFill>
                <a:gsLst>
                  <a:gs pos="0">
                    <a:srgbClr val="FFEFCE"/>
                  </a:gs>
                  <a:gs pos="100000">
                    <a:srgbClr val="FFD98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3720465" y="90805"/>
            <a:ext cx="5423535" cy="93789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en-US" altLang="zh-CN" sz="42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sym typeface="+mn-ea"/>
              </a:rPr>
              <a:t>   </a:t>
            </a:r>
            <a:r>
              <a:rPr lang="zh-CN" altLang="en-US" sz="42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sym typeface="+mn-ea"/>
              </a:rPr>
              <a:t>风口龙头选股模型</a:t>
            </a:r>
            <a:endParaRPr lang="zh-CN" altLang="en-US" sz="4200" spc="-200" dirty="0">
              <a:gradFill>
                <a:gsLst>
                  <a:gs pos="0">
                    <a:srgbClr val="FFEFCE"/>
                  </a:gs>
                  <a:gs pos="100000">
                    <a:srgbClr val="FFD483"/>
                  </a:gs>
                </a:gsLst>
                <a:lin ang="5400000" scaled="0"/>
              </a:gradFill>
              <a:uFillTx/>
              <a:latin typeface="思源黑体 CN Heavy" panose="020B0A00000000000000" pitchFamily="34" charset="-122"/>
              <a:ea typeface="思源黑体 CN Heavy" panose="020B0A00000000000000" pitchFamily="3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66115" y="6044565"/>
            <a:ext cx="103517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                                 </a:t>
            </a:r>
            <a:r>
              <a:rPr lang="zh-CN" altLang="en-US"/>
              <a:t>即使大盘调整，通过风口龙头依然筛选出近期龙头股低吸机会，</a:t>
            </a:r>
            <a:r>
              <a:rPr lang="en-US" altLang="zh-CN"/>
              <a:t>500</a:t>
            </a:r>
            <a:r>
              <a:rPr lang="zh-CN" altLang="en-US"/>
              <a:t>股练手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55445" y="1028700"/>
            <a:ext cx="9787890" cy="476885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9"/>
          <p:cNvSpPr txBox="1"/>
          <p:nvPr/>
        </p:nvSpPr>
        <p:spPr>
          <a:xfrm>
            <a:off x="0" y="53975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2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sym typeface="+mn-ea"/>
              </a:rPr>
              <a:t>超跌反弹选股</a:t>
            </a:r>
            <a:endParaRPr lang="zh-CN" altLang="en-US" sz="4200" spc="-200" dirty="0">
              <a:gradFill>
                <a:gsLst>
                  <a:gs pos="0">
                    <a:srgbClr val="FFEFCE"/>
                  </a:gs>
                  <a:gs pos="100000">
                    <a:srgbClr val="FFD483"/>
                  </a:gs>
                </a:gsLst>
                <a:lin ang="5400000" scaled="0"/>
              </a:gradFill>
              <a:uFillTx/>
              <a:latin typeface="思源黑体 CN Heavy" panose="020B0A00000000000000" pitchFamily="34" charset="-122"/>
              <a:ea typeface="思源黑体 CN Heavy" panose="020B0A00000000000000" pitchFamily="34" charset="-122"/>
              <a:sym typeface="+mn-ea"/>
            </a:endParaRPr>
          </a:p>
        </p:txBody>
      </p:sp>
      <p:pic>
        <p:nvPicPr>
          <p:cNvPr id="5" name="图片 4"/>
          <p:cNvPicPr/>
          <p:nvPr/>
        </p:nvPicPr>
        <p:blipFill>
          <a:blip r:embed="rId1"/>
          <a:stretch>
            <a:fillRect/>
          </a:stretch>
        </p:blipFill>
        <p:spPr>
          <a:xfrm>
            <a:off x="6427470" y="1381760"/>
            <a:ext cx="5764530" cy="345757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710" y="1259840"/>
            <a:ext cx="6113145" cy="370205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694815" y="5311140"/>
            <a:ext cx="9060180" cy="12185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/>
              <a:t>一旦大盘金叉止跌，可</a:t>
            </a:r>
            <a:r>
              <a:rPr lang="en-US" altLang="zh-CN"/>
              <a:t>3</a:t>
            </a:r>
            <a:r>
              <a:rPr lang="zh-CN" altLang="en-US"/>
              <a:t>成仓位参与短线</a:t>
            </a:r>
            <a:r>
              <a:rPr lang="en-US" altLang="zh-CN"/>
              <a:t>2-3</a:t>
            </a:r>
            <a:r>
              <a:rPr lang="zh-CN" altLang="en-US"/>
              <a:t>天反弹（优选老龙头、低风险标的）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从超跌个股反思：趋势为王重要性，否则跌破趋势容易出现</a:t>
            </a:r>
            <a:r>
              <a:rPr lang="en-US" altLang="zh-CN"/>
              <a:t>30-50%</a:t>
            </a:r>
            <a:r>
              <a:rPr lang="zh-CN" altLang="en-US"/>
              <a:t>大跌。</a:t>
            </a:r>
            <a:endParaRPr lang="zh-CN" altLang="en-US"/>
          </a:p>
          <a:p>
            <a:r>
              <a:rPr lang="en-US" altLang="zh-CN"/>
              <a:t>                                          </a:t>
            </a:r>
            <a:r>
              <a:rPr lang="zh-CN" altLang="en-US" b="1">
                <a:solidFill>
                  <a:srgbClr val="FF0000"/>
                </a:solidFill>
              </a:rPr>
              <a:t>知行合一</a:t>
            </a:r>
            <a:r>
              <a:rPr lang="en-US" altLang="zh-CN" b="1">
                <a:solidFill>
                  <a:srgbClr val="FF0000"/>
                </a:solidFill>
              </a:rPr>
              <a:t>  </a:t>
            </a:r>
            <a:r>
              <a:rPr lang="zh-CN" altLang="en-US" b="1">
                <a:solidFill>
                  <a:srgbClr val="FF0000"/>
                </a:solidFill>
              </a:rPr>
              <a:t>不侥幸</a:t>
            </a:r>
            <a:endParaRPr lang="zh-CN" altLang="en-US" b="1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主题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176645" y="1549400"/>
            <a:ext cx="5437505" cy="2897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90000"/>
              </a:lnSpc>
            </a:pPr>
            <a:r>
              <a:rPr 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+mn-ea"/>
              </a:rPr>
              <a:t>行情要点</a:t>
            </a:r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思源黑体 CN Medium" panose="020B0600000000000000" charset="-122"/>
              <a:ea typeface="思源黑体 CN Medium" panose="020B0600000000000000" charset="-122"/>
              <a:cs typeface="+mn-ea"/>
            </a:endParaRPr>
          </a:p>
          <a:p>
            <a:pPr>
              <a:lnSpc>
                <a:spcPct val="190000"/>
              </a:lnSpc>
            </a:pP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+mn-ea"/>
              </a:rPr>
              <a:t>龙头掘金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思源黑体 CN Medium" panose="020B0600000000000000" charset="-122"/>
              <a:ea typeface="思源黑体 CN Medium" panose="020B0600000000000000" charset="-122"/>
              <a:cs typeface="+mn-ea"/>
            </a:endParaRPr>
          </a:p>
          <a:p>
            <a:pPr>
              <a:lnSpc>
                <a:spcPct val="190000"/>
              </a:lnSpc>
            </a:pP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+mn-ea"/>
              </a:rPr>
              <a:t>选股模型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思源黑体 CN Medium" panose="020B0600000000000000" charset="-122"/>
              <a:ea typeface="思源黑体 CN Medium" panose="020B0600000000000000" charset="-122"/>
              <a:cs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137785" y="1588453"/>
            <a:ext cx="955040" cy="4590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70000"/>
              </a:lnSpc>
            </a:pPr>
            <a:r>
              <a:rPr lang="zh-CN" altLang="en-US" sz="3500">
                <a:ln>
                  <a:noFill/>
                </a:ln>
                <a:solidFill>
                  <a:srgbClr val="AC562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DIN Black" charset="0"/>
              </a:rPr>
              <a:t>01</a:t>
            </a:r>
            <a:r>
              <a:rPr lang="en-US" altLang="zh-CN" sz="3200">
                <a:ln>
                  <a:noFill/>
                </a:ln>
                <a:solidFill>
                  <a:srgbClr val="AC562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DIN Black" charset="0"/>
              </a:rPr>
              <a:t>/</a:t>
            </a:r>
            <a:endParaRPr lang="zh-CN" altLang="en-US" sz="3500">
              <a:ln>
                <a:noFill/>
              </a:ln>
              <a:solidFill>
                <a:srgbClr val="AC5621"/>
              </a:solidFill>
              <a:latin typeface="Noto Sans S Chinese Medium" panose="020B0600000000000000" charset="-122"/>
              <a:ea typeface="Noto Sans S Chinese Medium" panose="020B0600000000000000" charset="-122"/>
              <a:cs typeface="DIN Black" charset="0"/>
            </a:endParaRPr>
          </a:p>
          <a:p>
            <a:pPr lvl="0" algn="ctr">
              <a:lnSpc>
                <a:spcPct val="170000"/>
              </a:lnSpc>
            </a:pPr>
            <a:r>
              <a:rPr lang="zh-CN" altLang="en-US" sz="3500">
                <a:ln>
                  <a:noFill/>
                </a:ln>
                <a:solidFill>
                  <a:srgbClr val="AC562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DIN Black" charset="0"/>
              </a:rPr>
              <a:t>02</a:t>
            </a:r>
            <a:r>
              <a:rPr lang="en-US" altLang="zh-CN" sz="3200">
                <a:ln>
                  <a:noFill/>
                </a:ln>
                <a:solidFill>
                  <a:srgbClr val="AC562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DIN Black" charset="0"/>
              </a:rPr>
              <a:t>/</a:t>
            </a:r>
            <a:endParaRPr lang="zh-CN" altLang="en-US" sz="3500">
              <a:ln>
                <a:noFill/>
              </a:ln>
              <a:solidFill>
                <a:srgbClr val="AC5621"/>
              </a:solidFill>
              <a:latin typeface="Noto Sans S Chinese Medium" panose="020B0600000000000000" charset="-122"/>
              <a:ea typeface="Noto Sans S Chinese Medium" panose="020B0600000000000000" charset="-122"/>
              <a:cs typeface="DIN Black" charset="0"/>
            </a:endParaRPr>
          </a:p>
          <a:p>
            <a:pPr lvl="0" algn="ctr">
              <a:lnSpc>
                <a:spcPct val="170000"/>
              </a:lnSpc>
            </a:pPr>
            <a:r>
              <a:rPr lang="zh-CN" altLang="en-US" sz="3500">
                <a:ln>
                  <a:noFill/>
                </a:ln>
                <a:solidFill>
                  <a:srgbClr val="AC562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DIN Black" charset="0"/>
              </a:rPr>
              <a:t>03</a:t>
            </a:r>
            <a:r>
              <a:rPr lang="en-US" altLang="zh-CN" sz="3200">
                <a:ln>
                  <a:noFill/>
                </a:ln>
                <a:solidFill>
                  <a:srgbClr val="AC562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DIN Black" charset="0"/>
              </a:rPr>
              <a:t>/</a:t>
            </a:r>
            <a:endParaRPr lang="zh-CN" altLang="en-US" sz="3200">
              <a:ln>
                <a:noFill/>
              </a:ln>
              <a:solidFill>
                <a:srgbClr val="AC5621"/>
              </a:solidFill>
              <a:latin typeface="Noto Sans S Chinese Medium" panose="020B0600000000000000" charset="-122"/>
              <a:ea typeface="Noto Sans S Chinese Medium" panose="020B0600000000000000" charset="-122"/>
              <a:cs typeface="DIN Black" charset="0"/>
            </a:endParaRPr>
          </a:p>
          <a:p>
            <a:pPr lvl="0" algn="ctr">
              <a:lnSpc>
                <a:spcPct val="170000"/>
              </a:lnSpc>
            </a:pPr>
            <a:endParaRPr lang="zh-CN" altLang="en-US" sz="3500">
              <a:ln>
                <a:noFill/>
              </a:ln>
              <a:solidFill>
                <a:srgbClr val="AC5621"/>
              </a:solidFill>
              <a:latin typeface="Noto Sans S Chinese Medium" panose="020B0600000000000000" charset="-122"/>
              <a:ea typeface="Noto Sans S Chinese Medium" panose="020B0600000000000000" charset="-122"/>
              <a:cs typeface="DIN Black" charset="0"/>
            </a:endParaRPr>
          </a:p>
          <a:p>
            <a:pPr lvl="0" algn="ctr">
              <a:lnSpc>
                <a:spcPct val="170000"/>
              </a:lnSpc>
            </a:pPr>
            <a:endParaRPr lang="en-US" altLang="zh-CN" sz="3200">
              <a:ln>
                <a:noFill/>
              </a:ln>
              <a:solidFill>
                <a:srgbClr val="AC5621"/>
              </a:solidFill>
              <a:latin typeface="Noto Sans S Chinese Medium" panose="020B0600000000000000" charset="-122"/>
              <a:ea typeface="Noto Sans S Chinese Medium" panose="020B0600000000000000" charset="-122"/>
              <a:cs typeface="DIN Black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5414010" y="1110615"/>
            <a:ext cx="136398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>
                <a:solidFill>
                  <a:srgbClr val="EFDDFF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01</a:t>
            </a:r>
            <a:endParaRPr lang="en-US" altLang="zh-CN" sz="7200">
              <a:solidFill>
                <a:srgbClr val="EFDDFF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983105" y="3011170"/>
            <a:ext cx="847344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6600">
                <a:gradFill>
                  <a:gsLst>
                    <a:gs pos="0">
                      <a:srgbClr val="FFEFCE"/>
                    </a:gs>
                    <a:gs pos="100000">
                      <a:srgbClr val="FFD9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行情要点</a:t>
            </a:r>
            <a:endParaRPr lang="zh-CN" sz="6600">
              <a:gradFill>
                <a:gsLst>
                  <a:gs pos="0">
                    <a:srgbClr val="FFEFCE"/>
                  </a:gs>
                  <a:gs pos="100000">
                    <a:srgbClr val="FFD98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9"/>
          <p:cNvSpPr txBox="1"/>
          <p:nvPr/>
        </p:nvSpPr>
        <p:spPr>
          <a:xfrm>
            <a:off x="0" y="32385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2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加速赶底</a:t>
            </a:r>
            <a:r>
              <a:rPr lang="en-US" altLang="zh-CN" sz="42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  </a:t>
            </a:r>
            <a:r>
              <a:rPr lang="zh-CN" altLang="en-US" sz="42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酝酿反弹</a:t>
            </a:r>
            <a:endParaRPr lang="zh-CN" altLang="en-US" sz="4200" spc="-200" dirty="0">
              <a:gradFill>
                <a:gsLst>
                  <a:gs pos="0">
                    <a:srgbClr val="FFEFCE"/>
                  </a:gs>
                  <a:gs pos="100000">
                    <a:srgbClr val="FFD48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29045" y="1144905"/>
            <a:ext cx="5054600" cy="8191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en-US" altLang="zh-CN" b="1" dirty="0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1390" y="1326515"/>
            <a:ext cx="4886325" cy="478218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6326505" y="1388110"/>
            <a:ext cx="5354955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平均股价牛线继续下移，加速下跌，风险控制首位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留意</a:t>
            </a:r>
            <a:r>
              <a:rPr lang="en-US" altLang="zh-CN"/>
              <a:t>2</a:t>
            </a:r>
            <a:r>
              <a:rPr lang="zh-CN" altLang="en-US"/>
              <a:t>个信号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1</a:t>
            </a:r>
            <a:r>
              <a:rPr lang="zh-CN" altLang="en-US"/>
              <a:t>、牛线走平，短线超跌拐头向下，止跌信号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2</a:t>
            </a:r>
            <a:r>
              <a:rPr lang="zh-CN" altLang="en-US"/>
              <a:t>、捕捞季节日线金叉，是止跌反弹信号</a:t>
            </a:r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0035" y="3713480"/>
            <a:ext cx="3981450" cy="229552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9"/>
          <p:cNvSpPr txBox="1"/>
          <p:nvPr/>
        </p:nvSpPr>
        <p:spPr>
          <a:xfrm>
            <a:off x="0" y="53975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2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sym typeface="+mn-ea"/>
              </a:rPr>
              <a:t>内有反扑</a:t>
            </a:r>
            <a:r>
              <a:rPr lang="en-US" altLang="zh-CN" sz="42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sym typeface="+mn-ea"/>
              </a:rPr>
              <a:t> </a:t>
            </a:r>
            <a:r>
              <a:rPr lang="zh-CN" altLang="en-US" sz="42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sym typeface="+mn-ea"/>
              </a:rPr>
              <a:t>资金调仓</a:t>
            </a:r>
            <a:endParaRPr lang="zh-CN" altLang="en-US" sz="4200" spc="-200" dirty="0">
              <a:gradFill>
                <a:gsLst>
                  <a:gs pos="0">
                    <a:srgbClr val="FFEFCE"/>
                  </a:gs>
                  <a:gs pos="100000">
                    <a:srgbClr val="FFD483"/>
                  </a:gs>
                </a:gsLst>
                <a:lin ang="5400000" scaled="0"/>
              </a:gradFill>
              <a:uFillTx/>
              <a:latin typeface="思源黑体 CN Heavy" panose="020B0A00000000000000" pitchFamily="34" charset="-122"/>
              <a:ea typeface="思源黑体 CN Heavy" panose="020B0A00000000000000" pitchFamily="34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05675" y="791210"/>
            <a:ext cx="4482465" cy="44640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" y="1155065"/>
            <a:ext cx="4184650" cy="431927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8880" y="2851150"/>
            <a:ext cx="4692650" cy="360870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551815" y="5704205"/>
            <a:ext cx="39662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今日可见早盘异动拉升：医药、有色金属、化学原料。</a:t>
            </a:r>
            <a:endParaRPr lang="zh-CN" altLang="en-US"/>
          </a:p>
        </p:txBody>
      </p:sp>
    </p:spTree>
    <p:custDataLst>
      <p:tags r:id="rId4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9"/>
          <p:cNvSpPr txBox="1"/>
          <p:nvPr/>
        </p:nvSpPr>
        <p:spPr>
          <a:xfrm>
            <a:off x="0" y="32385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2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月线</a:t>
            </a:r>
            <a:r>
              <a:rPr lang="en-US" altLang="zh-CN" sz="42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MACD</a:t>
            </a:r>
            <a:r>
              <a:rPr lang="zh-CN" altLang="en-US" sz="42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金叉酝酿大行情</a:t>
            </a:r>
            <a:endParaRPr lang="zh-CN" altLang="en-US" sz="4200" spc="-200" dirty="0">
              <a:gradFill>
                <a:gsLst>
                  <a:gs pos="0">
                    <a:srgbClr val="FFEFCE"/>
                  </a:gs>
                  <a:gs pos="100000">
                    <a:srgbClr val="FFD48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26565" y="969645"/>
            <a:ext cx="7818755" cy="448627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818640" y="5834380"/>
            <a:ext cx="7839710" cy="7410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/>
              <a:t>按历史几波大牛市来看，每一轮月线</a:t>
            </a:r>
            <a:r>
              <a:rPr lang="en-US" altLang="zh-CN"/>
              <a:t>MACD</a:t>
            </a:r>
            <a:r>
              <a:rPr lang="zh-CN" altLang="en-US"/>
              <a:t>金叉，容易走出一波大行情，现在仅仅是牛市启动第一阶段</a:t>
            </a:r>
            <a:r>
              <a:rPr lang="en-US" altLang="zh-CN"/>
              <a:t>.</a:t>
            </a:r>
            <a:endParaRPr lang="en-US" altLang="zh-CN"/>
          </a:p>
        </p:txBody>
      </p:sp>
    </p:spTree>
    <p:custDataLst>
      <p:tags r:id="rId2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5414010" y="1110615"/>
            <a:ext cx="136398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>
                <a:solidFill>
                  <a:srgbClr val="EFDDFF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02</a:t>
            </a:r>
            <a:endParaRPr lang="en-US" altLang="zh-CN" sz="7200">
              <a:solidFill>
                <a:srgbClr val="EFDDFF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635125" y="2559685"/>
            <a:ext cx="907224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dirty="0">
                <a:gradFill>
                  <a:gsLst>
                    <a:gs pos="0">
                      <a:srgbClr val="FFEFCE"/>
                    </a:gs>
                    <a:gs pos="100000">
                      <a:srgbClr val="FFD9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 </a:t>
            </a:r>
            <a:r>
              <a:rPr lang="zh-CN" altLang="en-US" sz="6600" dirty="0">
                <a:gradFill>
                  <a:gsLst>
                    <a:gs pos="0">
                      <a:srgbClr val="FFEFCE"/>
                    </a:gs>
                    <a:gs pos="100000">
                      <a:srgbClr val="FFD9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龙头掘金</a:t>
            </a:r>
            <a:endParaRPr lang="zh-CN" altLang="en-US" sz="6600" dirty="0">
              <a:gradFill>
                <a:gsLst>
                  <a:gs pos="0">
                    <a:srgbClr val="FFEFCE"/>
                  </a:gs>
                  <a:gs pos="100000">
                    <a:srgbClr val="FFD98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4444365" y="121920"/>
            <a:ext cx="4140835" cy="5778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42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  </a:t>
            </a:r>
            <a:r>
              <a:rPr lang="zh-CN" altLang="en-US" sz="42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当下的热点</a:t>
            </a:r>
            <a:endParaRPr lang="zh-CN" altLang="en-US" sz="4200" spc="-200" dirty="0">
              <a:gradFill>
                <a:gsLst>
                  <a:gs pos="0">
                    <a:srgbClr val="FFEFCE"/>
                  </a:gs>
                  <a:gs pos="100000">
                    <a:srgbClr val="FFD48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209915" y="1982470"/>
            <a:ext cx="3982085" cy="24358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/>
              <a:t>判断持续热点：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①近期反复上榜</a:t>
            </a:r>
            <a:r>
              <a:rPr lang="en-US" altLang="zh-CN"/>
              <a:t> 3</a:t>
            </a:r>
            <a:r>
              <a:rPr lang="zh-CN" altLang="en-US"/>
              <a:t>天</a:t>
            </a:r>
            <a:r>
              <a:rPr lang="en-US" altLang="zh-CN"/>
              <a:t>2</a:t>
            </a:r>
            <a:r>
              <a:rPr lang="zh-CN" altLang="en-US"/>
              <a:t>次</a:t>
            </a:r>
            <a:r>
              <a:rPr lang="en-US" altLang="zh-CN"/>
              <a:t>/5</a:t>
            </a:r>
            <a:r>
              <a:rPr lang="zh-CN" altLang="en-US"/>
              <a:t>天</a:t>
            </a:r>
            <a:r>
              <a:rPr lang="en-US" altLang="zh-CN"/>
              <a:t>3</a:t>
            </a:r>
            <a:r>
              <a:rPr lang="zh-CN" altLang="en-US"/>
              <a:t>次</a:t>
            </a:r>
            <a:endParaRPr lang="zh-CN" altLang="en-US"/>
          </a:p>
          <a:p>
            <a:r>
              <a:rPr lang="zh-CN" altLang="en-US"/>
              <a:t>②涨停板家数大于</a:t>
            </a:r>
            <a:r>
              <a:rPr lang="en-US" altLang="zh-CN"/>
              <a:t>15</a:t>
            </a:r>
            <a:r>
              <a:rPr lang="zh-CN" altLang="en-US"/>
              <a:t>家且榜一</a:t>
            </a:r>
            <a:endParaRPr lang="zh-CN" altLang="en-US"/>
          </a:p>
          <a:p>
            <a:r>
              <a:rPr lang="zh-CN" altLang="en-US"/>
              <a:t>③周线金叉区域更佳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r>
              <a:rPr lang="zh-CN" altLang="en-US"/>
              <a:t>当前活跃热点：</a:t>
            </a:r>
            <a:endParaRPr lang="zh-CN" altLang="en-US"/>
          </a:p>
          <a:p>
            <a:r>
              <a:rPr lang="zh-CN" altLang="en-US"/>
              <a:t>大消费、医药、数据中心</a:t>
            </a: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5005" y="1247775"/>
            <a:ext cx="7153275" cy="436245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8169910" y="4926330"/>
            <a:ext cx="36950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当前无大主线，只是小热点</a:t>
            </a:r>
            <a:endParaRPr lang="zh-CN" altLang="en-US" b="1">
              <a:solidFill>
                <a:srgbClr val="FF0000"/>
              </a:solidFill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9"/>
          <p:cNvSpPr txBox="1"/>
          <p:nvPr/>
        </p:nvSpPr>
        <p:spPr>
          <a:xfrm>
            <a:off x="0" y="53975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2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sym typeface="+mn-ea"/>
              </a:rPr>
              <a:t>医药异动</a:t>
            </a:r>
            <a:endParaRPr lang="en-US" altLang="zh-CN" sz="4200" spc="-200" dirty="0">
              <a:gradFill>
                <a:gsLst>
                  <a:gs pos="0">
                    <a:srgbClr val="FFEFCE"/>
                  </a:gs>
                  <a:gs pos="100000">
                    <a:srgbClr val="FFD483"/>
                  </a:gs>
                </a:gsLst>
                <a:lin ang="5400000" scaled="0"/>
              </a:gradFill>
              <a:uFillTx/>
              <a:latin typeface="思源黑体 CN Heavy" panose="020B0A00000000000000" pitchFamily="34" charset="-122"/>
              <a:ea typeface="思源黑体 CN Heavy" panose="020B0A00000000000000" pitchFamily="34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4200" y="791210"/>
            <a:ext cx="10663555" cy="491426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892175" y="5992495"/>
            <a:ext cx="91293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医药今日出现异动，涨停板家数创</a:t>
            </a:r>
            <a:r>
              <a:rPr lang="en-US" altLang="zh-CN"/>
              <a:t>40</a:t>
            </a:r>
            <a:r>
              <a:rPr lang="zh-CN" altLang="en-US"/>
              <a:t>日新高，涨停家数</a:t>
            </a:r>
            <a:r>
              <a:rPr lang="en-US" altLang="zh-CN"/>
              <a:t>15</a:t>
            </a:r>
            <a:r>
              <a:rPr lang="zh-CN" altLang="en-US"/>
              <a:t>家</a:t>
            </a:r>
            <a:r>
              <a:rPr lang="en-US" altLang="zh-CN"/>
              <a:t>+</a:t>
            </a:r>
            <a:r>
              <a:rPr lang="zh-CN" altLang="en-US"/>
              <a:t>，日线先于大盘金叉</a:t>
            </a:r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760" y="2795270"/>
            <a:ext cx="6781800" cy="147637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26.xml><?xml version="1.0" encoding="utf-8"?>
<p:tagLst xmlns:p="http://schemas.openxmlformats.org/presentationml/2006/main">
  <p:tag name="KSO_WM_UNIT_PLACING_PICTURE_USER_VIEWPORT" val="{&quot;height&quot;:2082,&quot;width&quot;:10544}"/>
  <p:tag name="KSO_WM_BEAUTIFY_FLAG" val=""/>
</p:tagLst>
</file>

<file path=ppt/tags/tag2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3.xml><?xml version="1.0" encoding="utf-8"?>
<p:tagLst xmlns:p="http://schemas.openxmlformats.org/presentationml/2006/main">
  <p:tag name="COMMONDATA" val="eyJoZGlkIjoiOWFhYzUwZWNmOTk3M2Y1MTI5MjBiOWM4Y2UyNjJjNzUifQ=="/>
  <p:tag name="KSO_WPP_MARK_KEY" val="257877f6-fe8c-4c47-ab4c-274c99a6a791"/>
  <p:tag name="commondata" val="eyJoZGlkIjoiY2NjMjc2YTM3OTU3MDczMTg5NGExODc2MDBmZmJkNzMifQ==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2_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724</Words>
  <Application>WPS 演示</Application>
  <PresentationFormat>宽屏</PresentationFormat>
  <Paragraphs>84</Paragraphs>
  <Slides>16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33" baseType="lpstr">
      <vt:lpstr>Arial</vt:lpstr>
      <vt:lpstr>宋体</vt:lpstr>
      <vt:lpstr>Wingdings</vt:lpstr>
      <vt:lpstr>微软雅黑</vt:lpstr>
      <vt:lpstr>Wingdings</vt:lpstr>
      <vt:lpstr>思源黑体 CN Normal</vt:lpstr>
      <vt:lpstr>黑体</vt:lpstr>
      <vt:lpstr>思源黑体 CN Light</vt:lpstr>
      <vt:lpstr>思源黑体 CN Bold</vt:lpstr>
      <vt:lpstr>思源黑体 CN Medium</vt:lpstr>
      <vt:lpstr>Noto Sans S Chinese Medium</vt:lpstr>
      <vt:lpstr>DIN Black</vt:lpstr>
      <vt:lpstr>思源黑体 CN Heavy</vt:lpstr>
      <vt:lpstr>Arial Unicode MS</vt:lpstr>
      <vt:lpstr>Calibri</vt:lpstr>
      <vt:lpstr>Segoe Print</vt:lpstr>
      <vt:lpstr>2_Office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俏俏</cp:lastModifiedBy>
  <cp:revision>906</cp:revision>
  <dcterms:created xsi:type="dcterms:W3CDTF">2019-06-19T02:08:00Z</dcterms:created>
  <dcterms:modified xsi:type="dcterms:W3CDTF">2025-01-06T08:09:38Z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2052-12.1.0.19770</vt:lpwstr>
  </property>
  <property fmtid="{D5CDD505-2E9C-101B-9397-08002B2CF9AE}" pid="3" name="ICV">
    <vt:lpwstr>98B0645011BC43B0BFB9BFC8374894E3</vt:lpwstr>
  </property>
</Properties>
</file>