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5"/>
  </p:notesMasterIdLst>
  <p:handoutMasterIdLst>
    <p:handoutMasterId r:id="rId26"/>
  </p:handoutMasterIdLst>
  <p:sldIdLst>
    <p:sldId id="4166" r:id="rId4"/>
    <p:sldId id="4167" r:id="rId5"/>
    <p:sldId id="4168" r:id="rId6"/>
    <p:sldId id="4337" r:id="rId7"/>
    <p:sldId id="4338" r:id="rId8"/>
    <p:sldId id="4317" r:id="rId9"/>
    <p:sldId id="4332" r:id="rId10"/>
    <p:sldId id="4329" r:id="rId11"/>
    <p:sldId id="4324" r:id="rId12"/>
    <p:sldId id="4328" r:id="rId13"/>
    <p:sldId id="4336" r:id="rId14"/>
    <p:sldId id="4229" r:id="rId15"/>
    <p:sldId id="4314" r:id="rId16"/>
    <p:sldId id="4339" r:id="rId17"/>
    <p:sldId id="4331" r:id="rId18"/>
    <p:sldId id="4183" r:id="rId19"/>
    <p:sldId id="4209" r:id="rId20"/>
    <p:sldId id="4184" r:id="rId21"/>
    <p:sldId id="4189" r:id="rId22"/>
    <p:sldId id="4241" r:id="rId23"/>
    <p:sldId id="4230" r:id="rId24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23B253"/>
    <a:srgbClr val="E123DA"/>
    <a:srgbClr val="D7000F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6"/>
        <p:guide pos="385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155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-1270" y="68834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9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6.xml"/><Relationship Id="rId1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0.xml"/><Relationship Id="rId6" Type="http://schemas.openxmlformats.org/officeDocument/2006/relationships/image" Target="../media/image59.png"/><Relationship Id="rId5" Type="http://schemas.openxmlformats.org/officeDocument/2006/relationships/tags" Target="../tags/tag149.xml"/><Relationship Id="rId4" Type="http://schemas.openxmlformats.org/officeDocument/2006/relationships/image" Target="../media/image3.png"/><Relationship Id="rId3" Type="http://schemas.openxmlformats.org/officeDocument/2006/relationships/tags" Target="../tags/tag148.xml"/><Relationship Id="rId2" Type="http://schemas.openxmlformats.org/officeDocument/2006/relationships/image" Target="../media/image1.png"/><Relationship Id="rId1" Type="http://schemas.openxmlformats.org/officeDocument/2006/relationships/tags" Target="../tags/tag147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image" Target="../media/image3.png"/><Relationship Id="rId3" Type="http://schemas.openxmlformats.org/officeDocument/2006/relationships/tags" Target="../tags/tag152.xml"/><Relationship Id="rId2" Type="http://schemas.openxmlformats.org/officeDocument/2006/relationships/image" Target="../media/image1.png"/><Relationship Id="rId1" Type="http://schemas.openxmlformats.org/officeDocument/2006/relationships/tags" Target="../tags/tag1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2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17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主线淘金为例：拐点突破把握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768350"/>
            <a:ext cx="5213350" cy="4676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75" y="835025"/>
            <a:ext cx="3442335" cy="2970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875" y="835025"/>
            <a:ext cx="3243580" cy="2970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375" y="3855720"/>
            <a:ext cx="3442335" cy="26854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0875" y="3872230"/>
            <a:ext cx="3244215" cy="2675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75030" y="5490210"/>
            <a:ext cx="3116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highlight>
                  <a:srgbClr val="FFFF00"/>
                </a:highlight>
              </a:rPr>
              <a:t>1</a:t>
            </a:r>
            <a:r>
              <a:rPr lang="zh-CN" altLang="en-US" sz="1600">
                <a:highlight>
                  <a:srgbClr val="FFFF00"/>
                </a:highlight>
              </a:rPr>
              <a:t>月的中下旬市场开始分化</a:t>
            </a:r>
            <a:endParaRPr lang="zh-CN" altLang="en-US" sz="1600">
              <a:highlight>
                <a:srgbClr val="FFFF00"/>
              </a:highlight>
            </a:endParaRPr>
          </a:p>
          <a:p>
            <a:r>
              <a:rPr lang="zh-CN" altLang="en-US" sz="1600">
                <a:highlight>
                  <a:srgbClr val="FFFF00"/>
                </a:highlight>
              </a:rPr>
              <a:t>要注意选近期大单突破的操作</a:t>
            </a:r>
            <a:endParaRPr lang="zh-CN" altLang="en-US" sz="1600">
              <a:highlight>
                <a:srgbClr val="FFFF00"/>
              </a:highligh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12750" y="6073775"/>
            <a:ext cx="40411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ym typeface="+mn-ea"/>
              </a:rPr>
              <a:t>以上为特定条件、特定时间区间下的历史业绩，不代表普遍现象，历史涨幅不预示其未来表现，过往收益亦不代表未来收益承诺。市场有风险，投资需谨慎</a:t>
            </a:r>
            <a:r>
              <a:rPr lang="en-US" altLang="zh-CN" sz="1000">
                <a:sym typeface="+mn-ea"/>
              </a:rPr>
              <a:t>!</a:t>
            </a:r>
            <a:endParaRPr lang="en-US" altLang="zh-CN" sz="1000"/>
          </a:p>
          <a:p>
            <a:endParaRPr lang="en-US" altLang="zh-CN" sz="1000"/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选趋势突破品种，收益留给市场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705" y="2760980"/>
            <a:ext cx="4347210" cy="37579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780" y="768350"/>
            <a:ext cx="4634230" cy="25869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0113010" y="1140460"/>
            <a:ext cx="406400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②</a:t>
            </a:r>
            <a:r>
              <a:rPr lang="en-US" altLang="zh-CN">
                <a:solidFill>
                  <a:srgbClr val="F315F3"/>
                </a:solidFill>
                <a:highlight>
                  <a:srgbClr val="FFFF00"/>
                </a:highlight>
              </a:rPr>
              <a:t>1.5</a:t>
            </a:r>
            <a:r>
              <a:rPr lang="zh-CN" altLang="en-US">
                <a:solidFill>
                  <a:srgbClr val="F315F3"/>
                </a:solidFill>
                <a:highlight>
                  <a:srgbClr val="FFFF00"/>
                </a:highlight>
              </a:rPr>
              <a:t>号</a:t>
            </a:r>
            <a:r>
              <a:rPr lang="zh-CN" altLang="en-US">
                <a:highlight>
                  <a:srgbClr val="FFFF00"/>
                </a:highlight>
              </a:rPr>
              <a:t>彩虹战法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国博电子</a:t>
            </a:r>
            <a:endParaRPr lang="zh-CN" altLang="en-US">
              <a:solidFill>
                <a:srgbClr val="0029DA"/>
              </a:solidFill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highlight>
                  <a:srgbClr val="FFFF00"/>
                </a:highlight>
              </a:rPr>
              <a:t>(</a:t>
            </a:r>
            <a:r>
              <a:rPr lang="zh-CN" altLang="en-US">
                <a:highlight>
                  <a:srgbClr val="FFFF00"/>
                </a:highlight>
              </a:rPr>
              <a:t>至今涨幅</a:t>
            </a:r>
            <a:r>
              <a:rPr lang="en-US" altLang="zh-CN">
                <a:highlight>
                  <a:srgbClr val="FFFF00"/>
                </a:highlight>
              </a:rPr>
              <a:t>63%</a:t>
            </a:r>
            <a:r>
              <a:rPr lang="zh-CN" altLang="en-US">
                <a:highlight>
                  <a:srgbClr val="FFFF00"/>
                </a:highlight>
              </a:rPr>
              <a:t>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" y="768350"/>
            <a:ext cx="5205095" cy="29197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40" y="3428365"/>
            <a:ext cx="4205605" cy="3148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944880" y="3549650"/>
            <a:ext cx="296164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</a:t>
            </a:r>
            <a:r>
              <a:rPr lang="en-US" altLang="zh-CN">
                <a:solidFill>
                  <a:srgbClr val="F315F3"/>
                </a:solidFill>
                <a:highlight>
                  <a:srgbClr val="FFFF00"/>
                </a:highlight>
              </a:rPr>
              <a:t>12.7</a:t>
            </a:r>
            <a:r>
              <a:rPr lang="zh-CN" altLang="en-US">
                <a:solidFill>
                  <a:srgbClr val="F315F3"/>
                </a:solidFill>
                <a:highlight>
                  <a:srgbClr val="FFFF00"/>
                </a:highlight>
              </a:rPr>
              <a:t>号</a:t>
            </a:r>
            <a:r>
              <a:rPr lang="zh-CN" altLang="en-US">
                <a:highlight>
                  <a:srgbClr val="FFFF00"/>
                </a:highlight>
              </a:rPr>
              <a:t>熊线上移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大单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中国卫星</a:t>
            </a:r>
            <a:endParaRPr lang="zh-CN" altLang="en-US">
              <a:solidFill>
                <a:srgbClr val="0029DA"/>
              </a:solidFill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（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至今涨幅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142%</a:t>
            </a:r>
            <a:r>
              <a:rPr lang="en-US" altLang="zh-CN">
                <a:highlight>
                  <a:srgbClr val="FFFF00"/>
                </a:highlight>
              </a:rPr>
              <a:t>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27600" y="4977765"/>
            <a:ext cx="26149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以上为特定条件、特定时间区间下的历史业绩，不代表普遍现象，历史涨幅不预示其未来表现，过往收益亦不代表未来收益承诺。市场有风险，投资需谨慎</a:t>
            </a:r>
            <a:r>
              <a:rPr lang="en-US" altLang="zh-CN" sz="1400"/>
              <a:t>!</a:t>
            </a:r>
            <a:endParaRPr lang="en-US" altLang="zh-CN" sz="1400"/>
          </a:p>
        </p:txBody>
      </p:sp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航天：选择二次突破（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1.12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945" y="727710"/>
            <a:ext cx="4560570" cy="3819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655" y="1188720"/>
            <a:ext cx="3909060" cy="3877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355" y="2926715"/>
            <a:ext cx="3779520" cy="3540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400" y="818515"/>
            <a:ext cx="2591435" cy="2017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800" y="1132205"/>
            <a:ext cx="2219960" cy="20250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974725" y="5527675"/>
            <a:ext cx="4751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控盘回档的要注意反弹中资金</a:t>
            </a:r>
            <a:r>
              <a:rPr lang="en-US" altLang="zh-CN">
                <a:highlight>
                  <a:srgbClr val="FFFF00"/>
                </a:highlight>
              </a:rPr>
              <a:t>/</a:t>
            </a:r>
            <a:r>
              <a:rPr lang="zh-CN" altLang="en-US">
                <a:highlight>
                  <a:srgbClr val="FFFF00"/>
                </a:highlight>
              </a:rPr>
              <a:t>控盘决定去留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有色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8550" y="6197600"/>
            <a:ext cx="4751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控盘回档的要注意反弹中资金</a:t>
            </a:r>
            <a:r>
              <a:rPr lang="en-US" altLang="zh-CN">
                <a:highlight>
                  <a:srgbClr val="FFFF00"/>
                </a:highlight>
              </a:rPr>
              <a:t>/</a:t>
            </a:r>
            <a:r>
              <a:rPr lang="zh-CN" altLang="en-US">
                <a:highlight>
                  <a:srgbClr val="FFFF00"/>
                </a:highlight>
              </a:rPr>
              <a:t>控盘决定去留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280" y="841375"/>
            <a:ext cx="4204335" cy="49015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780" y="1007745"/>
            <a:ext cx="3739515" cy="4568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710" y="2099310"/>
            <a:ext cx="3427730" cy="40481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3330" y="848995"/>
            <a:ext cx="3277235" cy="30556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3.AI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应用（人工智能大模型）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" y="848995"/>
            <a:ext cx="4959985" cy="55765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935" y="4213225"/>
            <a:ext cx="3465195" cy="22917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835" y="1915795"/>
            <a:ext cx="3085465" cy="3327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315" y="3545840"/>
            <a:ext cx="2868930" cy="28797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 - 副本_176835256218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85725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月中分歧，去弱留强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2025.1.14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图片_1767512095200_176835253659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爆量分歧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K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线显现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32040" y="1225550"/>
            <a:ext cx="46418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增量背景下会出现：</a:t>
            </a:r>
            <a:endParaRPr lang="zh-CN" altLang="en-US"/>
          </a:p>
          <a:p>
            <a:r>
              <a:rPr lang="zh-CN" altLang="en-US"/>
              <a:t>①</a:t>
            </a:r>
            <a:r>
              <a:rPr lang="zh-CN" altLang="en-US">
                <a:solidFill>
                  <a:srgbClr val="F315F3"/>
                </a:solidFill>
              </a:rPr>
              <a:t>主线（航天）</a:t>
            </a:r>
            <a:r>
              <a:rPr lang="zh-CN" altLang="en-US"/>
              <a:t>持续逼空，量能决定高度。</a:t>
            </a:r>
            <a:endParaRPr lang="zh-CN" altLang="en-US"/>
          </a:p>
          <a:p>
            <a:r>
              <a:rPr lang="zh-CN" altLang="en-US"/>
              <a:t>②</a:t>
            </a:r>
            <a:r>
              <a:rPr lang="zh-CN" altLang="en-US">
                <a:solidFill>
                  <a:srgbClr val="F315F3"/>
                </a:solidFill>
              </a:rPr>
              <a:t>支线（科技）</a:t>
            </a:r>
            <a:r>
              <a:rPr lang="zh-CN" altLang="en-US"/>
              <a:t>分化加大，去弱留强。</a:t>
            </a:r>
            <a:endParaRPr lang="zh-CN" altLang="en-US"/>
          </a:p>
          <a:p>
            <a:r>
              <a:rPr lang="zh-CN" altLang="en-US"/>
              <a:t>③</a:t>
            </a:r>
            <a:r>
              <a:rPr lang="zh-CN" altLang="en-US">
                <a:solidFill>
                  <a:srgbClr val="FFC000"/>
                </a:solidFill>
              </a:rPr>
              <a:t>控盘线（有色）</a:t>
            </a:r>
            <a:r>
              <a:rPr lang="zh-CN" altLang="en-US"/>
              <a:t>独立走势，注意控盘分化</a:t>
            </a:r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795" y="2881630"/>
            <a:ext cx="4114800" cy="2367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897890"/>
            <a:ext cx="6871970" cy="4438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755" y="2424430"/>
            <a:ext cx="3184525" cy="2123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245870" y="5433060"/>
            <a:ext cx="43643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315F3"/>
                </a:solidFill>
              </a:rPr>
              <a:t>放量拆分</a:t>
            </a:r>
            <a:r>
              <a:rPr lang="en-US" altLang="zh-CN">
                <a:solidFill>
                  <a:srgbClr val="F315F3"/>
                </a:solidFill>
              </a:rPr>
              <a:t>:</a:t>
            </a:r>
            <a:endParaRPr lang="en-US" altLang="zh-CN">
              <a:solidFill>
                <a:srgbClr val="F315F3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30%</a:t>
            </a:r>
            <a:r>
              <a:rPr lang="zh-CN" altLang="en-US">
                <a:solidFill>
                  <a:srgbClr val="FF0000"/>
                </a:solidFill>
              </a:rPr>
              <a:t>买盘：</a:t>
            </a:r>
            <a:r>
              <a:rPr lang="en-US" altLang="zh-CN"/>
              <a:t>AI</a:t>
            </a:r>
            <a:r>
              <a:rPr lang="zh-CN" altLang="en-US"/>
              <a:t>应用</a:t>
            </a:r>
            <a:endParaRPr lang="zh-CN" altLang="en-US"/>
          </a:p>
          <a:p>
            <a:r>
              <a:rPr lang="en-US" altLang="zh-CN">
                <a:solidFill>
                  <a:srgbClr val="0029DA"/>
                </a:solidFill>
              </a:rPr>
              <a:t>70%</a:t>
            </a:r>
            <a:r>
              <a:rPr lang="zh-CN" altLang="en-US">
                <a:solidFill>
                  <a:srgbClr val="0029DA"/>
                </a:solidFill>
              </a:rPr>
              <a:t>卖盘：</a:t>
            </a:r>
            <a:r>
              <a:rPr lang="zh-CN" altLang="en-US"/>
              <a:t>航天、银行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899025" y="5706110"/>
            <a:ext cx="4537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分歧</a:t>
            </a:r>
            <a:r>
              <a:rPr lang="en-US" altLang="zh-CN">
                <a:highlight>
                  <a:srgbClr val="FFFF00"/>
                </a:highlight>
              </a:rPr>
              <a:t>K</a:t>
            </a:r>
            <a:r>
              <a:rPr lang="zh-CN" altLang="en-US">
                <a:highlight>
                  <a:srgbClr val="FFFF00"/>
                </a:highlight>
              </a:rPr>
              <a:t>线出现后，要注意分化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月中市场降温信号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" y="844550"/>
            <a:ext cx="6144260" cy="28467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1585595" y="151511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中午鸡叫（裁判吹哨降温）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市场担忧周末还有</a:t>
            </a:r>
            <a:r>
              <a:rPr lang="en-US" altLang="zh-CN">
                <a:highlight>
                  <a:srgbClr val="FFFF00"/>
                </a:highlight>
              </a:rPr>
              <a:t>2.0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315" y="844550"/>
            <a:ext cx="2482215" cy="35229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1140" y="844550"/>
            <a:ext cx="2349500" cy="34944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3691255"/>
            <a:ext cx="3794760" cy="2837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995" y="3691255"/>
            <a:ext cx="3519805" cy="28365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文本框 22"/>
          <p:cNvSpPr txBox="1"/>
          <p:nvPr/>
        </p:nvSpPr>
        <p:spPr>
          <a:xfrm>
            <a:off x="6259195" y="5027930"/>
            <a:ext cx="39516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航天人气板块开始分歧，冰火两重天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945" y="3956050"/>
            <a:ext cx="3050540" cy="1250315"/>
          </a:xfrm>
          <a:prstGeom prst="rect">
            <a:avLst/>
          </a:prstGeom>
        </p:spPr>
      </p:pic>
      <p:sp>
        <p:nvSpPr>
          <p:cNvPr id="26" name="椭圆 25"/>
          <p:cNvSpPr/>
          <p:nvPr/>
        </p:nvSpPr>
        <p:spPr>
          <a:xfrm>
            <a:off x="1968500" y="4026535"/>
            <a:ext cx="264795" cy="255905"/>
          </a:xfrm>
          <a:prstGeom prst="ellipse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114935" y="5339080"/>
            <a:ext cx="4636135" cy="1173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en-US" altLang="zh-CN" sz="1600">
                <a:highlight>
                  <a:srgbClr val="FFFF00"/>
                </a:highlight>
                <a:sym typeface="+mn-ea"/>
              </a:rPr>
              <a:t>1</a:t>
            </a:r>
            <a:r>
              <a:rPr lang="zh-CN" altLang="en-US" sz="1600">
                <a:highlight>
                  <a:srgbClr val="FFFF00"/>
                </a:highlight>
                <a:sym typeface="+mn-ea"/>
              </a:rPr>
              <a:t>月中下旬易震荡回落：</a:t>
            </a:r>
            <a:endParaRPr lang="zh-CN" altLang="en-US" sz="1600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en-US" altLang="en-US" sz="1600">
                <a:sym typeface="+mn-ea"/>
              </a:rPr>
              <a:t>①</a:t>
            </a:r>
            <a:r>
              <a:rPr lang="en-US" altLang="zh-CN" sz="1600">
                <a:sym typeface="+mn-ea"/>
              </a:rPr>
              <a:t>2026</a:t>
            </a:r>
            <a:r>
              <a:rPr lang="zh-CN" altLang="en-US" sz="1600">
                <a:sym typeface="+mn-ea"/>
              </a:rPr>
              <a:t>年初布局的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机构已经买完一轮</a:t>
            </a:r>
            <a:endParaRPr lang="zh-CN" altLang="en-US" sz="1600"/>
          </a:p>
          <a:p>
            <a:pPr>
              <a:lnSpc>
                <a:spcPct val="110000"/>
              </a:lnSpc>
            </a:pPr>
            <a:r>
              <a:rPr lang="en-US" altLang="en-US" sz="1600">
                <a:sym typeface="+mn-ea"/>
              </a:rPr>
              <a:t>②</a:t>
            </a:r>
            <a:r>
              <a:rPr lang="zh-CN" altLang="en-US" sz="1600">
                <a:sym typeface="+mn-ea"/>
              </a:rPr>
              <a:t>航天类高位赚钱效应降低，短期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获利盘回吐</a:t>
            </a:r>
            <a:endParaRPr lang="zh-CN" altLang="en-US" sz="1600"/>
          </a:p>
          <a:p>
            <a:pPr>
              <a:lnSpc>
                <a:spcPct val="110000"/>
              </a:lnSpc>
            </a:pPr>
            <a:r>
              <a:rPr lang="en-US" altLang="en-US" sz="1600">
                <a:sym typeface="+mn-ea"/>
              </a:rPr>
              <a:t>③</a:t>
            </a:r>
            <a:r>
              <a:rPr lang="zh-CN" altLang="en-US" sz="1600">
                <a:sym typeface="+mn-ea"/>
              </a:rPr>
              <a:t>临近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过年</a:t>
            </a:r>
            <a:r>
              <a:rPr lang="zh-CN" altLang="en-US" sz="1600">
                <a:sym typeface="+mn-ea"/>
              </a:rPr>
              <a:t>资金结算企业发年终奖</a:t>
            </a:r>
            <a:endParaRPr lang="zh-CN" altLang="en-US" sz="1600"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960495" y="2769235"/>
            <a:ext cx="2315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23B253"/>
                </a:solidFill>
                <a:highlight>
                  <a:srgbClr val="FFFF00"/>
                </a:highlight>
              </a:rPr>
              <a:t>牛熊线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上</a:t>
            </a:r>
            <a:r>
              <a:rPr lang="zh-CN" altLang="en-US">
                <a:highlight>
                  <a:srgbClr val="FFFF00"/>
                </a:highlight>
              </a:rPr>
              <a:t>：趋势持仓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rgbClr val="23B253"/>
                </a:solidFill>
                <a:highlight>
                  <a:srgbClr val="FFFF00"/>
                </a:highlight>
              </a:rPr>
              <a:t>牛熊线</a:t>
            </a:r>
            <a:r>
              <a:rPr lang="zh-CN" altLang="en-US">
                <a:solidFill>
                  <a:srgbClr val="F315F3"/>
                </a:solidFill>
                <a:highlight>
                  <a:srgbClr val="FFFF00"/>
                </a:highlight>
              </a:rPr>
              <a:t>平</a:t>
            </a:r>
            <a:r>
              <a:rPr lang="zh-CN" altLang="en-US">
                <a:highlight>
                  <a:srgbClr val="FFFF00"/>
                </a:highlight>
              </a:rPr>
              <a:t>：观察</a:t>
            </a:r>
            <a:r>
              <a:rPr lang="en-US" altLang="zh-CN">
                <a:highlight>
                  <a:srgbClr val="FFFF00"/>
                </a:highlight>
              </a:rPr>
              <a:t>/</a:t>
            </a:r>
            <a:r>
              <a:rPr lang="zh-CN" altLang="en-US">
                <a:highlight>
                  <a:srgbClr val="FFFF00"/>
                </a:highlight>
              </a:rPr>
              <a:t>换股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rgbClr val="23B253"/>
                </a:solidFill>
                <a:highlight>
                  <a:srgbClr val="FFFF00"/>
                </a:highlight>
              </a:rPr>
              <a:t>牛熊线</a:t>
            </a:r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下</a:t>
            </a:r>
            <a:r>
              <a:rPr lang="zh-CN" altLang="en-US">
                <a:highlight>
                  <a:srgbClr val="FFFF00"/>
                </a:highlight>
              </a:rPr>
              <a:t>：只卖不买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趋势控盘主线（有色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科技）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5" y="882015"/>
            <a:ext cx="4787265" cy="3518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16058"/>
          <a:stretch>
            <a:fillRect/>
          </a:stretch>
        </p:blipFill>
        <p:spPr>
          <a:xfrm>
            <a:off x="325120" y="4188460"/>
            <a:ext cx="4201795" cy="2187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356225" y="882015"/>
            <a:ext cx="41529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29DA"/>
                </a:solidFill>
              </a:rPr>
              <a:t>2025</a:t>
            </a:r>
            <a:r>
              <a:rPr lang="zh-CN" altLang="en-US">
                <a:solidFill>
                  <a:srgbClr val="0029DA"/>
                </a:solidFill>
              </a:rPr>
              <a:t>年：</a:t>
            </a:r>
            <a:endParaRPr lang="zh-CN" altLang="en-US">
              <a:solidFill>
                <a:srgbClr val="0029DA"/>
              </a:solidFill>
            </a:endParaRPr>
          </a:p>
          <a:p>
            <a:r>
              <a:rPr lang="zh-CN" altLang="en-US"/>
              <a:t>①涨幅最大的是</a:t>
            </a:r>
            <a:r>
              <a:rPr lang="zh-CN" altLang="en-US">
                <a:solidFill>
                  <a:srgbClr val="FF0000"/>
                </a:solidFill>
              </a:rPr>
              <a:t>有色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科技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②控盘最高的是</a:t>
            </a:r>
            <a:r>
              <a:rPr lang="zh-CN" altLang="en-US">
                <a:solidFill>
                  <a:srgbClr val="FF0000"/>
                </a:solidFill>
              </a:rPr>
              <a:t>有色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科技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315F3"/>
                </a:solidFill>
              </a:rPr>
              <a:t>2026</a:t>
            </a:r>
            <a:r>
              <a:rPr lang="zh-CN" altLang="en-US">
                <a:solidFill>
                  <a:srgbClr val="F315F3"/>
                </a:solidFill>
              </a:rPr>
              <a:t>首周：</a:t>
            </a:r>
            <a:endParaRPr lang="zh-CN" altLang="en-US">
              <a:solidFill>
                <a:srgbClr val="F315F3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①高控盘趋势主线：</a:t>
            </a:r>
            <a:r>
              <a:rPr lang="zh-CN" altLang="en-US">
                <a:solidFill>
                  <a:srgbClr val="FF0000"/>
                </a:solidFill>
              </a:rPr>
              <a:t>有色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科技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军工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②无控盘补涨轮动：</a:t>
            </a:r>
            <a:r>
              <a:rPr lang="zh-CN" altLang="en-US">
                <a:solidFill>
                  <a:srgbClr val="FF0000"/>
                </a:solidFill>
              </a:rPr>
              <a:t>保险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医药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券商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0" name="右大括号 9"/>
          <p:cNvSpPr/>
          <p:nvPr/>
        </p:nvSpPr>
        <p:spPr>
          <a:xfrm>
            <a:off x="8181340" y="1250950"/>
            <a:ext cx="297180" cy="47117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693785" y="1250950"/>
            <a:ext cx="2892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趋势持仓，看</a:t>
            </a:r>
            <a:r>
              <a:rPr lang="zh-CN" altLang="en-US">
                <a:solidFill>
                  <a:srgbClr val="23B253"/>
                </a:solidFill>
                <a:highlight>
                  <a:srgbClr val="FFFF00"/>
                </a:highlight>
              </a:rPr>
              <a:t>牛熊线</a:t>
            </a:r>
            <a:r>
              <a:rPr lang="zh-CN" altLang="en-US">
                <a:highlight>
                  <a:srgbClr val="FFFF00"/>
                </a:highlight>
              </a:rPr>
              <a:t>决定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10818495" y="1671955"/>
            <a:ext cx="446405" cy="1292860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812020" y="3083560"/>
            <a:ext cx="2315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23B253"/>
                </a:solidFill>
              </a:rPr>
              <a:t>牛熊线</a:t>
            </a:r>
            <a:r>
              <a:rPr lang="zh-CN" altLang="en-US">
                <a:solidFill>
                  <a:srgbClr val="FF0000"/>
                </a:solidFill>
              </a:rPr>
              <a:t>上</a:t>
            </a:r>
            <a:r>
              <a:rPr lang="zh-CN" altLang="en-US"/>
              <a:t>：趋势持仓</a:t>
            </a:r>
            <a:endParaRPr lang="zh-CN" altLang="en-US"/>
          </a:p>
          <a:p>
            <a:r>
              <a:rPr lang="zh-CN" altLang="en-US">
                <a:solidFill>
                  <a:srgbClr val="23B253"/>
                </a:solidFill>
              </a:rPr>
              <a:t>牛熊线</a:t>
            </a:r>
            <a:r>
              <a:rPr lang="zh-CN" altLang="en-US">
                <a:solidFill>
                  <a:srgbClr val="F315F3"/>
                </a:solidFill>
              </a:rPr>
              <a:t>平</a:t>
            </a:r>
            <a:r>
              <a:rPr lang="zh-CN" altLang="en-US"/>
              <a:t>：观察</a:t>
            </a:r>
            <a:r>
              <a:rPr lang="en-US" altLang="zh-CN"/>
              <a:t>/</a:t>
            </a:r>
            <a:r>
              <a:rPr lang="zh-CN" altLang="en-US"/>
              <a:t>换股</a:t>
            </a:r>
            <a:endParaRPr lang="zh-CN" altLang="en-US"/>
          </a:p>
          <a:p>
            <a:r>
              <a:rPr lang="zh-CN" altLang="en-US">
                <a:solidFill>
                  <a:srgbClr val="23B253"/>
                </a:solidFill>
              </a:rPr>
              <a:t>牛熊线</a:t>
            </a:r>
            <a:r>
              <a:rPr lang="zh-CN" altLang="en-US">
                <a:solidFill>
                  <a:srgbClr val="0029DA"/>
                </a:solidFill>
              </a:rPr>
              <a:t>下</a:t>
            </a:r>
            <a:r>
              <a:rPr lang="zh-CN" altLang="en-US"/>
              <a:t>：只卖不买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306695" y="4899660"/>
            <a:ext cx="55118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</a:t>
            </a:r>
            <a:r>
              <a:rPr lang="zh-CN" altLang="en-US">
                <a:highlight>
                  <a:srgbClr val="FFFF00"/>
                </a:highlight>
              </a:rPr>
              <a:t>月中下旬易震荡回落：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en-US"/>
              <a:t>①</a:t>
            </a:r>
            <a:r>
              <a:rPr lang="en-US" altLang="zh-CN"/>
              <a:t>2026</a:t>
            </a:r>
            <a:r>
              <a:rPr lang="zh-CN" altLang="en-US"/>
              <a:t>年初布局的</a:t>
            </a:r>
            <a:r>
              <a:rPr lang="zh-CN" altLang="en-US">
                <a:solidFill>
                  <a:srgbClr val="FF0000"/>
                </a:solidFill>
              </a:rPr>
              <a:t>机构已经买完一轮</a:t>
            </a:r>
            <a:endParaRPr lang="zh-CN" altLang="en-US"/>
          </a:p>
          <a:p>
            <a:r>
              <a:rPr lang="en-US" altLang="en-US"/>
              <a:t>②</a:t>
            </a:r>
            <a:r>
              <a:rPr lang="zh-CN" altLang="en-US"/>
              <a:t>航天类高位赚钱效应降低，短期</a:t>
            </a:r>
            <a:r>
              <a:rPr lang="zh-CN" altLang="en-US">
                <a:solidFill>
                  <a:srgbClr val="FF0000"/>
                </a:solidFill>
              </a:rPr>
              <a:t>获利盘回吐</a:t>
            </a:r>
            <a:endParaRPr lang="zh-CN" altLang="en-US"/>
          </a:p>
          <a:p>
            <a:r>
              <a:rPr lang="en-US" altLang="en-US"/>
              <a:t>③</a:t>
            </a:r>
            <a:r>
              <a:rPr lang="zh-CN" altLang="en-US"/>
              <a:t>临近</a:t>
            </a:r>
            <a:r>
              <a:rPr lang="zh-CN" altLang="en-US">
                <a:solidFill>
                  <a:srgbClr val="FF0000"/>
                </a:solidFill>
              </a:rPr>
              <a:t>过年</a:t>
            </a:r>
            <a:r>
              <a:rPr lang="zh-CN" altLang="en-US"/>
              <a:t>资金结算企业发年终奖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315" y="3547110"/>
            <a:ext cx="3050540" cy="125031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6961505" y="3625850"/>
            <a:ext cx="264795" cy="255905"/>
          </a:xfrm>
          <a:prstGeom prst="ellipse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行情会涨到什么时候？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0" y="760095"/>
            <a:ext cx="7505065" cy="55549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8252460" y="1700530"/>
            <a:ext cx="31775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29DA"/>
                </a:solidFill>
              </a:rPr>
              <a:t>震荡信号：</a:t>
            </a:r>
            <a:endParaRPr lang="en-US" altLang="zh-CN">
              <a:solidFill>
                <a:srgbClr val="0029DA"/>
              </a:solidFill>
            </a:endParaRPr>
          </a:p>
          <a:p>
            <a:r>
              <a:rPr lang="en-US" altLang="zh-CN"/>
              <a:t>1.</a:t>
            </a:r>
            <a:r>
              <a:rPr lang="zh-CN" altLang="en-US"/>
              <a:t>五日线下穿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五日均量线下穿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资金进入翻绿阶段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035" y="2633980"/>
            <a:ext cx="2988310" cy="20313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主线量价齐升，低位补涨轮动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31480" y="1934210"/>
            <a:ext cx="328549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>
                <a:sym typeface="+mn-ea"/>
              </a:rPr>
              <a:t>1.0--1.5</a:t>
            </a:r>
            <a:r>
              <a:rPr lang="zh-CN" altLang="en-US" sz="2000">
                <a:sym typeface="+mn-ea"/>
              </a:rPr>
              <a:t>万亿</a:t>
            </a:r>
            <a:r>
              <a:rPr lang="en-US" altLang="zh-CN" sz="2000">
                <a:sym typeface="+mn-ea"/>
              </a:rPr>
              <a:t>   </a:t>
            </a:r>
            <a:r>
              <a:rPr lang="zh-CN" altLang="en-US" sz="2000">
                <a:sym typeface="+mn-ea"/>
              </a:rPr>
              <a:t>缩量市场</a:t>
            </a:r>
            <a:endParaRPr lang="zh-CN" altLang="en-US" sz="2000"/>
          </a:p>
          <a:p>
            <a:r>
              <a:rPr lang="en-US" altLang="zh-CN" sz="2000">
                <a:sym typeface="+mn-ea"/>
              </a:rPr>
              <a:t>1.5-2.0</a:t>
            </a:r>
            <a:r>
              <a:rPr lang="zh-CN" altLang="en-US" sz="2000">
                <a:sym typeface="+mn-ea"/>
              </a:rPr>
              <a:t>万亿</a:t>
            </a:r>
            <a:r>
              <a:rPr lang="en-US" altLang="zh-CN" sz="2000">
                <a:sym typeface="+mn-ea"/>
              </a:rPr>
              <a:t>     </a:t>
            </a:r>
            <a:r>
              <a:rPr lang="zh-CN" altLang="en-US" sz="2000">
                <a:sym typeface="+mn-ea"/>
              </a:rPr>
              <a:t>震荡市</a:t>
            </a:r>
            <a:endParaRPr lang="zh-CN" altLang="en-US" sz="2000"/>
          </a:p>
          <a:p>
            <a:r>
              <a:rPr lang="en-US" altLang="zh-CN" sz="2000">
                <a:sym typeface="+mn-ea"/>
              </a:rPr>
              <a:t>2.5</a:t>
            </a:r>
            <a:r>
              <a:rPr lang="zh-CN" altLang="en-US" sz="2000">
                <a:sym typeface="+mn-ea"/>
              </a:rPr>
              <a:t>万亿以上</a:t>
            </a:r>
            <a:r>
              <a:rPr lang="en-US" altLang="zh-CN" sz="2000">
                <a:sym typeface="+mn-ea"/>
              </a:rPr>
              <a:t>   </a:t>
            </a:r>
            <a:r>
              <a:rPr lang="zh-CN" altLang="en-US" sz="20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增量市场</a:t>
            </a:r>
            <a:endParaRPr lang="zh-CN" altLang="en-US" sz="200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zh-CN" altLang="en-US" sz="2000"/>
          </a:p>
          <a:p>
            <a:r>
              <a:rPr lang="zh-CN" altLang="en-US" sz="2000">
                <a:solidFill>
                  <a:srgbClr val="FF0000"/>
                </a:solidFill>
                <a:sym typeface="+mn-ea"/>
              </a:rPr>
              <a:t>增量市场：</a:t>
            </a:r>
            <a:endParaRPr lang="zh-CN" altLang="en-US" sz="2000">
              <a:solidFill>
                <a:srgbClr val="FF0000"/>
              </a:solidFill>
            </a:endParaRPr>
          </a:p>
          <a:p>
            <a:r>
              <a:rPr lang="zh-CN" altLang="en-US" sz="2000">
                <a:sym typeface="+mn-ea"/>
              </a:rPr>
              <a:t>①短期波段指标</a:t>
            </a:r>
            <a:r>
              <a:rPr lang="zh-CN" altLang="en-US" sz="2000">
                <a:solidFill>
                  <a:srgbClr val="F315F3"/>
                </a:solidFill>
                <a:sym typeface="+mn-ea"/>
              </a:rPr>
              <a:t>易失效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②个股承压震荡后</a:t>
            </a:r>
            <a:r>
              <a:rPr lang="zh-CN" altLang="en-US" sz="2000">
                <a:solidFill>
                  <a:srgbClr val="F315F3"/>
                </a:solidFill>
                <a:sym typeface="+mn-ea"/>
              </a:rPr>
              <a:t>易突破</a:t>
            </a:r>
            <a:endParaRPr lang="zh-CN" altLang="en-US" sz="2000">
              <a:solidFill>
                <a:srgbClr val="F315F3"/>
              </a:solidFill>
            </a:endParaRPr>
          </a:p>
          <a:p>
            <a:r>
              <a:rPr lang="zh-CN" altLang="en-US" sz="2000">
                <a:sym typeface="+mn-ea"/>
              </a:rPr>
              <a:t>③冷门板块</a:t>
            </a:r>
            <a:r>
              <a:rPr lang="zh-CN" altLang="en-US" sz="2000">
                <a:solidFill>
                  <a:srgbClr val="F315F3"/>
                </a:solidFill>
                <a:sym typeface="+mn-ea"/>
              </a:rPr>
              <a:t>轮动补涨</a:t>
            </a:r>
            <a:endParaRPr lang="zh-CN" altLang="en-US" sz="2000">
              <a:solidFill>
                <a:srgbClr val="F315F3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480" y="1029970"/>
            <a:ext cx="3140710" cy="496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2138"/>
          <a:stretch>
            <a:fillRect/>
          </a:stretch>
        </p:blipFill>
        <p:spPr>
          <a:xfrm>
            <a:off x="163195" y="760095"/>
            <a:ext cx="5639435" cy="1943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43535" y="5077460"/>
            <a:ext cx="73685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涨停主线：</a:t>
            </a:r>
            <a:r>
              <a:rPr lang="zh-CN" altLang="en-US">
                <a:solidFill>
                  <a:srgbClr val="F315F3"/>
                </a:solidFill>
              </a:rPr>
              <a:t>航天</a:t>
            </a:r>
            <a:r>
              <a:rPr lang="zh-CN" altLang="en-US"/>
              <a:t>（量价齐升）</a:t>
            </a:r>
            <a:r>
              <a:rPr lang="en-US" altLang="zh-CN"/>
              <a:t> </a:t>
            </a:r>
            <a:r>
              <a:rPr lang="zh-CN" altLang="en-US"/>
              <a:t>，短期人气品种，资金不翻绿，看多做多。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控盘主线：</a:t>
            </a:r>
            <a:r>
              <a:rPr lang="zh-CN" altLang="en-US">
                <a:solidFill>
                  <a:srgbClr val="F315F3"/>
                </a:solidFill>
              </a:rPr>
              <a:t>有色</a:t>
            </a:r>
            <a:r>
              <a:rPr lang="zh-CN" altLang="en-US"/>
              <a:t>（控盘沉淀），中期慢牛品种，控盘突破，趋势回档。</a:t>
            </a:r>
            <a:endParaRPr lang="zh-CN" altLang="en-US"/>
          </a:p>
          <a:p>
            <a:r>
              <a:rPr lang="zh-CN" altLang="en-US">
                <a:solidFill>
                  <a:srgbClr val="0029DA"/>
                </a:solidFill>
              </a:rPr>
              <a:t>无控盘轮动：</a:t>
            </a:r>
            <a:r>
              <a:rPr lang="zh-CN" altLang="en-US"/>
              <a:t>过去</a:t>
            </a:r>
            <a:r>
              <a:rPr lang="en-US" altLang="zh-CN"/>
              <a:t>2</a:t>
            </a:r>
            <a:r>
              <a:rPr lang="zh-CN" altLang="en-US"/>
              <a:t>个月未表现品种，难持续，资金翻绿卖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95" y="2910840"/>
            <a:ext cx="5639435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940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分化：平台承压个股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/>
          <p:nvPr/>
        </p:nvPicPr>
        <p:blipFill>
          <a:blip r:embed="rId2"/>
          <a:srcRect l="26475" t="6113" b="7428"/>
          <a:stretch>
            <a:fillRect/>
          </a:stretch>
        </p:blipFill>
        <p:spPr>
          <a:xfrm>
            <a:off x="163830" y="895350"/>
            <a:ext cx="4770120" cy="3843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115" y="1271270"/>
            <a:ext cx="4354195" cy="3950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椭圆 12"/>
          <p:cNvSpPr/>
          <p:nvPr/>
        </p:nvSpPr>
        <p:spPr>
          <a:xfrm>
            <a:off x="3577590" y="3135630"/>
            <a:ext cx="413385" cy="429895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440" y="1783080"/>
            <a:ext cx="4068445" cy="4115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583565" y="48533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①前期压力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牛线下移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444365" y="5335905"/>
            <a:ext cx="2736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②跌破熊线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控盘降低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43190" y="5962015"/>
            <a:ext cx="4033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③筹码松动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控盘降低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捕捞季节翻绿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1657</Words>
  <Application>WPS 演示</Application>
  <PresentationFormat>宽屏</PresentationFormat>
  <Paragraphs>186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1125</cp:revision>
  <dcterms:created xsi:type="dcterms:W3CDTF">2019-06-19T02:08:00Z</dcterms:created>
  <dcterms:modified xsi:type="dcterms:W3CDTF">2026-01-14T09:09:39Z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67F8E99CA25843CDBAFD0150A9FB820A</vt:lpwstr>
  </property>
</Properties>
</file>