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3"/>
  </p:notesMasterIdLst>
  <p:sldIdLst>
    <p:sldId id="280" r:id="rId5"/>
    <p:sldId id="336" r:id="rId6"/>
    <p:sldId id="337" r:id="rId7"/>
    <p:sldId id="338" r:id="rId8"/>
    <p:sldId id="339" r:id="rId9"/>
    <p:sldId id="377" r:id="rId10"/>
    <p:sldId id="378" r:id="rId11"/>
    <p:sldId id="342" r:id="rId12"/>
    <p:sldId id="359" r:id="rId13"/>
    <p:sldId id="381" r:id="rId14"/>
    <p:sldId id="414" r:id="rId15"/>
    <p:sldId id="379" r:id="rId16"/>
    <p:sldId id="343" r:id="rId17"/>
    <p:sldId id="383" r:id="rId18"/>
    <p:sldId id="416" r:id="rId19"/>
    <p:sldId id="358" r:id="rId20"/>
    <p:sldId id="271" r:id="rId21"/>
    <p:sldId id="42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168"/>
      </p:cViewPr>
      <p:guideLst>
        <p:guide orient="horz" pos="208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43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41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10.png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业绩和股价的长期关系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2453007" y="5622094"/>
            <a:ext cx="728598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博弈的人关灯吃面，优质公司的人，时间玫瑰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16100" y="1069885"/>
            <a:ext cx="8559799" cy="2143125"/>
            <a:chOff x="1150893" y="945738"/>
            <a:chExt cx="6758754" cy="201223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893" y="945739"/>
              <a:ext cx="2630805" cy="201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1698" y="945738"/>
              <a:ext cx="4127949" cy="201223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60" y="3010445"/>
            <a:ext cx="6812280" cy="2569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价格和估值的关系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3517" y="5788384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价格不变，估值也会变，本质是业绩在变化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寻找从低估炒作到高估的，代表资金认可，高估杀到低估，代表价值到位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871163"/>
            <a:ext cx="9079230" cy="49180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选股模型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912229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8900" y="748030"/>
            <a:ext cx="9511030" cy="51644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77950" y="743585"/>
            <a:ext cx="9472930" cy="5143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低估错杀价值龙头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5887291"/>
            <a:ext cx="10744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中线投资，关注业绩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趋势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时机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业绩增加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估值合理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分红潜力</a:t>
            </a:r>
            <a:r>
              <a:rPr lang="en-US" altLang="zh-CN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等待机会</a:t>
            </a:r>
            <a:endParaRPr lang="zh-CN" altLang="en-US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9060" y="737235"/>
            <a:ext cx="9453245" cy="51333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内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高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76350" y="1181735"/>
            <a:ext cx="6313170" cy="2003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低估错杀</a:t>
            </a:r>
            <a:endParaRPr lang="en-US" altLang="zh-CN" sz="7200" dirty="0" smtClean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90000"/>
              </a:lnSpc>
            </a:pPr>
            <a:r>
              <a:rPr lang="zh-CN" altLang="en-US" sz="7200" dirty="0" smtClean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</a:t>
            </a:r>
            <a:endParaRPr lang="zh-CN" altLang="en-US" sz="7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6892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pic>
        <p:nvPicPr>
          <p:cNvPr id="39" name="图片 38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461962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业绩在投资中的应用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86225" y="4331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0 5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低估错杀的价值</a:t>
            </a:r>
            <a:endParaRPr lang="zh-CN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低估错杀价值龙头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业绩在投资中的应用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大主力抱团风格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594912"/>
            <a:ext cx="1074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大资金在大市值中切换，形成长期趋势，形成稳健风格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930" y="1163109"/>
            <a:ext cx="5556391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34" y="1157105"/>
            <a:ext cx="5545236" cy="40797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小资金热点概念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900" y="5453666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热点的形成是中短期资金集中流入的结果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受概念，利好，政策，风口等影响较大，中期为主，击鼓传花</a:t>
            </a:r>
            <a:endParaRPr lang="en-US" altLang="zh-CN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反复炒作的热点是政策持续发酵的过程</a:t>
            </a:r>
            <a:endParaRPr lang="zh-CN" altLang="en-US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6328" y="1163109"/>
            <a:ext cx="5557676" cy="40737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9" y="1161495"/>
            <a:ext cx="5547010" cy="40753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业绩和投资的关系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3899" y="5311541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972586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972586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低估错杀的价值</a:t>
            </a:r>
            <a:endParaRPr lang="zh-CN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股价和未来的关系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</a:t>
            </a:r>
            <a:r>
              <a:rPr lang="zh-CN" altLang="en-US" sz="1700" b="1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未来价值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PP_MARK_KEY" val="7fb726d2-c86b-42c1-b34d-3bbbdc299f5d"/>
  <p:tag name="RESOURCE_RECORD_KEY" val="{&quot;70&quot;:[3314671]}"/>
  <p:tag name="COMMONDATA" val="eyJoZGlkIjoiYjc1YjdlNDVhOTYwNTlmNGZhY2RiNDU0ODNiMzI1YmUifQ=="/>
  <p:tag name="commondata" val="eyJoZGlkIjoiZmZlYjlkODA4MTBjMjdlYzAwZGE3MDRjMjk0M2MzNWM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</Words>
  <Application>WPS 演示</Application>
  <PresentationFormat>宽屏</PresentationFormat>
  <Paragraphs>87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C_Hokcheung</cp:lastModifiedBy>
  <cp:revision>286</cp:revision>
  <dcterms:created xsi:type="dcterms:W3CDTF">2019-06-19T02:08:00Z</dcterms:created>
  <dcterms:modified xsi:type="dcterms:W3CDTF">2025-01-16T07:56:57Z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B1E0BF6A3F4D4C1C871574E7B79C3F1F_13</vt:lpwstr>
  </property>
</Properties>
</file>