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41"/>
  </p:handoutMasterIdLst>
  <p:sldIdLst>
    <p:sldId id="720" r:id="rId3"/>
    <p:sldId id="267" r:id="rId4"/>
    <p:sldId id="329" r:id="rId5"/>
    <p:sldId id="1348" r:id="rId6"/>
    <p:sldId id="1349" r:id="rId7"/>
    <p:sldId id="1443" r:id="rId8"/>
    <p:sldId id="1409" r:id="rId9"/>
    <p:sldId id="1410" r:id="rId10"/>
    <p:sldId id="1411" r:id="rId11"/>
    <p:sldId id="1412" r:id="rId12"/>
    <p:sldId id="1352" r:id="rId13"/>
    <p:sldId id="1414" r:id="rId14"/>
    <p:sldId id="1350" r:id="rId15"/>
    <p:sldId id="1442" r:id="rId16"/>
    <p:sldId id="1048" r:id="rId17"/>
    <p:sldId id="1214" r:id="rId18"/>
    <p:sldId id="1015" r:id="rId19"/>
    <p:sldId id="1354" r:id="rId20"/>
    <p:sldId id="692" r:id="rId21"/>
    <p:sldId id="1285" r:id="rId22"/>
    <p:sldId id="1280" r:id="rId23"/>
    <p:sldId id="1281" r:id="rId24"/>
    <p:sldId id="1282" r:id="rId25"/>
    <p:sldId id="1283" r:id="rId26"/>
    <p:sldId id="1284" r:id="rId28"/>
    <p:sldId id="506" r:id="rId29"/>
    <p:sldId id="840" r:id="rId30"/>
    <p:sldId id="839" r:id="rId31"/>
    <p:sldId id="508" r:id="rId32"/>
    <p:sldId id="527" r:id="rId33"/>
    <p:sldId id="610" r:id="rId34"/>
    <p:sldId id="611" r:id="rId35"/>
    <p:sldId id="509" r:id="rId36"/>
    <p:sldId id="510" r:id="rId37"/>
    <p:sldId id="1474" r:id="rId38"/>
    <p:sldId id="1475" r:id="rId39"/>
    <p:sldId id="1317" r:id="rId40"/>
  </p:sldIdLst>
  <p:sldSz cx="12192000" cy="6858000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9761" autoAdjust="0"/>
  </p:normalViewPr>
  <p:slideViewPr>
    <p:cSldViewPr snapToGrid="0" showGuides="1">
      <p:cViewPr varScale="1">
        <p:scale>
          <a:sx n="110" d="100"/>
          <a:sy n="110" d="100"/>
        </p:scale>
        <p:origin x="924" y="108"/>
      </p:cViewPr>
      <p:guideLst>
        <p:guide orient="horz" pos="2160"/>
        <p:guide pos="3840"/>
        <p:guide pos="4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gs" Target="tags/tag78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29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：陈锵行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丨执业编号：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A1120620020001</a:t>
            </a:r>
            <a:r>
              <a:rPr lang="zh-CN" altLang="en-US" sz="1200" b="0" i="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2.png"/><Relationship Id="rId2" Type="http://schemas.openxmlformats.org/officeDocument/2006/relationships/tags" Target="../tags/tag32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4" Type="http://schemas.openxmlformats.org/officeDocument/2006/relationships/slideLayout" Target="../slideLayouts/slideLayout5.xml"/><Relationship Id="rId13" Type="http://schemas.openxmlformats.org/officeDocument/2006/relationships/tags" Target="../tags/tag49.xml"/><Relationship Id="rId12" Type="http://schemas.openxmlformats.org/officeDocument/2006/relationships/image" Target="../media/image25.png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tags" Target="../tags/tag38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image" Target="../media/image26.png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5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0.xml"/><Relationship Id="rId1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2.xml"/><Relationship Id="rId2" Type="http://schemas.openxmlformats.org/officeDocument/2006/relationships/image" Target="../media/image39.png"/><Relationship Id="rId1" Type="http://schemas.openxmlformats.org/officeDocument/2006/relationships/tags" Target="../tags/tag6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40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69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70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73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7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5.png"/><Relationship Id="rId2" Type="http://schemas.openxmlformats.org/officeDocument/2006/relationships/tags" Target="../tags/tag36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10870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1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0235" y="800735"/>
            <a:ext cx="7610475" cy="2230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展望</a:t>
            </a:r>
            <a:r>
              <a:rPr lang="en-US" altLang="zh-CN" sz="72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2025</a:t>
            </a:r>
            <a:endParaRPr lang="en-US" altLang="zh-CN" sz="72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4" name="图片 3" descr="陈锵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8785" y="800735"/>
            <a:ext cx="3261360" cy="5377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陈锵行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:A1120620020001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254760" y="4561205"/>
            <a:ext cx="60769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历经多年市场沉浮，独创了《七星反转》《主题风口战法》等系列战法，对“消息面”解读独到、锋利。善于敏锐挖掘市场新的操作方向和机会，把握市场上热点方向快狠准；注重市场炒作背后逻辑，通过现象看本质。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427990" y="1051560"/>
            <a:ext cx="7444105" cy="14331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55" y="3610610"/>
            <a:ext cx="8079105" cy="22707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80" y="805180"/>
            <a:ext cx="10119995" cy="43776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7765" y="5480685"/>
            <a:ext cx="8838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流畅的主升行情，重点看明年</a:t>
            </a:r>
            <a:r>
              <a:rPr lang="en-US" altLang="zh-CN" sz="3600"/>
              <a:t>2</a:t>
            </a:r>
            <a:r>
              <a:rPr lang="zh-CN" altLang="en-US" sz="3600"/>
              <a:t>月</a:t>
            </a:r>
            <a:endParaRPr lang="zh-CN" altLang="en-US"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305560"/>
            <a:ext cx="10300335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25220"/>
            <a:ext cx="11848465" cy="4768850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0" y="1524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完美的图形，完美走完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0170" y="662940"/>
            <a:ext cx="8744585" cy="5949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2204085"/>
            <a:ext cx="237680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选启动龙头形态</a:t>
            </a:r>
            <a:br>
              <a:rPr lang="zh-CN" altLang="en-US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</a:br>
            <a:r>
              <a:rPr lang="zh-CN" altLang="en-US" sz="1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（涨停棱镜）五星评判</a:t>
            </a:r>
            <a:br>
              <a:rPr lang="zh-CN" altLang="en-US" sz="1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</a:br>
            <a:r>
              <a:rPr lang="en-US" altLang="zh-CN" sz="1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 (</a:t>
            </a:r>
            <a:r>
              <a:rPr lang="zh-CN" altLang="en-US" sz="1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主题挖掘</a:t>
            </a:r>
            <a:r>
              <a:rPr lang="en-US" altLang="zh-CN" sz="1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)</a:t>
            </a:r>
            <a:endParaRPr lang="en-US" altLang="zh-CN" sz="1400" b="1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2440305" y="2627630"/>
            <a:ext cx="1214755" cy="0"/>
          </a:xfrm>
          <a:prstGeom prst="straightConnector1">
            <a:avLst/>
          </a:prstGeom>
          <a:ln w="111125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718560" y="2363470"/>
            <a:ext cx="23768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判断龙头情绪</a:t>
            </a:r>
            <a:br>
              <a:rPr lang="zh-CN" altLang="en-US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</a:br>
            <a:r>
              <a:rPr lang="zh-CN" altLang="en-US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（涨停打板）</a:t>
            </a:r>
            <a:endParaRPr lang="zh-CN" altLang="en-US" sz="2400" b="1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cxnSp>
        <p:nvCxnSpPr>
          <p:cNvPr id="6" name="直接箭头连接符 5"/>
          <p:cNvCxnSpPr/>
          <p:nvPr>
            <p:custDataLst>
              <p:tags r:id="rId2"/>
            </p:custDataLst>
          </p:nvPr>
        </p:nvCxnSpPr>
        <p:spPr>
          <a:xfrm flipV="1">
            <a:off x="5808345" y="1964690"/>
            <a:ext cx="2418080" cy="646430"/>
          </a:xfrm>
          <a:prstGeom prst="straightConnector1">
            <a:avLst/>
          </a:prstGeom>
          <a:ln w="111125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>
            <p:custDataLst>
              <p:tags r:id="rId3"/>
            </p:custDataLst>
          </p:nvPr>
        </p:nvCxnSpPr>
        <p:spPr>
          <a:xfrm>
            <a:off x="5808345" y="3056255"/>
            <a:ext cx="1346200" cy="506095"/>
          </a:xfrm>
          <a:prstGeom prst="straightConnector1">
            <a:avLst/>
          </a:prstGeom>
          <a:ln w="111125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 rot="20640000">
            <a:off x="5659755" y="15182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</a:rPr>
              <a:t>总龙头倒下，批量高位核按钮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26425" y="184150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3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不做</a:t>
            </a:r>
            <a:endParaRPr lang="zh-CN" altLang="en-US" sz="2800" b="1">
              <a:solidFill>
                <a:schemeClr val="accent3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1440000">
            <a:off x="5510530" y="3351530"/>
            <a:ext cx="1460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</a:rPr>
              <a:t>龙头情绪好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48500" y="343789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找买点</a:t>
            </a:r>
            <a:endParaRPr lang="zh-CN" altLang="en-US" sz="2400" b="1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cxnSp>
        <p:nvCxnSpPr>
          <p:cNvPr id="15" name="直接箭头连接符 14"/>
          <p:cNvCxnSpPr/>
          <p:nvPr>
            <p:custDataLst>
              <p:tags r:id="rId4"/>
            </p:custDataLst>
          </p:nvPr>
        </p:nvCxnSpPr>
        <p:spPr>
          <a:xfrm flipV="1">
            <a:off x="8115300" y="3262630"/>
            <a:ext cx="1292225" cy="368300"/>
          </a:xfrm>
          <a:prstGeom prst="straightConnector1">
            <a:avLst/>
          </a:prstGeom>
          <a:ln w="111125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>
            <p:custDataLst>
              <p:tags r:id="rId5"/>
            </p:custDataLst>
          </p:nvPr>
        </p:nvCxnSpPr>
        <p:spPr>
          <a:xfrm>
            <a:off x="8126095" y="3804285"/>
            <a:ext cx="1281430" cy="654685"/>
          </a:xfrm>
          <a:prstGeom prst="straightConnector1">
            <a:avLst/>
          </a:prstGeom>
          <a:ln w="111125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 rot="21180000">
            <a:off x="8067040" y="3135630"/>
            <a:ext cx="890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买点1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rot="960000">
            <a:off x="8159750" y="4144010"/>
            <a:ext cx="890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买点2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07525" y="2990215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分化第二天尾盘绿盘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r>
              <a:rPr lang="zh-CN" altLang="en-US" b="1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（不是差生形态）</a:t>
            </a:r>
            <a:endParaRPr lang="zh-CN" altLang="en-US" b="1">
              <a:solidFill>
                <a:srgbClr val="00B05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分化第三天早盘绿盘</a:t>
            </a:r>
            <a:b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</a:br>
            <a:r>
              <a:rPr lang="zh-CN" altLang="en-US" b="1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（不单边下跌）</a:t>
            </a:r>
            <a:endParaRPr lang="zh-CN" altLang="en-US" b="1">
              <a:solidFill>
                <a:srgbClr val="00B05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330055" y="429323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日线死叉三天后回踩支撑位止跌</a:t>
            </a:r>
            <a:b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</a:b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（大盘流动资金翻红）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0" y="5277485"/>
            <a:ext cx="890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卖点</a:t>
            </a:r>
            <a:endParaRPr lang="zh-CN" sz="2400" b="1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cxnSp>
        <p:nvCxnSpPr>
          <p:cNvPr id="24" name="直接箭头连接符 23"/>
          <p:cNvCxnSpPr/>
          <p:nvPr>
            <p:custDataLst>
              <p:tags r:id="rId7"/>
            </p:custDataLst>
          </p:nvPr>
        </p:nvCxnSpPr>
        <p:spPr>
          <a:xfrm flipV="1">
            <a:off x="911860" y="4779010"/>
            <a:ext cx="1369695" cy="498475"/>
          </a:xfrm>
          <a:prstGeom prst="straightConnector1">
            <a:avLst/>
          </a:prstGeom>
          <a:ln w="88900" cap="rnd">
            <a:solidFill>
              <a:schemeClr val="accent4">
                <a:lumMod val="75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>
            <p:custDataLst>
              <p:tags r:id="rId8"/>
            </p:custDataLst>
          </p:nvPr>
        </p:nvCxnSpPr>
        <p:spPr>
          <a:xfrm>
            <a:off x="911860" y="5737860"/>
            <a:ext cx="1329690" cy="446405"/>
          </a:xfrm>
          <a:prstGeom prst="straightConnector1">
            <a:avLst/>
          </a:prstGeom>
          <a:ln w="88900" cap="rnd">
            <a:solidFill>
              <a:schemeClr val="accent4">
                <a:lumMod val="75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>
            <p:custDataLst>
              <p:tags r:id="rId9"/>
            </p:custDataLst>
          </p:nvPr>
        </p:nvCxnSpPr>
        <p:spPr>
          <a:xfrm flipV="1">
            <a:off x="852170" y="5489575"/>
            <a:ext cx="1588135" cy="13970"/>
          </a:xfrm>
          <a:prstGeom prst="straightConnector1">
            <a:avLst/>
          </a:prstGeom>
          <a:ln w="88900" cap="rnd">
            <a:solidFill>
              <a:schemeClr val="accent4">
                <a:lumMod val="75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2440305" y="4653280"/>
            <a:ext cx="4342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</a:t>
            </a: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、成功涨停板，持有看连板，不连板卖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529205" y="52774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2、持股周期</a:t>
            </a:r>
            <a:r>
              <a:rPr lang="en-US" altLang="zh-CN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</a:t>
            </a: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天，拉升不涨停，卖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70150" y="59899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3、跌破支撑位2个点，卖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0"/>
            </p:custDataLst>
          </p:nvPr>
        </p:nvSpPr>
        <p:spPr>
          <a:xfrm>
            <a:off x="0" y="1524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启动龙头战法流程图</a:t>
            </a:r>
            <a:endParaRPr kumimoji="0" lang="en-US" altLang="zh-CN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-104775" y="3082925"/>
            <a:ext cx="2866390" cy="161734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0" y="6858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-200" normalizeH="0" baseline="0" dirty="0" smtClean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启动龙头两个核心买点！</a:t>
            </a:r>
            <a:endParaRPr kumimoji="0" lang="zh-CN" altLang="en-US" sz="3600" b="0" i="0" u="none" strike="noStrike" kern="1200" cap="none" spc="-200" normalizeH="0" baseline="0" dirty="0" smtClean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370955" y="902970"/>
            <a:ext cx="5885180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、买点一：</a:t>
            </a:r>
            <a:b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</a:br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涨停后分化第二天尾盘</a:t>
            </a:r>
            <a:r>
              <a:rPr lang="zh-CN" altLang="en-US" sz="28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绿盘</a:t>
            </a:r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  <a:sym typeface="+mn-ea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分化或第三天早盘</a:t>
            </a:r>
            <a:r>
              <a:rPr lang="zh-CN" altLang="en-US" sz="28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绿盘</a:t>
            </a:r>
            <a:b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</a:br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（首次</a:t>
            </a:r>
            <a:r>
              <a:rPr lang="en-US" altLang="zh-CN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60</a:t>
            </a:r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分金叉机会</a:t>
            </a:r>
            <a:r>
              <a:rPr lang="en-US" altLang="zh-CN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不跌破熊线）</a:t>
            </a:r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2、</a:t>
            </a:r>
            <a:r>
              <a:rPr lang="zh-CN" altLang="en-US" sz="32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买点二：</a:t>
            </a:r>
            <a:endParaRPr lang="en-US" altLang="zh-CN" sz="32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日线死叉末端，回踩支撑位、止跌不创新低的</a:t>
            </a:r>
            <a:r>
              <a:rPr lang="zh-CN" altLang="en-US" sz="28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绿盘</a:t>
            </a:r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（不跌破辅助线）</a:t>
            </a:r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10" y="783590"/>
            <a:ext cx="6354445" cy="580009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-1270" y="6364605"/>
            <a:ext cx="5850255" cy="2984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1000">
                <a:solidFill>
                  <a:schemeClr val="tx1"/>
                </a:solidFill>
                <a:highlight>
                  <a:srgbClr val="C0C0C0"/>
                </a:highlight>
              </a:rPr>
              <a:t>个别情况不代表普遍实际收益率，过往收益亦不代表未来收益承诺，市场有风险，投资需谨慎。</a:t>
            </a:r>
            <a:endParaRPr lang="zh-CN" altLang="en-US" sz="100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035" y="774065"/>
            <a:ext cx="2324100" cy="5734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555" y="825500"/>
            <a:ext cx="3331210" cy="5740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45" y="951865"/>
            <a:ext cx="3246755" cy="55568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19475" y="62865"/>
            <a:ext cx="7747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3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资金承接力度强的图形</a:t>
            </a:r>
            <a:endParaRPr lang="zh-CN" sz="3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51205" y="1538605"/>
            <a:ext cx="8900160" cy="3259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/>
              <a:t>牛市周期：金融方向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经济周期：高端消费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政策周期：新能源车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一过性周期：</a:t>
            </a:r>
            <a:r>
              <a:rPr lang="en-US" altLang="zh-CN" sz="2800"/>
              <a:t>AI</a:t>
            </a:r>
            <a:r>
              <a:rPr lang="zh-CN" altLang="en-US" sz="2800"/>
              <a:t>、芯片、低空经济、人工智能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075" y="1090930"/>
            <a:ext cx="509016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1B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三紫战法优中选优：</a:t>
            </a:r>
            <a:endParaRPr lang="en-US" altLang="zh-CN" sz="3200" b="1" dirty="0" smtClean="0">
              <a:solidFill>
                <a:srgbClr val="0001B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主力动向</a:t>
            </a:r>
            <a:r>
              <a:rPr lang="zh-CN" altLang="en-US" sz="2800" b="1" dirty="0" smtClean="0">
                <a:solidFill>
                  <a:srgbClr val="7030A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紫色</a:t>
            </a:r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（主导资金）</a:t>
            </a:r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                +</a:t>
            </a:r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旗子</a:t>
            </a:r>
            <a:r>
              <a:rPr lang="zh-CN" altLang="en-US" sz="2800" b="1" dirty="0" smtClean="0">
                <a:solidFill>
                  <a:srgbClr val="7030A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紫色</a:t>
            </a:r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（机构资金）</a:t>
            </a:r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                +</a:t>
            </a:r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滚动净利润</a:t>
            </a:r>
            <a:r>
              <a:rPr lang="zh-CN" altLang="en-US" sz="2800" b="1" dirty="0" smtClean="0">
                <a:solidFill>
                  <a:srgbClr val="7030A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紫色</a:t>
            </a:r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（业绩超预期）</a:t>
            </a:r>
            <a:endParaRPr lang="zh-CN" altLang="en-US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44235" y="854075"/>
            <a:ext cx="5628005" cy="570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框 4"/>
          <p:cNvSpPr txBox="1"/>
          <p:nvPr/>
        </p:nvSpPr>
        <p:spPr>
          <a:xfrm>
            <a:off x="854075" y="4900295"/>
            <a:ext cx="3575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加分指标：</a:t>
            </a:r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en-US" altLang="zh-CN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1</a:t>
            </a:r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、超级单（主力抢筹）</a:t>
            </a:r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en-US" altLang="zh-CN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2</a:t>
            </a:r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、主力控盘（锁仓上涨）</a:t>
            </a:r>
            <a:endParaRPr lang="zh-CN" altLang="en-US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行情解读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热点板块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热点个股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策略猎手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-69850" y="880110"/>
            <a:ext cx="7285355" cy="6647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4">
                    <a:lumMod val="75000"/>
                  </a:schemeClr>
                </a:solidFill>
              </a:rPr>
              <a:t>如何</a:t>
            </a:r>
            <a:r>
              <a:rPr lang="zh-CN" sz="4400" b="1">
                <a:solidFill>
                  <a:schemeClr val="accent4">
                    <a:lumMod val="75000"/>
                  </a:schemeClr>
                </a:solidFill>
              </a:rPr>
              <a:t>选策略？</a:t>
            </a:r>
            <a:endParaRPr lang="zh-CN" sz="4400" b="1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一、根据自己有空的时间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en-US" altLang="zh-CN" sz="2400"/>
              <a:t>1</a:t>
            </a:r>
            <a:r>
              <a:rPr lang="zh-CN" altLang="en-US" sz="2400"/>
              <a:t>、早上</a:t>
            </a:r>
            <a:r>
              <a:rPr lang="en-US" altLang="zh-CN" sz="2400"/>
              <a:t>10</a:t>
            </a:r>
            <a:r>
              <a:rPr lang="zh-CN" altLang="en-US" sz="2400"/>
              <a:t>：</a:t>
            </a:r>
            <a:r>
              <a:rPr lang="en-US" altLang="zh-CN" sz="2400"/>
              <a:t>30</a:t>
            </a:r>
            <a:r>
              <a:rPr lang="zh-CN" altLang="en-US" sz="2400"/>
              <a:t>有空操作：</a:t>
            </a:r>
            <a:r>
              <a:rPr lang="zh-CN" altLang="en-US" sz="2400" b="1">
                <a:solidFill>
                  <a:srgbClr val="0070C0"/>
                </a:solidFill>
              </a:rPr>
              <a:t>中证</a:t>
            </a:r>
            <a:r>
              <a:rPr lang="en-US" altLang="zh-CN" sz="2400" b="1">
                <a:solidFill>
                  <a:srgbClr val="0070C0"/>
                </a:solidFill>
              </a:rPr>
              <a:t>1000</a:t>
            </a:r>
            <a:r>
              <a:rPr lang="zh-CN" altLang="en-US" sz="2400" b="1">
                <a:solidFill>
                  <a:srgbClr val="0070C0"/>
                </a:solidFill>
              </a:rPr>
              <a:t>早盘择时</a:t>
            </a:r>
            <a:r>
              <a:rPr lang="zh-CN" altLang="en-US" sz="2400"/>
              <a:t>等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2</a:t>
            </a:r>
            <a:r>
              <a:rPr lang="zh-CN" altLang="en-US" sz="2400"/>
              <a:t>、下午</a:t>
            </a:r>
            <a:r>
              <a:rPr lang="en-US" altLang="zh-CN" sz="2400"/>
              <a:t>14</a:t>
            </a:r>
            <a:r>
              <a:rPr lang="zh-CN" altLang="en-US" sz="2400"/>
              <a:t>：</a:t>
            </a:r>
            <a:r>
              <a:rPr lang="en-US" altLang="zh-CN" sz="2400"/>
              <a:t>50</a:t>
            </a:r>
            <a:r>
              <a:rPr lang="zh-CN" altLang="en-US" sz="2400"/>
              <a:t>有空操作：</a:t>
            </a:r>
            <a:r>
              <a:rPr lang="zh-CN" altLang="en-US" sz="2400" b="1">
                <a:solidFill>
                  <a:srgbClr val="0070C0"/>
                </a:solidFill>
              </a:rPr>
              <a:t>沪深300尾盘择时</a:t>
            </a:r>
            <a:r>
              <a:rPr lang="zh-CN" altLang="en-US" sz="2400"/>
              <a:t>等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3</a:t>
            </a:r>
            <a:r>
              <a:rPr lang="zh-CN" altLang="en-US" sz="2400"/>
              <a:t>、每周一早上</a:t>
            </a:r>
            <a:r>
              <a:rPr lang="en-US" altLang="zh-CN" sz="2400"/>
              <a:t>9:30</a:t>
            </a:r>
            <a:r>
              <a:rPr lang="zh-CN" altLang="en-US" sz="2400"/>
              <a:t>：</a:t>
            </a:r>
            <a:r>
              <a:rPr lang="zh-CN" altLang="en-US" sz="2400" b="1">
                <a:solidFill>
                  <a:srgbClr val="0070C0"/>
                </a:solidFill>
              </a:rPr>
              <a:t>均衡性全天候</a:t>
            </a:r>
            <a:r>
              <a:rPr lang="zh-CN" altLang="en-US" sz="2400">
                <a:sym typeface="+mn-ea"/>
              </a:rPr>
              <a:t>等</a:t>
            </a:r>
            <a:endParaRPr lang="en-US" altLang="zh-CN" sz="2400" b="1">
              <a:solidFill>
                <a:srgbClr val="0070C0"/>
              </a:solidFill>
            </a:endParaRPr>
          </a:p>
          <a:p>
            <a:endParaRPr lang="zh-CN" altLang="en-US" sz="2400"/>
          </a:p>
          <a:p>
            <a:r>
              <a:rPr lang="en-US" altLang="zh-CN" sz="2400"/>
              <a:t>4</a:t>
            </a:r>
            <a:r>
              <a:rPr lang="zh-CN" altLang="en-US" sz="2400"/>
              <a:t>、每天都有时间看盘盯盘：</a:t>
            </a:r>
            <a:r>
              <a:rPr lang="zh-CN" altLang="en-US" sz="2400" b="1">
                <a:solidFill>
                  <a:srgbClr val="0070C0"/>
                </a:solidFill>
              </a:rPr>
              <a:t>进取型全天候</a:t>
            </a:r>
            <a:r>
              <a:rPr lang="zh-CN" altLang="en-US" sz="2400">
                <a:sym typeface="+mn-ea"/>
              </a:rPr>
              <a:t>等</a:t>
            </a:r>
            <a:endParaRPr lang="zh-CN" altLang="en-US" sz="2400" b="1">
              <a:solidFill>
                <a:srgbClr val="0070C0"/>
              </a:solidFill>
            </a:endParaRPr>
          </a:p>
          <a:p>
            <a:endParaRPr lang="zh-CN" altLang="en-US" sz="2000"/>
          </a:p>
          <a:p>
            <a:r>
              <a:rPr lang="zh-CN" altLang="en-US" sz="2800" b="1">
                <a:solidFill>
                  <a:srgbClr val="FF0000"/>
                </a:solidFill>
              </a:rPr>
              <a:t>二、根据自己所投的金额，年化收益率是否能匹配上</a:t>
            </a:r>
            <a:endParaRPr lang="zh-CN" altLang="en-US" sz="2800" b="1">
              <a:solidFill>
                <a:srgbClr val="FF0000"/>
              </a:solidFill>
            </a:endParaRPr>
          </a:p>
          <a:p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三、最大回撤的波动能否接受</a:t>
            </a:r>
            <a:endParaRPr lang="zh-CN" altLang="en-US" sz="2800" b="1">
              <a:solidFill>
                <a:srgbClr val="FF0000"/>
              </a:solidFill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1010" y="1090930"/>
            <a:ext cx="5457825" cy="46761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-69850" y="880110"/>
            <a:ext cx="8600440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0070C0"/>
                </a:solidFill>
                <a:sym typeface="+mn-ea"/>
              </a:rPr>
              <a:t>中证</a:t>
            </a:r>
            <a:r>
              <a:rPr lang="en-US" altLang="zh-CN" sz="4000" b="1">
                <a:solidFill>
                  <a:srgbClr val="0070C0"/>
                </a:solidFill>
                <a:sym typeface="+mn-ea"/>
              </a:rPr>
              <a:t>1000</a:t>
            </a:r>
            <a:r>
              <a:rPr lang="zh-CN" altLang="en-US" sz="4000" b="1">
                <a:solidFill>
                  <a:srgbClr val="0070C0"/>
                </a:solidFill>
                <a:sym typeface="+mn-ea"/>
              </a:rPr>
              <a:t>早盘择时</a:t>
            </a:r>
            <a:r>
              <a:rPr lang="en-US" altLang="zh-CN" sz="4000" b="1">
                <a:solidFill>
                  <a:srgbClr val="0070C0"/>
                </a:solidFill>
                <a:sym typeface="+mn-ea"/>
              </a:rPr>
              <a:t> </a:t>
            </a:r>
            <a:r>
              <a:rPr lang="zh-CN" altLang="en-US" sz="4000" b="1">
                <a:solidFill>
                  <a:srgbClr val="0070C0"/>
                </a:solidFill>
                <a:sym typeface="+mn-ea"/>
              </a:rPr>
              <a:t>策略</a:t>
            </a:r>
            <a:endParaRPr lang="zh-CN" altLang="en-US" sz="3200"/>
          </a:p>
          <a:p>
            <a:endParaRPr lang="zh-CN" altLang="en-US"/>
          </a:p>
          <a:p>
            <a:endParaRPr lang="en-US" altLang="zh-CN" sz="2800"/>
          </a:p>
          <a:p>
            <a:r>
              <a:rPr lang="en-US" altLang="zh-CN" sz="2800"/>
              <a:t>1</a:t>
            </a:r>
            <a:r>
              <a:rPr lang="zh-CN" altLang="en-US" sz="2800"/>
              <a:t>、过去</a:t>
            </a:r>
            <a:r>
              <a:rPr lang="en-US" altLang="zh-CN" sz="2800"/>
              <a:t>6</a:t>
            </a:r>
            <a:r>
              <a:rPr lang="zh-CN" altLang="en-US" sz="2800"/>
              <a:t>年的平均</a:t>
            </a:r>
            <a:r>
              <a:rPr lang="zh-CN" altLang="en-US" sz="2800" b="1">
                <a:solidFill>
                  <a:srgbClr val="FF0000"/>
                </a:solidFill>
              </a:rPr>
              <a:t>年化收益率最高</a:t>
            </a:r>
            <a:endParaRPr lang="zh-CN" altLang="en-US" sz="2800"/>
          </a:p>
          <a:p>
            <a:endParaRPr lang="zh-CN" altLang="en-US" sz="2800"/>
          </a:p>
          <a:p>
            <a:r>
              <a:rPr lang="en-US" altLang="zh-CN" sz="2800"/>
              <a:t>2</a:t>
            </a:r>
            <a:r>
              <a:rPr lang="zh-CN" altLang="en-US" sz="2800"/>
              <a:t>、跟投简单，标的少，就</a:t>
            </a:r>
            <a:r>
              <a:rPr lang="zh-CN" altLang="en-US" sz="2800" b="1">
                <a:solidFill>
                  <a:srgbClr val="FF0000"/>
                </a:solidFill>
              </a:rPr>
              <a:t>中证1000etf</a:t>
            </a:r>
            <a:r>
              <a:rPr lang="zh-CN" altLang="en-US" sz="2800"/>
              <a:t>和</a:t>
            </a:r>
            <a:r>
              <a:rPr lang="zh-CN" altLang="en-US" sz="2800" b="1">
                <a:solidFill>
                  <a:srgbClr val="FF0000"/>
                </a:solidFill>
              </a:rPr>
              <a:t>银华日利etf</a:t>
            </a:r>
            <a:r>
              <a:rPr lang="zh-CN" altLang="en-US" sz="2800"/>
              <a:t>之间调仓</a:t>
            </a:r>
            <a:endParaRPr lang="zh-CN" altLang="en-US" sz="2800"/>
          </a:p>
          <a:p>
            <a:endParaRPr lang="zh-CN" altLang="en-US" sz="2800"/>
          </a:p>
          <a:p>
            <a:r>
              <a:rPr lang="en-US" altLang="zh-CN" sz="2800"/>
              <a:t>3</a:t>
            </a:r>
            <a:r>
              <a:rPr lang="zh-CN" altLang="en-US" sz="2800"/>
              <a:t>、无需任何思考，</a:t>
            </a:r>
            <a:r>
              <a:rPr lang="zh-CN" altLang="en-US" sz="2800" b="1">
                <a:solidFill>
                  <a:srgbClr val="FF0000"/>
                </a:solidFill>
              </a:rPr>
              <a:t>无脑跟投</a:t>
            </a:r>
            <a:r>
              <a:rPr lang="zh-CN" altLang="en-US" sz="2800"/>
              <a:t>，</a:t>
            </a:r>
            <a:r>
              <a:rPr lang="en-US" altLang="zh-CN" sz="2800"/>
              <a:t>B</a:t>
            </a:r>
            <a:r>
              <a:rPr lang="zh-CN" altLang="en-US" sz="2800"/>
              <a:t>点买，</a:t>
            </a:r>
            <a:r>
              <a:rPr lang="en-US" altLang="zh-CN" sz="2800"/>
              <a:t>S</a:t>
            </a:r>
            <a:r>
              <a:rPr lang="zh-CN" altLang="en-US" sz="2800"/>
              <a:t>点卖</a:t>
            </a:r>
            <a:endParaRPr lang="zh-CN" altLang="en-US" sz="2800"/>
          </a:p>
          <a:p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0590" y="812800"/>
            <a:ext cx="3660775" cy="57232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35" y="1181735"/>
            <a:ext cx="12191365" cy="39890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4800" b="1">
                <a:solidFill>
                  <a:srgbClr val="0070C0"/>
                </a:solidFill>
              </a:rPr>
              <a:t>场内</a:t>
            </a:r>
            <a:r>
              <a:rPr lang="en-US" altLang="zh-CN" sz="4800" b="1">
                <a:solidFill>
                  <a:srgbClr val="0070C0"/>
                </a:solidFill>
              </a:rPr>
              <a:t>ETF</a:t>
            </a:r>
            <a:r>
              <a:rPr lang="zh-CN" altLang="en-US" sz="4800" b="1">
                <a:solidFill>
                  <a:srgbClr val="0070C0"/>
                </a:solidFill>
              </a:rPr>
              <a:t>交易跟股票交易是一样的！</a:t>
            </a:r>
            <a:endParaRPr lang="zh-CN" altLang="en-US" sz="4400" b="1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CN" altLang="en-US" sz="4400" b="1">
                <a:solidFill>
                  <a:schemeClr val="accent4">
                    <a:lumMod val="75000"/>
                  </a:schemeClr>
                </a:solidFill>
              </a:rPr>
              <a:t>银华日利etf是什么?</a:t>
            </a:r>
            <a:endParaRPr lang="zh-CN" altLang="en-US" sz="4400" b="1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CN" altLang="en-US" sz="2400"/>
              <a:t>是一款货币基金，流动性强，收益较为稳健，当然也存在亏损情况，可能性较小，同时几乎无手续费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800" b="1">
                <a:solidFill>
                  <a:srgbClr val="FF0000"/>
                </a:solidFill>
              </a:rPr>
              <a:t>所以银华日利相当于空仓的概念</a:t>
            </a:r>
            <a:r>
              <a:rPr lang="zh-CN" altLang="en-US" sz="2400"/>
              <a:t>，空仓时候做一下货基，</a:t>
            </a:r>
            <a:r>
              <a:rPr lang="en-US" altLang="zh-CN" sz="2400"/>
              <a:t> </a:t>
            </a:r>
            <a:r>
              <a:rPr lang="zh-CN" altLang="en-US" sz="2400"/>
              <a:t>额外增厚大约</a:t>
            </a:r>
            <a:r>
              <a:rPr lang="en-US" altLang="zh-CN" sz="2400"/>
              <a:t>2%</a:t>
            </a:r>
            <a:r>
              <a:rPr lang="zh-CN" altLang="en-US" sz="2400"/>
              <a:t>收益，比单纯现金空仓好一点。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0" y="940435"/>
            <a:ext cx="6002655" cy="52660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4400" b="1">
                <a:solidFill>
                  <a:schemeClr val="accent4">
                    <a:lumMod val="75000"/>
                  </a:schemeClr>
                </a:solidFill>
              </a:rPr>
              <a:t>跟投步骤</a:t>
            </a:r>
            <a:endParaRPr lang="zh-CN" altLang="en-US" sz="4400" b="1">
              <a:solidFill>
                <a:schemeClr val="accent4">
                  <a:lumMod val="75000"/>
                </a:schemeClr>
              </a:solidFill>
            </a:endParaRPr>
          </a:p>
          <a:p>
            <a:endParaRPr lang="zh-CN" altLang="en-US" sz="2400"/>
          </a:p>
          <a:p>
            <a:r>
              <a:rPr lang="zh-CN" altLang="en-US" sz="2800" b="1">
                <a:solidFill>
                  <a:srgbClr val="FF0000"/>
                </a:solidFill>
              </a:rPr>
              <a:t>1、设置好闹钟，交易日早上10点半</a:t>
            </a:r>
            <a:endParaRPr lang="zh-CN" altLang="en-US" sz="2800" b="1">
              <a:solidFill>
                <a:srgbClr val="FF0000"/>
              </a:solidFill>
            </a:endParaRPr>
          </a:p>
          <a:p>
            <a:endParaRPr lang="zh-CN" altLang="en-US" sz="2400"/>
          </a:p>
          <a:p>
            <a:r>
              <a:rPr lang="zh-CN" altLang="en-US" sz="2800" b="1">
                <a:solidFill>
                  <a:srgbClr val="FF0000"/>
                </a:solidFill>
              </a:rPr>
              <a:t>2、看一眼最新调仓跟投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en-US" altLang="zh-CN" sz="2400"/>
              <a:t>B</a:t>
            </a:r>
            <a:r>
              <a:rPr lang="zh-CN" altLang="en-US" sz="2400"/>
              <a:t>点就全仓买中证</a:t>
            </a:r>
            <a:r>
              <a:rPr lang="en-US" altLang="zh-CN" sz="2400"/>
              <a:t>1000</a:t>
            </a:r>
            <a:r>
              <a:rPr lang="zh-CN" altLang="en-US" sz="2400"/>
              <a:t>，卖银华日利</a:t>
            </a:r>
            <a:endParaRPr lang="zh-CN" altLang="en-US" sz="2400"/>
          </a:p>
          <a:p>
            <a:r>
              <a:rPr lang="en-US" altLang="zh-CN" sz="2400"/>
              <a:t>S</a:t>
            </a:r>
            <a:r>
              <a:rPr lang="zh-CN" altLang="en-US" sz="2400"/>
              <a:t>点就全仓卖中证</a:t>
            </a:r>
            <a:r>
              <a:rPr lang="en-US" altLang="zh-CN" sz="2400"/>
              <a:t>1000</a:t>
            </a:r>
            <a:r>
              <a:rPr lang="zh-CN" altLang="en-US" sz="2400"/>
              <a:t>，买银华日利</a:t>
            </a:r>
            <a:endParaRPr lang="zh-CN" altLang="en-US" sz="2400"/>
          </a:p>
          <a:p>
            <a:endParaRPr lang="zh-CN" altLang="en-US" sz="2800" b="1"/>
          </a:p>
          <a:p>
            <a:r>
              <a:rPr lang="en-US" altLang="zh-CN" sz="2800" b="1"/>
              <a:t>3</a:t>
            </a:r>
            <a:r>
              <a:rPr lang="zh-CN" altLang="en-US" sz="2800" b="1"/>
              <a:t>、该旅游旅游，该做饭做饭</a:t>
            </a:r>
            <a:endParaRPr lang="zh-CN" altLang="en-US" sz="2800" b="1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（后续与合作券商可以实现</a:t>
            </a:r>
            <a:r>
              <a:rPr lang="zh-CN" altLang="en-US" sz="2400" b="1">
                <a:solidFill>
                  <a:srgbClr val="0070C0"/>
                </a:solidFill>
              </a:rPr>
              <a:t>半自动</a:t>
            </a:r>
            <a:r>
              <a:rPr lang="zh-CN" altLang="en-US" sz="2400"/>
              <a:t>或</a:t>
            </a:r>
            <a:r>
              <a:rPr lang="zh-CN" altLang="en-US" sz="2400" b="1">
                <a:solidFill>
                  <a:srgbClr val="0070C0"/>
                </a:solidFill>
              </a:rPr>
              <a:t>全自动</a:t>
            </a:r>
            <a:r>
              <a:rPr lang="zh-CN" altLang="en-US" sz="2400"/>
              <a:t>跟投）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2020" y="3783965"/>
            <a:ext cx="6289675" cy="23387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535" y="846455"/>
            <a:ext cx="3853815" cy="22828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97560"/>
            <a:ext cx="8401050" cy="57118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22970" y="894080"/>
            <a:ext cx="3669030" cy="4363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1</a:t>
            </a:r>
            <a:r>
              <a:rPr lang="zh-CN" altLang="en-US" sz="2400"/>
              <a:t>、坚定跟投，短时间回撤不影响长周期策略年化收益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2</a:t>
            </a:r>
            <a:r>
              <a:rPr lang="zh-CN" altLang="en-US" sz="2400"/>
              <a:t>、积小成多，慢就是快，不要看不起每一次</a:t>
            </a:r>
            <a:r>
              <a:rPr lang="en-US" altLang="zh-CN" sz="2400"/>
              <a:t>BS</a:t>
            </a:r>
            <a:r>
              <a:rPr lang="zh-CN" altLang="en-US" sz="2400"/>
              <a:t>点积累下来的小利润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3</a:t>
            </a:r>
            <a:r>
              <a:rPr lang="zh-CN" altLang="en-US" sz="2400"/>
              <a:t>、注重自己的投资组合，拿一部分资金去跑量化策略，账户表现稳定很多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4</a:t>
            </a:r>
            <a:r>
              <a:rPr lang="zh-CN" altLang="en-US" sz="2400"/>
              <a:t>、拒绝任何主观判断，只跟策略信号走</a:t>
            </a:r>
            <a:endParaRPr lang="zh-CN" altLang="en-US" sz="2400"/>
          </a:p>
          <a:p>
            <a:endParaRPr lang="zh-CN" altLang="en-US" sz="1600"/>
          </a:p>
          <a:p>
            <a:endParaRPr lang="zh-CN" altLang="en-US" sz="1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热点板块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94970" y="2015490"/>
            <a:ext cx="5906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热点散乱：用【风口龙头】功能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热点相对集中：用【涨停棱镜】功能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5970" y="1784350"/>
            <a:ext cx="3568700" cy="353949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5"/>
          <p:cNvSpPr txBox="1"/>
          <p:nvPr/>
        </p:nvSpPr>
        <p:spPr>
          <a:xfrm>
            <a:off x="635" y="70485"/>
            <a:ext cx="12190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风口浪尖</a:t>
            </a:r>
            <a:endParaRPr lang="zh-CN" altLang="en-US" sz="40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890058"/>
            <a:ext cx="10525125" cy="558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464800" y="1877482"/>
            <a:ext cx="17272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选择涨停板家数最多那一天</a:t>
            </a:r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或板块启动的第一天</a:t>
            </a:r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热点个股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行情解读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058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5570" y="898525"/>
            <a:ext cx="12017375" cy="3946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5"/>
          <p:cNvSpPr txBox="1"/>
          <p:nvPr>
            <p:custDataLst>
              <p:tags r:id="rId1"/>
            </p:custDataLst>
          </p:nvPr>
        </p:nvSpPr>
        <p:spPr>
          <a:xfrm>
            <a:off x="1" y="0"/>
            <a:ext cx="12191365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sz="40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水下低吸</a:t>
            </a:r>
            <a:endParaRPr lang="zh-CN" sz="40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1920" y="806831"/>
            <a:ext cx="7498080" cy="58073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7767955" y="1803400"/>
            <a:ext cx="3762375" cy="2122805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</a:ln>
        </p:spPr>
        <p:txBody>
          <a:bodyPr wrap="square">
            <a:spAutoFit/>
          </a:bodyPr>
          <a:p>
            <a:r>
              <a:rPr lang="zh-CN" sz="3600" b="1">
                <a:solidFill>
                  <a:schemeClr val="accent1">
                    <a:lumMod val="50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水下低吸：</a:t>
            </a:r>
            <a:br>
              <a:rPr lang="en-US" sz="2400" b="1">
                <a:solidFill>
                  <a:schemeClr val="lt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</a:br>
            <a:r>
              <a:rPr lang="zh-CN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厂字型回档，买在下影线的支撑位置</a:t>
            </a:r>
            <a:endParaRPr lang="en-US" sz="2400" b="1">
              <a:solidFill>
                <a:schemeClr val="lt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en-US" sz="2400" b="1">
              <a:solidFill>
                <a:schemeClr val="lt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看</a:t>
            </a:r>
            <a:r>
              <a:rPr lang="zh-CN" sz="24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多天分时图</a:t>
            </a:r>
            <a:r>
              <a:rPr lang="zh-CN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更清晰！</a:t>
            </a:r>
            <a:endParaRPr lang="zh-CN" sz="24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7767955" y="4003675"/>
            <a:ext cx="4064635" cy="221488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</a:ln>
        </p:spPr>
        <p:txBody>
          <a:bodyPr wrap="square">
            <a:spAutoFit/>
          </a:bodyPr>
          <a:p>
            <a:r>
              <a:rPr lang="zh-CN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点开</a:t>
            </a:r>
            <a:r>
              <a:rPr lang="en-US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“</a:t>
            </a:r>
            <a:r>
              <a:rPr lang="zh-CN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分时</a:t>
            </a:r>
            <a:r>
              <a:rPr lang="en-US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”——</a:t>
            </a:r>
            <a:r>
              <a:rPr lang="zh-CN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按向下键，可以看到多天的分时，找到在个股在这几天震荡的支撑位！</a:t>
            </a:r>
            <a:endParaRPr lang="zh-CN" sz="240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endParaRPr lang="zh-CN" b="1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endParaRPr lang="zh-CN" sz="2400" b="1">
              <a:solidFill>
                <a:srgbClr val="FF0000"/>
              </a:solidFill>
              <a:highlight>
                <a:srgbClr val="FFFF00"/>
              </a:highlight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7767955" y="1143000"/>
            <a:ext cx="370395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sz="3200" b="1">
                <a:solidFill>
                  <a:srgbClr val="FF0000"/>
                </a:solidFill>
                <a:highlight>
                  <a:srgbClr val="FFFF00"/>
                </a:highlight>
                <a:latin typeface="思源黑体 CN Bold" panose="020B0800000000000000" charset="-122"/>
                <a:ea typeface="思源黑体 CN Bold" panose="020B0800000000000000" charset="-122"/>
              </a:rPr>
              <a:t>适用于震荡行情！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510" y="816610"/>
            <a:ext cx="2677795" cy="5076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490" y="746760"/>
            <a:ext cx="2184400" cy="52749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5" y="877570"/>
            <a:ext cx="4089400" cy="51441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15720" y="6021705"/>
            <a:ext cx="9483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32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分化第二天大幅跌穿分化第一天的最低点，</a:t>
            </a:r>
            <a:r>
              <a:rPr lang="zh-CN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不做！</a:t>
            </a:r>
            <a:endParaRPr lang="zh-CN" sz="36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47210" y="4254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3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弱势形态</a:t>
            </a:r>
            <a:endParaRPr lang="zh-CN" sz="3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035" y="774065"/>
            <a:ext cx="2324100" cy="5734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555" y="825500"/>
            <a:ext cx="3331210" cy="5740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45" y="951865"/>
            <a:ext cx="3246755" cy="55568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19475" y="62865"/>
            <a:ext cx="7747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3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资金承接力度强的图形</a:t>
            </a:r>
            <a:endParaRPr lang="zh-CN" sz="3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0" y="872490"/>
            <a:ext cx="8453755" cy="538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买点</a:t>
            </a: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：只买绿盘，不买红盘</a:t>
            </a:r>
            <a:endParaRPr lang="zh-CN" altLang="en-US" sz="36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altLang="en-US" sz="2400" b="1">
                <a:solidFill>
                  <a:srgbClr val="7030A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智能交易蓝线，厂字型水下支撑位，熊线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1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、分化第二天下午（绿盘），或第三天早盘（绿盘）找买点（不单边下跌）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、当天光头阴线击穿智能交易蓝线，先备选观望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3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、尽量做厂字型走势的，水下低吸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en-US" altLang="zh-CN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4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、跌破熊线则不参与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5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、当天红盘的个股，也作为备选看下一天绿盘机会</a:t>
            </a:r>
            <a:endParaRPr lang="zh-CN" altLang="en-US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87360" y="2995930"/>
            <a:ext cx="3833495" cy="339598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253490" y="0"/>
            <a:ext cx="81705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买点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0" y="872490"/>
            <a:ext cx="8453755" cy="538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买点</a:t>
            </a: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：只买绿盘，不买红盘</a:t>
            </a:r>
            <a:endParaRPr lang="zh-CN" altLang="en-US" sz="36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altLang="en-US" sz="2400" b="1">
                <a:solidFill>
                  <a:srgbClr val="7030A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智能交易蓝线，厂字型水下支撑位，熊线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1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、分化第二天下午（绿盘），或第三天早盘（绿盘）找买点（不单边下跌）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、当天光头阴线击穿智能交易蓝线，先备选观望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3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、尽量做厂字型走势的，水下低吸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en-US" altLang="zh-CN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4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、跌破熊线则不参与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5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、当天红盘的个股，也作为备选看下一天绿盘机会</a:t>
            </a:r>
            <a:endParaRPr lang="zh-CN" altLang="en-US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87360" y="2995930"/>
            <a:ext cx="3833495" cy="339598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253490" y="0"/>
            <a:ext cx="81705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买点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0160"/>
            <a:ext cx="12192000" cy="68580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775" y="1140460"/>
            <a:ext cx="10713085" cy="5419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667385"/>
            <a:ext cx="10001885" cy="50844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91440" y="5935345"/>
            <a:ext cx="12548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完美的图形，完美走完才是最好的；如果图形走得不够完美，那么未来的拉升也必定不完美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0" y="1524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完美的图形，完美走完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530" y="2828925"/>
            <a:ext cx="350647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820" y="2984500"/>
            <a:ext cx="10622280" cy="34899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980" y="242570"/>
            <a:ext cx="5591810" cy="37325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-9525" y="1099185"/>
            <a:ext cx="12201525" cy="4658995"/>
          </a:xfrm>
          <a:prstGeom prst="rect">
            <a:avLst/>
          </a:prstGeom>
        </p:spPr>
        <p:txBody>
          <a:bodyPr>
            <a:noAutofit/>
          </a:bodyPr>
          <a:p>
            <a:r>
              <a:rPr lang="zh-CN" altLang="en-US" sz="3200"/>
              <a:t>主要就三种情况：</a:t>
            </a:r>
            <a:endParaRPr lang="zh-CN" altLang="en-US" sz="3200"/>
          </a:p>
          <a:p>
            <a:r>
              <a:rPr lang="en-US" altLang="zh-CN" sz="2400"/>
              <a:t>1</a:t>
            </a:r>
            <a:r>
              <a:rPr lang="zh-CN" altLang="en-US" sz="2400"/>
              <a:t>、</a:t>
            </a:r>
            <a:r>
              <a:rPr lang="zh-CN" altLang="en-US" sz="2400" b="1">
                <a:solidFill>
                  <a:srgbClr val="FF0000"/>
                </a:solidFill>
              </a:rPr>
              <a:t>先下去，再上来</a:t>
            </a:r>
            <a:r>
              <a:rPr lang="zh-CN" altLang="en-US" sz="2400"/>
              <a:t>：先下蹲蓄势，回到</a:t>
            </a:r>
            <a:r>
              <a:rPr lang="en-US" altLang="zh-CN" sz="2400"/>
              <a:t>11</a:t>
            </a:r>
            <a:r>
              <a:rPr lang="zh-CN" altLang="en-US" sz="2400"/>
              <a:t>月底的低点甚至微微跌破假死，这个动作可以把前面三个高点的筹码全部洗出来，把他们最后一丝希望毁灭之后，直接</a:t>
            </a:r>
            <a:r>
              <a:rPr lang="en-US" altLang="zh-CN" sz="2400"/>
              <a:t>V</a:t>
            </a:r>
            <a:r>
              <a:rPr lang="zh-CN" altLang="en-US" sz="2400"/>
              <a:t>型反转冲</a:t>
            </a:r>
            <a:r>
              <a:rPr lang="en-US" altLang="zh-CN" sz="2400"/>
              <a:t>4000</a:t>
            </a:r>
            <a:r>
              <a:rPr lang="zh-CN" altLang="en-US" sz="2400"/>
              <a:t>。（这种走法其实是最好的）</a:t>
            </a:r>
            <a:endParaRPr lang="zh-CN" altLang="en-US" sz="2400"/>
          </a:p>
          <a:p>
            <a:endParaRPr lang="en-US" altLang="zh-CN" sz="2400"/>
          </a:p>
          <a:p>
            <a:r>
              <a:rPr lang="en-US" altLang="zh-CN" sz="2400"/>
              <a:t>2</a:t>
            </a:r>
            <a:r>
              <a:rPr lang="zh-CN" altLang="en-US" sz="2400"/>
              <a:t>、</a:t>
            </a:r>
            <a:r>
              <a:rPr lang="zh-CN" altLang="en-US" sz="2400" b="1">
                <a:solidFill>
                  <a:srgbClr val="FF0000"/>
                </a:solidFill>
              </a:rPr>
              <a:t>直接上去</a:t>
            </a:r>
            <a:r>
              <a:rPr lang="zh-CN" altLang="en-US" sz="2400"/>
              <a:t>：向上变盘，直接突破前面三个高点，春节前给一波压岁钱</a:t>
            </a:r>
            <a:endParaRPr lang="zh-CN" altLang="en-US" sz="2400"/>
          </a:p>
          <a:p>
            <a:endParaRPr lang="en-US" altLang="zh-CN" sz="2400"/>
          </a:p>
          <a:p>
            <a:r>
              <a:rPr lang="en-US" altLang="zh-CN" sz="2400"/>
              <a:t>3</a:t>
            </a:r>
            <a:r>
              <a:rPr lang="zh-CN" altLang="en-US" sz="2400"/>
              <a:t>、</a:t>
            </a:r>
            <a:r>
              <a:rPr lang="zh-CN" altLang="en-US" sz="2400" b="1">
                <a:solidFill>
                  <a:srgbClr val="FF0000"/>
                </a:solidFill>
              </a:rPr>
              <a:t>先上去，再下来</a:t>
            </a:r>
            <a:r>
              <a:rPr lang="zh-CN" altLang="en-US" sz="2400"/>
              <a:t>：再来一次</a:t>
            </a:r>
            <a:r>
              <a:rPr lang="en-US" altLang="zh-CN" sz="2400"/>
              <a:t>A</a:t>
            </a:r>
            <a:r>
              <a:rPr lang="zh-CN" altLang="en-US" sz="2400"/>
              <a:t>字杀图形，回到前面三个高点位置后，走第四次洗盘图形</a:t>
            </a:r>
            <a:endParaRPr lang="zh-CN" altLang="en-US" sz="2400"/>
          </a:p>
          <a:p>
            <a:endParaRPr lang="en-US" altLang="zh-CN" sz="2400"/>
          </a:p>
          <a:p>
            <a:r>
              <a:rPr lang="en-US" altLang="zh-CN" sz="2400"/>
              <a:t>4</a:t>
            </a:r>
            <a:r>
              <a:rPr lang="zh-CN" altLang="en-US" sz="2400"/>
              <a:t>、</a:t>
            </a:r>
            <a:r>
              <a:rPr lang="zh-CN" altLang="en-US" sz="2400" b="1">
                <a:solidFill>
                  <a:srgbClr val="00B050"/>
                </a:solidFill>
              </a:rPr>
              <a:t>直接下去</a:t>
            </a:r>
            <a:r>
              <a:rPr lang="zh-CN" altLang="en-US" sz="2400"/>
              <a:t>：直接往下补缺口回到</a:t>
            </a:r>
            <a:r>
              <a:rPr lang="en-US" altLang="zh-CN" sz="2400"/>
              <a:t>3000</a:t>
            </a:r>
            <a:r>
              <a:rPr lang="zh-CN" altLang="en-US" sz="2400"/>
              <a:t>点，这个概率非常低</a:t>
            </a:r>
            <a:endParaRPr lang="zh-CN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5590" y="859790"/>
            <a:ext cx="11327765" cy="5754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C000"/>
                </a:solidFill>
                <a:sym typeface="+mn-ea"/>
              </a:rPr>
              <a:t>第四种</a:t>
            </a:r>
            <a:br>
              <a:rPr lang="zh-CN" altLang="en-US" sz="3200">
                <a:sym typeface="+mn-ea"/>
              </a:rPr>
            </a:br>
            <a:r>
              <a:rPr lang="zh-CN" altLang="en-US" sz="3200">
                <a:sym typeface="+mn-ea"/>
              </a:rPr>
              <a:t>直接下去：直接往下补缺口回到</a:t>
            </a:r>
            <a:r>
              <a:rPr lang="en-US" altLang="zh-CN" sz="3200">
                <a:sym typeface="+mn-ea"/>
              </a:rPr>
              <a:t>3000</a:t>
            </a:r>
            <a:r>
              <a:rPr lang="zh-CN" altLang="en-US" sz="3200">
                <a:sym typeface="+mn-ea"/>
              </a:rPr>
              <a:t>点，这个概率非常低</a:t>
            </a:r>
            <a:endParaRPr lang="zh-CN" altLang="en-US" sz="32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、旗形整理图形，低点不断抬高的图形，不是主力出货图形，而是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主力建仓</a:t>
            </a:r>
            <a:r>
              <a:rPr lang="zh-CN" altLang="en-US" sz="2400">
                <a:sym typeface="+mn-ea"/>
              </a:rPr>
              <a:t>图形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（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出货图形参考北证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50</a:t>
            </a:r>
            <a:r>
              <a:rPr lang="zh-CN" altLang="en-US" sz="2400">
                <a:sym typeface="+mn-ea"/>
              </a:rPr>
              <a:t>，低点不断降低，不断拉升出货，一把就下去）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、主力花了两个多月时间布局，配合这波管理层的政策就是为了砸回去</a:t>
            </a:r>
            <a:r>
              <a:rPr lang="en-US" altLang="zh-CN" sz="2400">
                <a:sym typeface="+mn-ea"/>
              </a:rPr>
              <a:t>3000</a:t>
            </a:r>
            <a:r>
              <a:rPr lang="zh-CN" altLang="en-US" sz="2400">
                <a:sym typeface="+mn-ea"/>
              </a:rPr>
              <a:t>的逻辑讲不通，要砸回去</a:t>
            </a:r>
            <a:r>
              <a:rPr lang="en-US" altLang="zh-CN" sz="2400">
                <a:sym typeface="+mn-ea"/>
              </a:rPr>
              <a:t>3000</a:t>
            </a:r>
            <a:r>
              <a:rPr lang="zh-CN" altLang="en-US" sz="2400">
                <a:sym typeface="+mn-ea"/>
              </a:rPr>
              <a:t>，早就应该砸了，而不是现在砸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3</a:t>
            </a:r>
            <a:r>
              <a:rPr lang="zh-CN" altLang="en-US" sz="2400">
                <a:sym typeface="+mn-ea"/>
              </a:rPr>
              <a:t>、</a:t>
            </a:r>
            <a:r>
              <a:rPr lang="en-US" altLang="zh-CN" sz="2400">
                <a:sym typeface="+mn-ea"/>
              </a:rPr>
              <a:t>A</a:t>
            </a:r>
            <a:r>
              <a:rPr lang="zh-CN" altLang="en-US" sz="2400">
                <a:sym typeface="+mn-ea"/>
              </a:rPr>
              <a:t>股从没试过一个时期市场流动性这么强，主力不会在这个节点离开牌桌了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zh-CN" altLang="en-US" sz="3200" b="1">
                <a:solidFill>
                  <a:srgbClr val="FF0000"/>
                </a:solidFill>
                <a:sym typeface="+mn-ea"/>
              </a:rPr>
              <a:t>所以大盘任何一次放巨量起来之后，走完美图形旗形整理后，再次突破的概率非常高</a:t>
            </a:r>
            <a:endParaRPr lang="zh-CN" altLang="en-US" sz="32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718820"/>
            <a:ext cx="1219263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C000"/>
                </a:solidFill>
                <a:sym typeface="+mn-ea"/>
              </a:rPr>
              <a:t>第一种</a:t>
            </a:r>
            <a:endParaRPr lang="zh-CN" altLang="en-US" sz="3200" b="1">
              <a:solidFill>
                <a:srgbClr val="FFC000"/>
              </a:solidFill>
              <a:sym typeface="+mn-ea"/>
            </a:endParaRPr>
          </a:p>
          <a:p>
            <a:r>
              <a:rPr lang="zh-CN" altLang="en-US" sz="2800">
                <a:sym typeface="+mn-ea"/>
              </a:rPr>
              <a:t>先下去，再上来：先下蹲蓄势，回到</a:t>
            </a:r>
            <a:r>
              <a:rPr lang="en-US" altLang="zh-CN" sz="2800">
                <a:sym typeface="+mn-ea"/>
              </a:rPr>
              <a:t>11</a:t>
            </a:r>
            <a:r>
              <a:rPr lang="zh-CN" altLang="en-US" sz="2800">
                <a:sym typeface="+mn-ea"/>
              </a:rPr>
              <a:t>月底的低点甚至微微跌破假死，这个动作可以把前面三个高点的筹码全部洗出来，把他们最后一丝希望毁灭之后，直接</a:t>
            </a:r>
            <a:r>
              <a:rPr lang="en-US" altLang="zh-CN" sz="2800">
                <a:sym typeface="+mn-ea"/>
              </a:rPr>
              <a:t>V</a:t>
            </a:r>
            <a:r>
              <a:rPr lang="zh-CN" altLang="en-US" sz="2800">
                <a:sym typeface="+mn-ea"/>
              </a:rPr>
              <a:t>型反转冲</a:t>
            </a:r>
            <a:r>
              <a:rPr lang="en-US" altLang="zh-CN" sz="2800">
                <a:sym typeface="+mn-ea"/>
              </a:rPr>
              <a:t>4000</a:t>
            </a:r>
            <a:r>
              <a:rPr lang="zh-CN" altLang="en-US" sz="2800">
                <a:sym typeface="+mn-ea"/>
              </a:rPr>
              <a:t>。（这种走法其实是最好的）</a:t>
            </a:r>
            <a:endParaRPr lang="zh-CN" altLang="en-US" sz="2800"/>
          </a:p>
          <a:p>
            <a:endParaRPr lang="zh-CN" altLang="en-US" sz="3200" b="1">
              <a:solidFill>
                <a:srgbClr val="FFC000"/>
              </a:solidFill>
              <a:sym typeface="+mn-ea"/>
            </a:endParaRPr>
          </a:p>
          <a:p>
            <a:endParaRPr lang="zh-CN" altLang="en-US" sz="3200" b="1">
              <a:solidFill>
                <a:srgbClr val="FFC000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4805" y="2556510"/>
            <a:ext cx="8930005" cy="43014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COMMONDATA" val="eyJoZGlkIjoiOGE4MmM3N2M1Njg0N2RlMTM3NDgxNjk5YmFiZDMxNTIifQ=="/>
  <p:tag name="KSO_WPP_MARK_KEY" val="257877f6-fe8c-4c47-ab4c-274c99a6a791"/>
  <p:tag name="commondata" val="eyJoZGlkIjoiODYwYjEwMWQ3MzJhY2NkYjg2N2RlMDIwNjg4Y2RiYzU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2274</Words>
  <Application>WPS 演示</Application>
  <PresentationFormat>宽屏</PresentationFormat>
  <Paragraphs>256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DIN Black</vt:lpstr>
      <vt:lpstr>Segoe Print</vt:lpstr>
      <vt:lpstr>Noto Sans S Chinese Medium</vt:lpstr>
      <vt:lpstr>Arial Unicode MS</vt:lpstr>
      <vt:lpstr>Calibri</vt:lpstr>
      <vt:lpstr>黑体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Dikon</cp:lastModifiedBy>
  <cp:revision>387</cp:revision>
  <dcterms:created xsi:type="dcterms:W3CDTF">2019-06-19T02:08:00Z</dcterms:created>
  <dcterms:modified xsi:type="dcterms:W3CDTF">2025-01-02T10:01:05Z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14BECA6C45584EA0915FB1A9570A7EBE_13</vt:lpwstr>
  </property>
</Properties>
</file>