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handoutMasterIdLst>
    <p:handoutMasterId r:id="rId24"/>
  </p:handoutMasterIdLst>
  <p:sldIdLst>
    <p:sldId id="4166" r:id="rId4"/>
    <p:sldId id="4167" r:id="rId5"/>
    <p:sldId id="4168" r:id="rId6"/>
    <p:sldId id="4317" r:id="rId7"/>
    <p:sldId id="4332" r:id="rId8"/>
    <p:sldId id="4329" r:id="rId9"/>
    <p:sldId id="4324" r:id="rId10"/>
    <p:sldId id="4328" r:id="rId11"/>
    <p:sldId id="4229" r:id="rId12"/>
    <p:sldId id="4314" r:id="rId13"/>
    <p:sldId id="4313" r:id="rId14"/>
    <p:sldId id="4331" r:id="rId15"/>
    <p:sldId id="4333" r:id="rId16"/>
    <p:sldId id="4183" r:id="rId17"/>
    <p:sldId id="4209" r:id="rId18"/>
    <p:sldId id="4184" r:id="rId19"/>
    <p:sldId id="4189" r:id="rId20"/>
    <p:sldId id="4241" r:id="rId21"/>
    <p:sldId id="4230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8.xml"/><Relationship Id="rId6" Type="http://schemas.openxmlformats.org/officeDocument/2006/relationships/image" Target="../media/image50.png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5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1.7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1763"/>
          <a:stretch>
            <a:fillRect/>
          </a:stretch>
        </p:blipFill>
        <p:spPr>
          <a:xfrm>
            <a:off x="97155" y="827405"/>
            <a:ext cx="4281805" cy="4812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9374" t="343"/>
          <a:stretch>
            <a:fillRect/>
          </a:stretch>
        </p:blipFill>
        <p:spPr>
          <a:xfrm>
            <a:off x="3692525" y="1059815"/>
            <a:ext cx="3432810" cy="3869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60" y="1543050"/>
            <a:ext cx="3920490" cy="3881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210" y="2759710"/>
            <a:ext cx="3640455" cy="3204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控盘回档（金属）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1.7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65" y="842010"/>
            <a:ext cx="5781040" cy="4958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635" y="1094105"/>
            <a:ext cx="3660140" cy="3773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820" y="1818640"/>
            <a:ext cx="3848100" cy="4213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强势行情《彩虹战法》的选择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1.7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20" y="831850"/>
            <a:ext cx="3604895" cy="2167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270" y="836930"/>
            <a:ext cx="4281170" cy="2162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556510"/>
            <a:ext cx="4418965" cy="3618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445" y="3543935"/>
            <a:ext cx="4819650" cy="2693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9103995" y="826135"/>
            <a:ext cx="2936875" cy="2586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选择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（今天）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r="6491"/>
          <a:stretch>
            <a:fillRect/>
          </a:stretch>
        </p:blipFill>
        <p:spPr>
          <a:xfrm>
            <a:off x="168910" y="727710"/>
            <a:ext cx="3852545" cy="4700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85" y="1014730"/>
            <a:ext cx="4192905" cy="4007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70" y="2025015"/>
            <a:ext cx="3783330" cy="3601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444875" y="5780405"/>
            <a:ext cx="385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有色板块回档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，科技类轮动突破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主线加速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补涨分化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2025.1.8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趋势控盘主线（有色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882015"/>
            <a:ext cx="4787265" cy="351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6058"/>
          <a:stretch>
            <a:fillRect/>
          </a:stretch>
        </p:blipFill>
        <p:spPr>
          <a:xfrm>
            <a:off x="325120" y="4188460"/>
            <a:ext cx="4201795" cy="218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356225" y="882015"/>
            <a:ext cx="41529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29DA"/>
                </a:solidFill>
              </a:rPr>
              <a:t>2025</a:t>
            </a:r>
            <a:r>
              <a:rPr lang="zh-CN" altLang="en-US">
                <a:solidFill>
                  <a:srgbClr val="0029DA"/>
                </a:solidFill>
              </a:rPr>
              <a:t>年：</a:t>
            </a:r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/>
              <a:t>①涨幅最大的是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②控盘最高的是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315F3"/>
                </a:solidFill>
              </a:rPr>
              <a:t>2026</a:t>
            </a:r>
            <a:r>
              <a:rPr lang="zh-CN" altLang="en-US">
                <a:solidFill>
                  <a:srgbClr val="F315F3"/>
                </a:solidFill>
              </a:rPr>
              <a:t>首周：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①高控盘趋势主线：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军工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②无控盘补涨轮动：</a:t>
            </a:r>
            <a:r>
              <a:rPr lang="zh-CN" altLang="en-US">
                <a:solidFill>
                  <a:srgbClr val="FF0000"/>
                </a:solidFill>
              </a:rPr>
              <a:t>保险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医药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券商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8181340" y="1250950"/>
            <a:ext cx="297180" cy="4711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93785" y="1250950"/>
            <a:ext cx="289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趋势持仓，看</a:t>
            </a:r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highlight>
                  <a:srgbClr val="FFFF00"/>
                </a:highlight>
              </a:rPr>
              <a:t>决定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818495" y="1671955"/>
            <a:ext cx="446405" cy="129286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812020" y="3083560"/>
            <a:ext cx="2315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F0000"/>
                </a:solidFill>
              </a:rPr>
              <a:t>上</a:t>
            </a:r>
            <a:r>
              <a:rPr lang="zh-CN" altLang="en-US"/>
              <a:t>：趋势持仓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315F3"/>
                </a:solidFill>
              </a:rPr>
              <a:t>平</a:t>
            </a:r>
            <a:r>
              <a:rPr lang="zh-CN" altLang="en-US"/>
              <a:t>：观察</a:t>
            </a:r>
            <a:r>
              <a:rPr lang="en-US" altLang="zh-CN"/>
              <a:t>/</a:t>
            </a:r>
            <a:r>
              <a:rPr lang="zh-CN" altLang="en-US"/>
              <a:t>换股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0029DA"/>
                </a:solidFill>
              </a:rPr>
              <a:t>下</a:t>
            </a:r>
            <a:r>
              <a:rPr lang="zh-CN" altLang="en-US"/>
              <a:t>：只卖不买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306695" y="4899660"/>
            <a:ext cx="55118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en-US"/>
              <a:t>①</a:t>
            </a:r>
            <a:r>
              <a:rPr lang="en-US" altLang="zh-CN"/>
              <a:t>2026</a:t>
            </a:r>
            <a:r>
              <a:rPr lang="zh-CN" altLang="en-US"/>
              <a:t>年初布局的</a:t>
            </a:r>
            <a:r>
              <a:rPr lang="zh-CN" altLang="en-US">
                <a:solidFill>
                  <a:srgbClr val="FF0000"/>
                </a:solidFill>
              </a:rPr>
              <a:t>机构已经买完一轮</a:t>
            </a:r>
            <a:endParaRPr lang="zh-CN" altLang="en-US"/>
          </a:p>
          <a:p>
            <a:r>
              <a:rPr lang="en-US" altLang="en-US"/>
              <a:t>②</a:t>
            </a:r>
            <a:r>
              <a:rPr lang="zh-CN" altLang="en-US"/>
              <a:t>航天类高位赚钱效应降低，短期</a:t>
            </a:r>
            <a:r>
              <a:rPr lang="zh-CN" altLang="en-US">
                <a:solidFill>
                  <a:srgbClr val="FF0000"/>
                </a:solidFill>
              </a:rPr>
              <a:t>获利盘回吐</a:t>
            </a:r>
            <a:endParaRPr lang="zh-CN" altLang="en-US"/>
          </a:p>
          <a:p>
            <a:r>
              <a:rPr lang="en-US" altLang="en-US"/>
              <a:t>③</a:t>
            </a:r>
            <a:r>
              <a:rPr lang="zh-CN" altLang="en-US"/>
              <a:t>临近</a:t>
            </a:r>
            <a:r>
              <a:rPr lang="zh-CN" altLang="en-US">
                <a:solidFill>
                  <a:srgbClr val="FF0000"/>
                </a:solidFill>
              </a:rPr>
              <a:t>过年</a:t>
            </a:r>
            <a:r>
              <a:rPr lang="zh-CN" altLang="en-US"/>
              <a:t>资金结算企业发年终奖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15" y="3547110"/>
            <a:ext cx="3050540" cy="125031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595110" y="3820795"/>
            <a:ext cx="264795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目前资金主线所处阶段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925195"/>
            <a:ext cx="9992360" cy="54190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主线量价齐升，低位补涨轮动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0980" y="4471670"/>
            <a:ext cx="281432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ym typeface="+mn-ea"/>
              </a:rPr>
              <a:t>1.0--1.5</a:t>
            </a:r>
            <a:r>
              <a:rPr lang="zh-CN" altLang="en-US" sz="1600">
                <a:sym typeface="+mn-ea"/>
              </a:rPr>
              <a:t>万亿</a:t>
            </a:r>
            <a:r>
              <a:rPr lang="en-US" altLang="zh-CN" sz="1600">
                <a:sym typeface="+mn-ea"/>
              </a:rPr>
              <a:t>   </a:t>
            </a:r>
            <a:r>
              <a:rPr lang="zh-CN" altLang="en-US" sz="1600">
                <a:sym typeface="+mn-ea"/>
              </a:rPr>
              <a:t>缩量市场</a:t>
            </a:r>
            <a:endParaRPr lang="zh-CN" altLang="en-US" sz="1600"/>
          </a:p>
          <a:p>
            <a:r>
              <a:rPr lang="en-US" altLang="zh-CN" sz="1600">
                <a:sym typeface="+mn-ea"/>
              </a:rPr>
              <a:t>1.5-2.0</a:t>
            </a:r>
            <a:r>
              <a:rPr lang="zh-CN" altLang="en-US" sz="1600">
                <a:sym typeface="+mn-ea"/>
              </a:rPr>
              <a:t>万亿</a:t>
            </a:r>
            <a:r>
              <a:rPr lang="en-US" altLang="zh-CN" sz="1600">
                <a:sym typeface="+mn-ea"/>
              </a:rPr>
              <a:t>     </a:t>
            </a:r>
            <a:r>
              <a:rPr lang="zh-CN" altLang="en-US" sz="1600">
                <a:sym typeface="+mn-ea"/>
              </a:rPr>
              <a:t>震荡市</a:t>
            </a:r>
            <a:endParaRPr lang="zh-CN" altLang="en-US" sz="1600"/>
          </a:p>
          <a:p>
            <a:r>
              <a:rPr lang="en-US" altLang="zh-CN" sz="1600">
                <a:sym typeface="+mn-ea"/>
              </a:rPr>
              <a:t>2.5</a:t>
            </a:r>
            <a:r>
              <a:rPr lang="zh-CN" altLang="en-US" sz="1600">
                <a:sym typeface="+mn-ea"/>
              </a:rPr>
              <a:t>万亿以上</a:t>
            </a:r>
            <a:r>
              <a:rPr lang="en-US" altLang="zh-CN" sz="1600">
                <a:sym typeface="+mn-ea"/>
              </a:rPr>
              <a:t>   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增量市场</a:t>
            </a:r>
            <a:endParaRPr lang="zh-CN" altLang="en-US" sz="160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sz="1600"/>
          </a:p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增量市场：</a:t>
            </a:r>
            <a:endParaRPr lang="zh-CN" altLang="en-US" sz="1600">
              <a:solidFill>
                <a:srgbClr val="FF0000"/>
              </a:solidFill>
            </a:endParaRPr>
          </a:p>
          <a:p>
            <a:r>
              <a:rPr lang="zh-CN" altLang="en-US" sz="1600">
                <a:sym typeface="+mn-ea"/>
              </a:rPr>
              <a:t>①短期波段指标</a:t>
            </a:r>
            <a:r>
              <a:rPr lang="zh-CN" altLang="en-US" sz="1600">
                <a:solidFill>
                  <a:srgbClr val="F315F3"/>
                </a:solidFill>
                <a:sym typeface="+mn-ea"/>
              </a:rPr>
              <a:t>易失效</a:t>
            </a:r>
            <a:endParaRPr lang="zh-CN" altLang="en-US" sz="1600"/>
          </a:p>
          <a:p>
            <a:r>
              <a:rPr lang="zh-CN" altLang="en-US" sz="1600">
                <a:sym typeface="+mn-ea"/>
              </a:rPr>
              <a:t>②个股承压震荡后</a:t>
            </a:r>
            <a:r>
              <a:rPr lang="zh-CN" altLang="en-US" sz="1600">
                <a:solidFill>
                  <a:srgbClr val="F315F3"/>
                </a:solidFill>
                <a:sym typeface="+mn-ea"/>
              </a:rPr>
              <a:t>易突破</a:t>
            </a:r>
            <a:endParaRPr lang="zh-CN" altLang="en-US" sz="1600">
              <a:solidFill>
                <a:srgbClr val="F315F3"/>
              </a:solidFill>
            </a:endParaRPr>
          </a:p>
          <a:p>
            <a:r>
              <a:rPr lang="zh-CN" altLang="en-US" sz="1600">
                <a:sym typeface="+mn-ea"/>
              </a:rPr>
              <a:t>③冷门板块</a:t>
            </a:r>
            <a:r>
              <a:rPr lang="zh-CN" altLang="en-US" sz="1600">
                <a:solidFill>
                  <a:srgbClr val="F315F3"/>
                </a:solidFill>
                <a:sym typeface="+mn-ea"/>
              </a:rPr>
              <a:t>轮动补涨</a:t>
            </a:r>
            <a:endParaRPr lang="zh-CN" altLang="en-US" sz="1600">
              <a:solidFill>
                <a:srgbClr val="F315F3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" y="768350"/>
            <a:ext cx="3903980" cy="3636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5" y="1775460"/>
            <a:ext cx="4422140" cy="3336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090" y="2478405"/>
            <a:ext cx="4342765" cy="3907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945" y="5543550"/>
            <a:ext cx="2266950" cy="419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495300" y="2151380"/>
            <a:ext cx="2292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①控盘主线持续走强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12590" y="3358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②补涨轮动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97775" y="4744085"/>
            <a:ext cx="3140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③无控盘类脉冲不持续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940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开始出现平台承压个股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rcRect l="26475" t="6113" b="7428"/>
          <a:stretch>
            <a:fillRect/>
          </a:stretch>
        </p:blipFill>
        <p:spPr>
          <a:xfrm>
            <a:off x="163830" y="895350"/>
            <a:ext cx="4770120" cy="3843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15" y="1271270"/>
            <a:ext cx="4354195" cy="395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3577590" y="3135630"/>
            <a:ext cx="413385" cy="429895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440" y="1783080"/>
            <a:ext cx="4068445" cy="4115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583565" y="48533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①前期压力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牛线下移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44365" y="5335905"/>
            <a:ext cx="2736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②跌破熊线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43190" y="5962015"/>
            <a:ext cx="4033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捕捞季节翻绿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量价齐升主线（军工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航天）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510" y="768350"/>
            <a:ext cx="5149850" cy="1988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857"/>
          <a:stretch>
            <a:fillRect/>
          </a:stretch>
        </p:blipFill>
        <p:spPr>
          <a:xfrm>
            <a:off x="110490" y="760095"/>
            <a:ext cx="4603115" cy="5218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395" y="2584450"/>
            <a:ext cx="2997835" cy="2020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40" y="2584450"/>
            <a:ext cx="3165475" cy="2021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640" y="4707255"/>
            <a:ext cx="3165475" cy="1866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395" y="4707255"/>
            <a:ext cx="2997200" cy="18662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WPS 演示</Application>
  <PresentationFormat>宽屏</PresentationFormat>
  <Paragraphs>135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1121</cp:revision>
  <dcterms:created xsi:type="dcterms:W3CDTF">2019-06-19T02:08:00Z</dcterms:created>
  <dcterms:modified xsi:type="dcterms:W3CDTF">2026-01-08T09:29:05Z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