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0" r:id="rId3"/>
    <p:sldId id="590" r:id="rId5"/>
    <p:sldId id="591" r:id="rId6"/>
    <p:sldId id="592" r:id="rId7"/>
    <p:sldId id="659" r:id="rId8"/>
    <p:sldId id="708" r:id="rId9"/>
    <p:sldId id="596" r:id="rId10"/>
    <p:sldId id="612" r:id="rId11"/>
    <p:sldId id="693" r:id="rId12"/>
    <p:sldId id="679" r:id="rId13"/>
    <p:sldId id="600" r:id="rId14"/>
    <p:sldId id="664" r:id="rId15"/>
    <p:sldId id="709" r:id="rId16"/>
    <p:sldId id="710" r:id="rId17"/>
    <p:sldId id="604" r:id="rId18"/>
    <p:sldId id="605" r:id="rId19"/>
    <p:sldId id="690" r:id="rId20"/>
    <p:sldId id="721" r:id="rId21"/>
    <p:sldId id="27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 userDrawn="1">
          <p15:clr>
            <a:srgbClr val="A4A3A4"/>
          </p15:clr>
        </p15:guide>
        <p15:guide id="2" pos="3777" userDrawn="1">
          <p15:clr>
            <a:srgbClr val="A4A3A4"/>
          </p15:clr>
        </p15:guide>
        <p15:guide id="3" pos="48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97" autoAdjust="0"/>
    <p:restoredTop sz="99761" autoAdjust="0"/>
  </p:normalViewPr>
  <p:slideViewPr>
    <p:cSldViewPr snapToGrid="0" showGuides="1">
      <p:cViewPr varScale="1">
        <p:scale>
          <a:sx n="102" d="100"/>
          <a:sy n="102" d="100"/>
        </p:scale>
        <p:origin x="150" y="288"/>
      </p:cViewPr>
      <p:guideLst>
        <p:guide orient="horz" pos="2242"/>
        <p:guide pos="3777"/>
        <p:guide pos="48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8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12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-12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28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21.png"/><Relationship Id="rId1" Type="http://schemas.openxmlformats.org/officeDocument/2006/relationships/tags" Target="../tags/tag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6.xml"/><Relationship Id="rId2" Type="http://schemas.openxmlformats.org/officeDocument/2006/relationships/image" Target="../media/image22.png"/><Relationship Id="rId1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23.png"/><Relationship Id="rId1" Type="http://schemas.openxmlformats.org/officeDocument/2006/relationships/tags" Target="../tags/tag6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77.xml"/><Relationship Id="rId7" Type="http://schemas.openxmlformats.org/officeDocument/2006/relationships/image" Target="../media/image26.png"/><Relationship Id="rId6" Type="http://schemas.openxmlformats.org/officeDocument/2006/relationships/tags" Target="../tags/tag76.xml"/><Relationship Id="rId5" Type="http://schemas.openxmlformats.org/officeDocument/2006/relationships/image" Target="../media/image25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24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8.xml"/><Relationship Id="rId1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9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0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4.png"/><Relationship Id="rId1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0.xml"/><Relationship Id="rId4" Type="http://schemas.openxmlformats.org/officeDocument/2006/relationships/image" Target="../media/image16.png"/><Relationship Id="rId3" Type="http://schemas.openxmlformats.org/officeDocument/2006/relationships/tags" Target="../tags/tag49.xml"/><Relationship Id="rId2" Type="http://schemas.openxmlformats.org/officeDocument/2006/relationships/image" Target="../media/image15.png"/><Relationship Id="rId1" Type="http://schemas.openxmlformats.org/officeDocument/2006/relationships/tags" Target="../tags/tag4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17.png"/><Relationship Id="rId1" Type="http://schemas.openxmlformats.org/officeDocument/2006/relationships/tags" Target="../tags/tag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image" Target="../media/image18.png"/><Relationship Id="rId1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61.xml"/><Relationship Id="rId4" Type="http://schemas.openxmlformats.org/officeDocument/2006/relationships/image" Target="../media/image20.png"/><Relationship Id="rId3" Type="http://schemas.openxmlformats.org/officeDocument/2006/relationships/tags" Target="../tags/tag60.xml"/><Relationship Id="rId2" Type="http://schemas.openxmlformats.org/officeDocument/2006/relationships/image" Target="../media/image19.png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1005" y="1680845"/>
            <a:ext cx="8970645" cy="981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看起爆点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,</a:t>
            </a: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抓主升浪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(</a:t>
            </a: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二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)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（观察）底部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业绩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主力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95730" y="791210"/>
            <a:ext cx="9400540" cy="58280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起爆点，主升浪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三紫战法，资金原理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1650" y="833755"/>
            <a:ext cx="11294110" cy="5756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三紫战法，资金原理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676400" y="2571115"/>
            <a:ext cx="9042400" cy="2477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</a:rPr>
              <a:t>三紫不一定能成为龙头，翻倍龙头一定符合三紫</a:t>
            </a:r>
            <a:endParaRPr lang="zh-CN" altLang="en-US" sz="2800" b="1">
              <a:highlight>
                <a:srgbClr val="FFFF00"/>
              </a:highlight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endParaRPr lang="zh-CN" altLang="en-US" sz="2800" b="1">
              <a:highlight>
                <a:srgbClr val="FFFF00"/>
              </a:highlight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sz="2800" b="1"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</a:rPr>
              <a:t>机构游资散户合力抱团，才能走出穿越牛熊周期</a:t>
            </a:r>
            <a:endParaRPr lang="zh-CN" altLang="en-US" sz="2800" b="1">
              <a:highlight>
                <a:srgbClr val="FFFF00"/>
              </a:highlight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endParaRPr lang="zh-CN" altLang="en-US" sz="2800" b="1">
              <a:highlight>
                <a:srgbClr val="FFFF00"/>
              </a:highlight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sz="2800" b="1"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</a:rPr>
              <a:t>需要多观察研究，一旦抓住要持续关注趋势</a:t>
            </a:r>
            <a:endParaRPr lang="zh-CN" altLang="en-US" sz="2800" b="1">
              <a:highlight>
                <a:srgbClr val="FFFF00"/>
              </a:highlight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万丈高楼平地起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85845" y="822325"/>
            <a:ext cx="4705350" cy="5788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8609330" y="3369945"/>
            <a:ext cx="3959225" cy="776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学会反复，扎实基本功</a:t>
            </a:r>
            <a:endParaRPr lang="zh-CN" altLang="en-US" sz="2400" b="1"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2400" b="1"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行情起来，心中有数</a:t>
            </a:r>
            <a:endParaRPr lang="zh-CN" altLang="en-US" sz="2400" b="1"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新舆情猎手-周年_17049680122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32525" y="147828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行情解读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方向不明，可问资金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起爆点，主升浪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行情解读</a:t>
            </a:r>
            <a:endParaRPr lang="en-US" alt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34440" y="771525"/>
            <a:ext cx="9686290" cy="58654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8763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技术超跌，黎明将至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5645" y="6261735"/>
            <a:ext cx="886269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酝酿底背离，静待下一个大盘金叉，反弹力度会更明显，底部区域下跌空间有限</a:t>
            </a:r>
            <a:endParaRPr lang="zh-CN" altLang="en-US" b="1"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市场无主线，业绩来相见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984885"/>
            <a:ext cx="7763510" cy="4538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77785" y="1370965"/>
            <a:ext cx="4276090" cy="48425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（观察）底部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主力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06830" y="796925"/>
            <a:ext cx="9448800" cy="5755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57680" y="2976880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方向不明，可问资金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热点纵览，资金分布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20215" y="791210"/>
            <a:ext cx="8128000" cy="5790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943985" y="6247130"/>
            <a:ext cx="5812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结合制定的仓位控制，选择强势主题盘面买卖</a:t>
            </a:r>
            <a:endParaRPr lang="zh-CN" altLang="en-US" b="1"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720215" y="379666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绿气泡居多</a:t>
            </a:r>
            <a:endParaRPr lang="zh-CN" altLang="en-US"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今天调整</a:t>
            </a:r>
            <a:endParaRPr lang="zh-CN" altLang="en-US"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少买股多观察</a:t>
            </a:r>
            <a:endParaRPr lang="zh-CN" altLang="en-US"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8587740" y="23126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资金流入少于</a:t>
            </a:r>
            <a:r>
              <a:rPr lang="en-US" altLang="zh-CN"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50</a:t>
            </a:r>
            <a:r>
              <a:rPr lang="zh-CN" altLang="en-US"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亿</a:t>
            </a:r>
            <a:endParaRPr lang="zh-CN" altLang="en-US"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涨停人气，资金抱团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95400" y="791210"/>
            <a:ext cx="9601200" cy="5826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75455" y="1387475"/>
            <a:ext cx="2914650" cy="6572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PP_MARK_KEY" val="257877f6-fe8c-4c47-ab4c-274c99a6a791"/>
  <p:tag name="COMMONDATA" val="eyJoZGlkIjoiYzc3NjJjNWZkMDVhMzRkNWJjZTQ1MGExZTMzMzEzMzQifQ=="/>
  <p:tag name="commondata" val="eyJoZGlkIjoiYmM4ODZmNjhlZGZiN2UxZmRlMGZmZGI1YTFkMGNjNzU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WPS 演示</Application>
  <PresentationFormat>宽屏</PresentationFormat>
  <Paragraphs>80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Medium</vt:lpstr>
      <vt:lpstr>DIN Black</vt:lpstr>
      <vt:lpstr>思源黑体 CN Heavy</vt:lpstr>
      <vt:lpstr>Arial Unicode MS</vt:lpstr>
      <vt:lpstr>Calibri</vt:lpstr>
      <vt:lpstr>Segoe Print</vt:lpstr>
      <vt:lpstr>华文细黑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只想摆烂</cp:lastModifiedBy>
  <cp:revision>612</cp:revision>
  <dcterms:created xsi:type="dcterms:W3CDTF">2019-06-19T02:08:00Z</dcterms:created>
  <dcterms:modified xsi:type="dcterms:W3CDTF">2024-01-16T07:26:35Z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98B0645011BC43B0BFB9BFC8374894E3</vt:lpwstr>
  </property>
</Properties>
</file>