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80" r:id="rId3"/>
    <p:sldId id="361" r:id="rId4"/>
    <p:sldId id="266" r:id="rId6"/>
    <p:sldId id="339" r:id="rId7"/>
    <p:sldId id="1056" r:id="rId8"/>
    <p:sldId id="644" r:id="rId9"/>
    <p:sldId id="1057" r:id="rId10"/>
    <p:sldId id="414" r:id="rId11"/>
    <p:sldId id="1058" r:id="rId12"/>
    <p:sldId id="1059" r:id="rId13"/>
    <p:sldId id="1060" r:id="rId14"/>
    <p:sldId id="416" r:id="rId15"/>
    <p:sldId id="1061" r:id="rId16"/>
    <p:sldId id="1062" r:id="rId17"/>
    <p:sldId id="646" r:id="rId18"/>
    <p:sldId id="1047" r:id="rId19"/>
    <p:sldId id="1071" r:id="rId20"/>
    <p:sldId id="348" r:id="rId21"/>
    <p:sldId id="360" r:id="rId22"/>
    <p:sldId id="271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C97D5127-8A4F-4D43-8A34-D81A0AE35A56}">
          <p14:sldIdLst>
            <p14:sldId id="280"/>
            <p14:sldId id="361"/>
            <p14:sldId id="266"/>
          </p14:sldIdLst>
        </p14:section>
        <p14:section name="1" id="{F4B758DD-D653-473D-9A4F-ED8FF328C8AF}">
          <p14:sldIdLst>
            <p14:sldId id="339"/>
          </p14:sldIdLst>
        </p14:section>
        <p14:section name="牛熊线" id="{F56934E0-DB3C-49E0-8C0A-626FB4B892CE}">
          <p14:sldIdLst>
            <p14:sldId id="1056"/>
            <p14:sldId id="644"/>
            <p14:sldId id="1057"/>
            <p14:sldId id="414"/>
            <p14:sldId id="1058"/>
            <p14:sldId id="1059"/>
            <p14:sldId id="1060"/>
            <p14:sldId id="416"/>
            <p14:sldId id="1061"/>
            <p14:sldId id="1062"/>
            <p14:sldId id="646"/>
          </p14:sldIdLst>
        </p14:section>
        <p14:section name="2" id="{73022734-09E2-4C89-B50E-248E7572098D}">
          <p14:sldIdLst>
            <p14:sldId id="1047"/>
            <p14:sldId id="1071"/>
          </p14:sldIdLst>
        </p14:section>
        <p14:section name="4" id="{43645ECC-2A77-4807-9D0C-D684764B28D4}">
          <p14:sldIdLst>
            <p14:sldId id="348"/>
            <p14:sldId id="36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99DC"/>
    <a:srgbClr val="132AAC"/>
    <a:srgbClr val="0A2EA8"/>
    <a:srgbClr val="666666"/>
    <a:srgbClr val="C50001"/>
    <a:srgbClr val="FFFFFF"/>
    <a:srgbClr val="C60101"/>
    <a:srgbClr val="915C09"/>
    <a:srgbClr val="FFFFF5"/>
    <a:srgbClr val="D10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96" y="2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8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jpe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235" y="182880"/>
            <a:ext cx="1594898" cy="360000"/>
          </a:xfrm>
          <a:prstGeom prst="rect">
            <a:avLst/>
          </a:prstGeom>
        </p:spPr>
      </p:pic>
      <p:pic>
        <p:nvPicPr>
          <p:cNvPr id="2" name="图片 1" descr="炒股进阶版PPT首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635" y="6582410"/>
            <a:ext cx="12192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1200" dirty="0">
                <a:solidFill>
                  <a:schemeClr val="bg1">
                    <a:lumMod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经传多赢投资顾问：张明科</a:t>
            </a:r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丨执业编号：A1120619100001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  </a:t>
            </a:r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-15800"/>
            <a:ext cx="5248274" cy="622300"/>
          </a:xfrm>
        </p:spPr>
        <p:txBody>
          <a:bodyPr>
            <a:no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36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635" y="6582410"/>
            <a:ext cx="12192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经传多赢服务总监：张明科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7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-15800"/>
            <a:ext cx="5248274" cy="622300"/>
          </a:xfrm>
        </p:spPr>
        <p:txBody>
          <a:bodyPr>
            <a:no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36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双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635" y="6582410"/>
            <a:ext cx="12192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经传多赢服务总监：张明科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  <p:sp>
        <p:nvSpPr>
          <p:cNvPr id="17" name="图片占位符 2"/>
          <p:cNvSpPr>
            <a:spLocks noGrp="1"/>
          </p:cNvSpPr>
          <p:nvPr>
            <p:ph type="pic" sz="quarter" idx="11"/>
          </p:nvPr>
        </p:nvSpPr>
        <p:spPr>
          <a:xfrm>
            <a:off x="393801" y="1858493"/>
            <a:ext cx="5567262" cy="3131585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8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0939" y="1858493"/>
            <a:ext cx="5584028" cy="314101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2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1727200" y="5284237"/>
            <a:ext cx="2900464" cy="480378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2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572721" y="5284237"/>
            <a:ext cx="2900464" cy="480378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2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-15800"/>
            <a:ext cx="5248274" cy="622300"/>
          </a:xfrm>
        </p:spPr>
        <p:txBody>
          <a:bodyPr>
            <a:no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36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新开活动总海报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 descr="总海报108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尾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128520" y="323088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6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-700-3809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635" y="6582410"/>
            <a:ext cx="12192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>
            <a:fillRect/>
          </a:stretch>
        </p:blipFill>
        <p:spPr>
          <a:xfrm>
            <a:off x="-1" y="-1"/>
            <a:ext cx="12176779" cy="6858001"/>
          </a:xfrm>
          <a:prstGeom prst="rect">
            <a:avLst/>
          </a:prstGeom>
        </p:spPr>
      </p:pic>
      <p:grpSp>
        <p:nvGrpSpPr>
          <p:cNvPr id="15" name="组合 14"/>
          <p:cNvGrpSpPr/>
          <p:nvPr userDrawn="1"/>
        </p:nvGrpSpPr>
        <p:grpSpPr>
          <a:xfrm>
            <a:off x="2783840" y="2057400"/>
            <a:ext cx="2472030" cy="2453640"/>
            <a:chOff x="1615440" y="2057400"/>
            <a:chExt cx="2472030" cy="2453640"/>
          </a:xfrm>
        </p:grpSpPr>
        <p:sp>
          <p:nvSpPr>
            <p:cNvPr id="4" name="椭圆 3"/>
            <p:cNvSpPr/>
            <p:nvPr userDrawn="1"/>
          </p:nvSpPr>
          <p:spPr>
            <a:xfrm>
              <a:off x="1615440" y="2057400"/>
              <a:ext cx="2453640" cy="2453640"/>
            </a:xfrm>
            <a:prstGeom prst="ellipse">
              <a:avLst/>
            </a:pr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3276495" y="3718455"/>
              <a:ext cx="792585" cy="792585"/>
            </a:xfrm>
            <a:prstGeom prst="ellipse">
              <a:avLst/>
            </a:prstGeom>
            <a:solidFill>
              <a:srgbClr val="6C92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MH_Others_1"/>
            <p:cNvSpPr txBox="1"/>
            <p:nvPr userDrawn="1">
              <p:custDataLst>
                <p:tags r:id="rId3"/>
              </p:custDataLst>
            </p:nvPr>
          </p:nvSpPr>
          <p:spPr>
            <a:xfrm>
              <a:off x="1633832" y="2860251"/>
              <a:ext cx="2453638" cy="8479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Arial" panose="020B0604020202020204" pitchFamily="34" charset="0"/>
                </a:rPr>
                <a:t>Part 4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 userDrawn="1"/>
        </p:nvSpPr>
        <p:spPr>
          <a:xfrm>
            <a:off x="6011803" y="2860251"/>
            <a:ext cx="3262432" cy="10050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5400" b="1" i="0" u="none" strike="noStrike" kern="1200" cap="none" spc="60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4E60D4"/>
                    </a:gs>
                    <a:gs pos="100000">
                      <a:srgbClr val="5825C7"/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注意事项</a:t>
            </a: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gradFill flip="none" rotWithShape="1">
                <a:gsLst>
                  <a:gs pos="0">
                    <a:srgbClr val="4E60D4"/>
                  </a:gs>
                  <a:gs pos="100000">
                    <a:srgbClr val="5825C7"/>
                  </a:gs>
                </a:gsLst>
                <a:lin ang="2700000" scaled="1"/>
                <a:tileRect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CATALOGUE</a:t>
            </a:r>
            <a:endParaRPr kumimoji="0" lang="en-US" altLang="zh-CN" sz="32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介绍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4524600" y="2671445"/>
            <a:ext cx="684530" cy="197485"/>
            <a:chOff x="4345305" y="2671445"/>
            <a:chExt cx="684530" cy="197485"/>
          </a:xfrm>
        </p:grpSpPr>
        <p:sp>
          <p:nvSpPr>
            <p:cNvPr id="11" name="等腰三角形 10"/>
            <p:cNvSpPr/>
            <p:nvPr userDrawn="1"/>
          </p:nvSpPr>
          <p:spPr>
            <a:xfrm rot="5400000">
              <a:off x="4345305" y="2675890"/>
              <a:ext cx="186055" cy="18605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 userDrawn="1"/>
          </p:nvSpPr>
          <p:spPr>
            <a:xfrm rot="5400000">
              <a:off x="4592320" y="2671445"/>
              <a:ext cx="186055" cy="18605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 userDrawn="1"/>
          </p:nvSpPr>
          <p:spPr>
            <a:xfrm rot="5400000">
              <a:off x="4843780" y="2682875"/>
              <a:ext cx="186055" cy="18605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5" name="直接连接符 14"/>
          <p:cNvCxnSpPr/>
          <p:nvPr userDrawn="1"/>
        </p:nvCxnSpPr>
        <p:spPr>
          <a:xfrm>
            <a:off x="1947863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778510" y="2071370"/>
            <a:ext cx="385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PART 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2170112" y="3139898"/>
            <a:ext cx="7851776" cy="10414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zh-CN" altLang="en-US" sz="6600" u="none" strike="noStrike" kern="1200" cap="none" spc="15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uFillTx/>
                <a:latin typeface="思源黑体 CN Bold" panose="020B0800000000000000" charset="-122"/>
                <a:ea typeface="思源黑体 CN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zh-CN" altLang="en-US" dirty="0"/>
              <a:t>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4524600" y="2671445"/>
            <a:ext cx="684530" cy="197485"/>
            <a:chOff x="4345305" y="2671445"/>
            <a:chExt cx="684530" cy="197485"/>
          </a:xfrm>
        </p:grpSpPr>
        <p:sp>
          <p:nvSpPr>
            <p:cNvPr id="11" name="等腰三角形 10"/>
            <p:cNvSpPr/>
            <p:nvPr userDrawn="1"/>
          </p:nvSpPr>
          <p:spPr>
            <a:xfrm rot="5400000">
              <a:off x="4345305" y="2675890"/>
              <a:ext cx="186055" cy="18605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 userDrawn="1"/>
          </p:nvSpPr>
          <p:spPr>
            <a:xfrm rot="5400000">
              <a:off x="4592320" y="2671445"/>
              <a:ext cx="186055" cy="18605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 userDrawn="1"/>
          </p:nvSpPr>
          <p:spPr>
            <a:xfrm rot="5400000">
              <a:off x="4843780" y="2682875"/>
              <a:ext cx="186055" cy="18605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5" name="直接连接符 14"/>
          <p:cNvCxnSpPr/>
          <p:nvPr userDrawn="1"/>
        </p:nvCxnSpPr>
        <p:spPr>
          <a:xfrm>
            <a:off x="1947863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039906" y="3139898"/>
            <a:ext cx="10112188" cy="10414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zh-CN" altLang="en-US" sz="6600" u="none" strike="noStrike" kern="1200" cap="none" spc="15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uFillTx/>
                <a:latin typeface="思源黑体 CN Bold" panose="020B0800000000000000" charset="-122"/>
                <a:ea typeface="思源黑体 CN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zh-CN" altLang="en-US" dirty="0"/>
              <a:t>节标题</a:t>
            </a:r>
            <a:endParaRPr lang="zh-CN" altLang="en-US" dirty="0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778510" y="2071370"/>
            <a:ext cx="385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2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4524600" y="2671445"/>
            <a:ext cx="684530" cy="197485"/>
            <a:chOff x="4345305" y="2671445"/>
            <a:chExt cx="684530" cy="197485"/>
          </a:xfrm>
        </p:grpSpPr>
        <p:sp>
          <p:nvSpPr>
            <p:cNvPr id="11" name="等腰三角形 10"/>
            <p:cNvSpPr/>
            <p:nvPr userDrawn="1"/>
          </p:nvSpPr>
          <p:spPr>
            <a:xfrm rot="5400000">
              <a:off x="4345305" y="2675890"/>
              <a:ext cx="186055" cy="18605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 userDrawn="1"/>
          </p:nvSpPr>
          <p:spPr>
            <a:xfrm rot="5400000">
              <a:off x="4592320" y="2671445"/>
              <a:ext cx="186055" cy="18605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 userDrawn="1"/>
          </p:nvSpPr>
          <p:spPr>
            <a:xfrm rot="5400000">
              <a:off x="4843780" y="2682875"/>
              <a:ext cx="186055" cy="18605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5" name="直接连接符 14"/>
          <p:cNvCxnSpPr/>
          <p:nvPr userDrawn="1"/>
        </p:nvCxnSpPr>
        <p:spPr>
          <a:xfrm>
            <a:off x="1947863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2170112" y="3139898"/>
            <a:ext cx="7851776" cy="10414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zh-CN" altLang="en-US" sz="6600" u="none" strike="noStrike" kern="1200" cap="none" spc="15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uFillTx/>
                <a:latin typeface="思源黑体 CN Bold" panose="020B0800000000000000" charset="-122"/>
                <a:ea typeface="思源黑体 CN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zh-CN" altLang="en-US" dirty="0"/>
              <a:t>节标题</a:t>
            </a:r>
            <a:endParaRPr lang="zh-CN" altLang="en-US" dirty="0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778510" y="2071370"/>
            <a:ext cx="385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3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4524600" y="2671445"/>
            <a:ext cx="684530" cy="197485"/>
            <a:chOff x="4345305" y="2671445"/>
            <a:chExt cx="684530" cy="197485"/>
          </a:xfrm>
        </p:grpSpPr>
        <p:sp>
          <p:nvSpPr>
            <p:cNvPr id="11" name="等腰三角形 10"/>
            <p:cNvSpPr/>
            <p:nvPr userDrawn="1"/>
          </p:nvSpPr>
          <p:spPr>
            <a:xfrm rot="5400000">
              <a:off x="4345305" y="2675890"/>
              <a:ext cx="186055" cy="18605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 userDrawn="1"/>
          </p:nvSpPr>
          <p:spPr>
            <a:xfrm rot="5400000">
              <a:off x="4592320" y="2671445"/>
              <a:ext cx="186055" cy="18605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 userDrawn="1"/>
          </p:nvSpPr>
          <p:spPr>
            <a:xfrm rot="5400000">
              <a:off x="4843780" y="2682875"/>
              <a:ext cx="186055" cy="18605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5" name="直接连接符 14"/>
          <p:cNvCxnSpPr/>
          <p:nvPr userDrawn="1"/>
        </p:nvCxnSpPr>
        <p:spPr>
          <a:xfrm>
            <a:off x="1947863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2170112" y="3139898"/>
            <a:ext cx="7851776" cy="10414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zh-CN" altLang="en-US" sz="6600" u="none" strike="noStrike" kern="1200" cap="none" spc="15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uFillTx/>
                <a:latin typeface="思源黑体 CN Bold" panose="020B0800000000000000" charset="-122"/>
                <a:ea typeface="思源黑体 CN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zh-CN" altLang="en-US" dirty="0"/>
              <a:t>节标题</a:t>
            </a:r>
            <a:endParaRPr lang="zh-CN" altLang="en-US" dirty="0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778510" y="2071370"/>
            <a:ext cx="385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4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4524600" y="2671445"/>
            <a:ext cx="684530" cy="197485"/>
            <a:chOff x="4345305" y="2671445"/>
            <a:chExt cx="684530" cy="197485"/>
          </a:xfrm>
        </p:grpSpPr>
        <p:sp>
          <p:nvSpPr>
            <p:cNvPr id="11" name="等腰三角形 10"/>
            <p:cNvSpPr/>
            <p:nvPr userDrawn="1"/>
          </p:nvSpPr>
          <p:spPr>
            <a:xfrm rot="5400000">
              <a:off x="4345305" y="2675890"/>
              <a:ext cx="186055" cy="18605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 userDrawn="1"/>
          </p:nvSpPr>
          <p:spPr>
            <a:xfrm rot="5400000">
              <a:off x="4592320" y="2671445"/>
              <a:ext cx="186055" cy="18605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 userDrawn="1"/>
          </p:nvSpPr>
          <p:spPr>
            <a:xfrm rot="5400000">
              <a:off x="4843780" y="2682875"/>
              <a:ext cx="186055" cy="18605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5" name="直接连接符 14"/>
          <p:cNvCxnSpPr/>
          <p:nvPr userDrawn="1"/>
        </p:nvCxnSpPr>
        <p:spPr>
          <a:xfrm>
            <a:off x="1947863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2170112" y="3139898"/>
            <a:ext cx="7851776" cy="10414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zh-CN" altLang="en-US" sz="6600" u="none" strike="noStrike" kern="1200" cap="none" spc="15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uFillTx/>
                <a:latin typeface="思源黑体 CN Bold" panose="020B0800000000000000" charset="-122"/>
                <a:ea typeface="思源黑体 CN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zh-CN" altLang="en-US" dirty="0"/>
              <a:t>节标题</a:t>
            </a:r>
            <a:endParaRPr lang="zh-CN" altLang="en-US" dirty="0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778510" y="2071370"/>
            <a:ext cx="385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PART 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05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由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635" y="6582410"/>
            <a:ext cx="12192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经传多赢服务总监：张明科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tags" Target="../tags/tag10.xml"/><Relationship Id="rId22" Type="http://schemas.openxmlformats.org/officeDocument/2006/relationships/tags" Target="../tags/tag9.xml"/><Relationship Id="rId21" Type="http://schemas.openxmlformats.org/officeDocument/2006/relationships/tags" Target="../tags/tag8.xml"/><Relationship Id="rId20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.xml"/><Relationship Id="rId18" Type="http://schemas.openxmlformats.org/officeDocument/2006/relationships/tags" Target="../tags/tag5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61669" y="-7988709"/>
            <a:ext cx="12425720" cy="22835419"/>
            <a:chOff x="-161669" y="-7492181"/>
            <a:chExt cx="12425720" cy="22835419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-161669" y="-7492181"/>
              <a:ext cx="12425720" cy="1887793"/>
              <a:chOff x="-206477" y="-7492181"/>
              <a:chExt cx="12425720" cy="1887793"/>
            </a:xfrm>
          </p:grpSpPr>
          <p:sp>
            <p:nvSpPr>
              <p:cNvPr id="12" name="椭圆 11"/>
              <p:cNvSpPr/>
              <p:nvPr userDrawn="1"/>
            </p:nvSpPr>
            <p:spPr>
              <a:xfrm>
                <a:off x="-206477" y="-7492181"/>
                <a:ext cx="1887793" cy="18877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 userDrawn="1"/>
            </p:nvSpPr>
            <p:spPr>
              <a:xfrm>
                <a:off x="10331450" y="-7492181"/>
                <a:ext cx="1887793" cy="18877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 userDrawn="1"/>
          </p:nvGrpSpPr>
          <p:grpSpPr>
            <a:xfrm>
              <a:off x="-161669" y="13455445"/>
              <a:ext cx="12425720" cy="1887793"/>
              <a:chOff x="-206477" y="-7492181"/>
              <a:chExt cx="12425720" cy="1887793"/>
            </a:xfrm>
          </p:grpSpPr>
          <p:sp>
            <p:nvSpPr>
              <p:cNvPr id="10" name="椭圆 9"/>
              <p:cNvSpPr/>
              <p:nvPr userDrawn="1"/>
            </p:nvSpPr>
            <p:spPr>
              <a:xfrm>
                <a:off x="-206477" y="-7492181"/>
                <a:ext cx="1887793" cy="18877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 userDrawn="1"/>
            </p:nvSpPr>
            <p:spPr>
              <a:xfrm>
                <a:off x="10331450" y="-7492181"/>
                <a:ext cx="1887793" cy="18877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2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26.png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5.xml"/><Relationship Id="rId1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923925" y="5628647"/>
            <a:ext cx="10344150" cy="895978"/>
          </a:xfrm>
        </p:spPr>
        <p:txBody>
          <a:bodyPr>
            <a:normAutofit/>
          </a:bodyPr>
          <a:lstStyle/>
          <a:p>
            <a:r>
              <a:rPr lang="zh-CN" altLang="en-US" dirty="0"/>
              <a:t>线条平移，支撑或压力无变化</a:t>
            </a:r>
            <a:endParaRPr lang="en-US" altLang="zh-CN" dirty="0"/>
          </a:p>
          <a:p>
            <a:r>
              <a:rPr lang="zh-CN" altLang="en-US" dirty="0"/>
              <a:t>两线都平移，即为常见震荡；一线平移，趋势变动以另一线为主</a:t>
            </a:r>
            <a:endParaRPr lang="en-US" altLang="zh-CN" dirty="0"/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1"/>
          <a:srcRect t="84" b="84"/>
          <a:stretch>
            <a:fillRect/>
          </a:stretch>
        </p:blipFill>
        <p:spPr>
          <a:xfrm>
            <a:off x="2595416" y="1059380"/>
            <a:ext cx="7005784" cy="4388588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思源黑体 CN Bold" panose="020B0800000000000000" charset="-122"/>
                <a:ea typeface="思源黑体 CN Bold" panose="020B0800000000000000" charset="-122"/>
              </a:rPr>
              <a:t>线条平移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牛熊线的结合使用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>
              <a:buClrTx/>
              <a:buSzTx/>
            </a:pPr>
            <a:r>
              <a:rPr lang="zh-CN" altLang="en-US" dirty="0">
                <a:latin typeface="思源黑体 CN Bold" panose="020B0800000000000000" charset="-122"/>
                <a:ea typeface="思源黑体 CN Bold" panose="020B0800000000000000" charset="-122"/>
              </a:rPr>
              <a:t>牛熊结合</a:t>
            </a:r>
            <a:endParaRPr lang="zh-CN" altLang="en-US" dirty="0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graphicFrame>
        <p:nvGraphicFramePr>
          <p:cNvPr id="5" name="表格 18"/>
          <p:cNvGraphicFramePr>
            <a:graphicFrameLocks noGrp="1"/>
          </p:cNvGraphicFramePr>
          <p:nvPr/>
        </p:nvGraphicFramePr>
        <p:xfrm>
          <a:off x="766764" y="996800"/>
          <a:ext cx="10658474" cy="554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9161"/>
                <a:gridCol w="1800225"/>
                <a:gridCol w="2400300"/>
                <a:gridCol w="5538788"/>
              </a:tblGrid>
              <a:tr h="73143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类型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牛熊线形态</a:t>
                      </a:r>
                      <a:endParaRPr lang="zh-CN" altLang="en-US" sz="1600" dirty="0"/>
                    </a:p>
                  </a:txBody>
                  <a:tcPr anchor="ctr">
                    <a:solidFill>
                      <a:srgbClr val="FF66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形态含义</a:t>
                      </a:r>
                      <a:endParaRPr lang="zh-CN" altLang="en-US" sz="1600" dirty="0"/>
                    </a:p>
                  </a:txBody>
                  <a:tcPr anchor="ctr"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举例</a:t>
                      </a:r>
                      <a:endParaRPr lang="zh-CN" altLang="en-US" sz="1600" dirty="0"/>
                    </a:p>
                  </a:txBody>
                  <a:tcPr anchor="ctr">
                    <a:solidFill>
                      <a:srgbClr val="CB02CD"/>
                    </a:solidFill>
                  </a:tcPr>
                </a:tc>
              </a:tr>
              <a:tr h="150879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齐齐平移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以横盘震荡为主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533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altLang="zh-CN" sz="1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4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齐齐上移</a:t>
                      </a:r>
                      <a:endParaRPr lang="zh-CN" altLang="en-US" sz="1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加速拉升，强者恒强</a:t>
                      </a:r>
                      <a:endParaRPr lang="en-US" altLang="zh-CN" sz="1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165332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US" altLang="zh-CN" sz="14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altLang="zh-CN" sz="14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4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齐齐下移</a:t>
                      </a:r>
                      <a:endParaRPr lang="zh-CN" altLang="en-US" sz="14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加速杀跌，回避风险</a:t>
                      </a:r>
                      <a:endParaRPr lang="en-US" altLang="zh-CN" sz="14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26962" y="1787984"/>
            <a:ext cx="3043476" cy="13724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925" y="3376093"/>
            <a:ext cx="3041550" cy="13743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925" y="5061770"/>
            <a:ext cx="3074466" cy="13991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牛熊线的趋势指示，可应用于指数、板块、个股</a:t>
            </a:r>
            <a:endParaRPr lang="zh-CN" altLang="en-US" dirty="0"/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>
            <a:fillRect/>
          </a:stretch>
        </p:blipFill>
        <p:spPr>
          <a:xfrm>
            <a:off x="2270224" y="1086636"/>
            <a:ext cx="7656168" cy="4289274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>
              <a:buClrTx/>
              <a:buSzTx/>
            </a:pPr>
            <a:r>
              <a:rPr lang="zh-CN" altLang="en-US" dirty="0">
                <a:latin typeface="思源黑体 CN Bold" panose="020B0800000000000000" charset="-122"/>
                <a:ea typeface="思源黑体 CN Bold" panose="020B0800000000000000" charset="-122"/>
              </a:rPr>
              <a:t>个股应用</a:t>
            </a:r>
            <a:endParaRPr lang="zh-CN" altLang="en-US" dirty="0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如何快速找到趋势启动，上升浪，强势爆发的方向？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1"/>
          <a:srcRect t="202" b="202"/>
          <a:stretch>
            <a:fillRect/>
          </a:stretch>
        </p:blipFill>
        <p:spPr/>
      </p:pic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>
              <a:buClrTx/>
              <a:buSzTx/>
            </a:pPr>
            <a:r>
              <a:rPr lang="zh-CN" altLang="en-US" dirty="0">
                <a:latin typeface="思源黑体 CN Bold" panose="020B0800000000000000" charset="-122"/>
                <a:ea typeface="思源黑体 CN Bold" panose="020B0800000000000000" charset="-122"/>
              </a:rPr>
              <a:t>牛熊线实战预告</a:t>
            </a:r>
            <a:endParaRPr lang="zh-CN" altLang="en-US" dirty="0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小结</a:t>
            </a:r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>
              <a:buClrTx/>
              <a:buSzTx/>
            </a:pPr>
            <a:r>
              <a:rPr lang="zh-CN" altLang="en-US" dirty="0">
                <a:latin typeface="思源黑体 CN Bold" panose="020B0800000000000000" charset="-122"/>
                <a:ea typeface="思源黑体 CN Bold" panose="020B0800000000000000" charset="-122"/>
              </a:rPr>
              <a:t>课程小结</a:t>
            </a:r>
            <a:endParaRPr lang="zh-CN" altLang="en-US" dirty="0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3273742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CN" altLang="en-US" sz="2400" dirty="0"/>
              <a:t>牛熊线能动态展示压力和支撑趋势的变化；</a:t>
            </a:r>
            <a:endParaRPr lang="en-US" altLang="zh-CN" sz="2400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sz="2400" dirty="0"/>
              <a:t>熊线上移，拉升机会的基础；牛线下移，弱势下跌的开始；</a:t>
            </a:r>
            <a:endParaRPr lang="en-US" altLang="zh-CN" sz="2400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sz="2400" dirty="0"/>
              <a:t>牛熊线走平，震荡；齐齐上移，强势；齐齐下移，弱势。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15875"/>
            <a:ext cx="12219940" cy="68738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标题标题标题</a:t>
            </a:r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标题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 descr="//192.168.10.86/素材/营销策划/7.课程/炒股进阶班课程项目/2023年11月（第十期）/总海报1080.png总海报108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/>
        </p:nvSpPr>
        <p:spPr>
          <a:xfrm>
            <a:off x="3894455" y="3560445"/>
            <a:ext cx="124587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accent1">
                    <a:lumMod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张明科</a:t>
            </a:r>
            <a:endParaRPr lang="zh-CN" altLang="en-US" sz="2500">
              <a:solidFill>
                <a:schemeClr val="accent1">
                  <a:lumMod val="7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5249545" y="3629660"/>
            <a:ext cx="27089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accent1">
                    <a:lumMod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执业编号</a:t>
            </a:r>
            <a:r>
              <a:rPr lang="en-US" altLang="zh-CN" sz="1600">
                <a:solidFill>
                  <a:schemeClr val="accent1">
                    <a:lumMod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:A1120619100001</a:t>
            </a:r>
            <a:endParaRPr lang="en-US" altLang="zh-CN" sz="1600">
              <a:solidFill>
                <a:schemeClr val="accent1">
                  <a:lumMod val="7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1276350" y="3541395"/>
            <a:ext cx="252285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915C0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11</a:t>
            </a:r>
            <a:r>
              <a:rPr sz="2600">
                <a:solidFill>
                  <a:srgbClr val="915C0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月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26</a:t>
            </a:r>
            <a:r>
              <a:rPr sz="2600">
                <a:solidFill>
                  <a:srgbClr val="915C0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日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20</a:t>
            </a:r>
            <a:r>
              <a:rPr sz="2600">
                <a:solidFill>
                  <a:srgbClr val="915C0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: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15</a:t>
            </a:r>
            <a:endParaRPr lang="en-US" sz="2600">
              <a:solidFill>
                <a:srgbClr val="915C0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938655" y="4160520"/>
            <a:ext cx="59982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经传多赢投资顾问，从事金融研究、证券分析多年，对主力操盘行为有很强的认知，熟悉中小投资者的操作和心理特点，擅长用资金推动论和波段理论把握短线、中线个股。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29690" y="1339850"/>
            <a:ext cx="6845300" cy="171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r>
              <a:rPr lang="zh-CN" altLang="en-US" sz="5400" spc="15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牛熊线</a:t>
            </a:r>
            <a:endParaRPr lang="zh-CN" altLang="en-US" sz="5400" spc="15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algn="ctr">
              <a:lnSpc>
                <a:spcPct val="90000"/>
              </a:lnSpc>
              <a:spcAft>
                <a:spcPts val="1000"/>
              </a:spcAft>
            </a:pPr>
            <a:r>
              <a:rPr lang="zh-CN" altLang="en-US" sz="5400" spc="15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抢抓趋势强突破点</a:t>
            </a:r>
            <a:endParaRPr lang="zh-CN" altLang="en-US" sz="5400" spc="15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" b="11"/>
          <a:stretch>
            <a:fillRect/>
          </a:stretch>
        </p:blipFill>
        <p:spPr>
          <a:xfrm>
            <a:off x="8067675" y="615950"/>
            <a:ext cx="3248025" cy="53689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/>
        </p:nvSpPr>
        <p:spPr>
          <a:xfrm>
            <a:off x="3894455" y="3560445"/>
            <a:ext cx="124587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accent1">
                    <a:lumMod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张明科</a:t>
            </a:r>
            <a:endParaRPr lang="zh-CN" altLang="en-US" sz="2500">
              <a:solidFill>
                <a:schemeClr val="accent1">
                  <a:lumMod val="7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5249545" y="3629660"/>
            <a:ext cx="27089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accent1">
                    <a:lumMod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执业编号</a:t>
            </a:r>
            <a:r>
              <a:rPr lang="en-US" altLang="zh-CN" sz="1600">
                <a:solidFill>
                  <a:schemeClr val="accent1">
                    <a:lumMod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:A1120619100001</a:t>
            </a:r>
            <a:endParaRPr lang="en-US" altLang="zh-CN" sz="1600">
              <a:solidFill>
                <a:schemeClr val="accent1">
                  <a:lumMod val="7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1276350" y="3541395"/>
            <a:ext cx="252285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915C0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11</a:t>
            </a:r>
            <a:r>
              <a:rPr sz="2600">
                <a:solidFill>
                  <a:srgbClr val="915C0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月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19</a:t>
            </a:r>
            <a:r>
              <a:rPr sz="2600">
                <a:solidFill>
                  <a:srgbClr val="915C0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日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20</a:t>
            </a:r>
            <a:r>
              <a:rPr sz="2600">
                <a:solidFill>
                  <a:srgbClr val="915C0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: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15</a:t>
            </a:r>
            <a:endParaRPr lang="en-US" sz="2600">
              <a:solidFill>
                <a:srgbClr val="915C0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938655" y="4160520"/>
            <a:ext cx="59982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经传多赢投资顾问，从事金融研究、证券分析多年，对主力操盘行为有很强的认知，熟悉中小投资者的操作和心理特点，擅长用资金推动论和波段理论把握短线、中线个股。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93190" y="1739265"/>
            <a:ext cx="68453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r>
              <a:rPr lang="zh-CN" altLang="en-US" sz="6000" spc="15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牛熊线精讲</a:t>
            </a:r>
            <a:endParaRPr lang="zh-CN" altLang="en-US" sz="6000" spc="15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" b="11"/>
          <a:stretch>
            <a:fillRect/>
          </a:stretch>
        </p:blipFill>
        <p:spPr>
          <a:xfrm>
            <a:off x="8067675" y="615950"/>
            <a:ext cx="3248025" cy="53689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3909" y="1924691"/>
            <a:ext cx="7934325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9710" y="2809246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98390" y="1707521"/>
            <a:ext cx="64655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思源黑体 CN Regular" panose="020B0500000000000000" pitchFamily="34" charset="-122"/>
              </a:rPr>
              <a:t>牛熊线：箱体趋势变化指示器</a:t>
            </a:r>
            <a:endParaRPr lang="zh-CN" altLang="en-US" sz="30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思源黑体 CN Regular" panose="020B0500000000000000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105910" y="1624336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pitchFamily="34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pitchFamily="34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05910" y="2507621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pitchFamily="34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pitchFamily="34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98390" y="2590806"/>
            <a:ext cx="59893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30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思源黑体 CN Regular" panose="020B0500000000000000" pitchFamily="34" charset="-122"/>
              </a:rPr>
              <a:t>牛线、熊线的单独使用</a:t>
            </a:r>
            <a:endParaRPr lang="zh-CN" altLang="en-US" sz="30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思源黑体 CN Regular" panose="020B0500000000000000" pitchFamily="34" charset="-122"/>
            </a:endParaRPr>
          </a:p>
        </p:txBody>
      </p:sp>
      <p:pic>
        <p:nvPicPr>
          <p:cNvPr id="9" name="图片 8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9710" y="3787146"/>
            <a:ext cx="6927850" cy="7143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105910" y="3485521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 dirty="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pitchFamily="34" charset="-122"/>
                <a:cs typeface="Impact" panose="020B0806030902050204" charset="0"/>
              </a:rPr>
              <a:t>0 3</a:t>
            </a:r>
            <a:endParaRPr lang="en-US" altLang="zh-CN" sz="3600" dirty="0">
              <a:solidFill>
                <a:schemeClr val="bg1"/>
              </a:solidFill>
              <a:latin typeface="Impact" panose="020B0806030902050204" charset="0"/>
              <a:ea typeface="思源黑体 CN Regular" panose="020B0500000000000000" pitchFamily="34" charset="-122"/>
              <a:cs typeface="Impact" panose="020B08060309020502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98389" y="3568706"/>
            <a:ext cx="56559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思源黑体 CN Regular" panose="020B0500000000000000" pitchFamily="34" charset="-122"/>
              </a:rPr>
              <a:t>牛熊线结合使用</a:t>
            </a:r>
            <a:endParaRPr lang="zh-CN" altLang="en-US" sz="30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思源黑体 CN Regular" panose="020B0500000000000000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981200" y="3216098"/>
            <a:ext cx="8229600" cy="1041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dirty="0"/>
              <a:t>牛熊线</a:t>
            </a:r>
            <a:endParaRPr lang="en-US" altLang="zh-CN" dirty="0"/>
          </a:p>
          <a:p>
            <a:pPr>
              <a:lnSpc>
                <a:spcPct val="100000"/>
              </a:lnSpc>
            </a:pPr>
            <a:r>
              <a:rPr lang="zh-CN" altLang="en-US" dirty="0"/>
              <a:t>箱体趋势变化指示器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2185996" y="5583845"/>
            <a:ext cx="7820008" cy="921730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震荡走势，会形成上有压力，下有支撑的趋势箱体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CN" altLang="en-US" dirty="0"/>
              <a:t>突破箱体顶部，有上行动力；跌破箱体底部，易加速下行</a:t>
            </a:r>
            <a:endParaRPr lang="zh-CN" altLang="en-US" dirty="0"/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1"/>
          <a:srcRect l="902" r="902"/>
          <a:stretch>
            <a:fillRect/>
          </a:stretch>
        </p:blipFill>
        <p:spPr/>
      </p:pic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209925" y="-15800"/>
            <a:ext cx="5772150" cy="622300"/>
          </a:xfrm>
        </p:spPr>
        <p:txBody>
          <a:bodyPr/>
          <a:lstStyle/>
          <a:p>
            <a:r>
              <a:rPr lang="zh-CN" altLang="en-US" dirty="0">
                <a:latin typeface="思源黑体 CN Bold" panose="020B0800000000000000" charset="-122"/>
                <a:ea typeface="思源黑体 CN Bold" panose="020B0800000000000000" charset="-122"/>
              </a:rPr>
              <a:t>牛熊线来源：箱体趋势理论</a:t>
            </a:r>
            <a:endParaRPr lang="zh-CN" altLang="en-US" dirty="0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548424"/>
            <a:ext cx="7820008" cy="9381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相比静态的水平箱体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CN" altLang="en-US" dirty="0"/>
              <a:t>牛熊线能更好展示阶段的趋势支撑</a:t>
            </a:r>
            <a:r>
              <a:rPr lang="en-US" altLang="zh-CN" dirty="0"/>
              <a:t>/</a:t>
            </a:r>
            <a:r>
              <a:rPr lang="zh-CN" altLang="en-US" dirty="0"/>
              <a:t>压力变化</a:t>
            </a:r>
            <a:endParaRPr lang="zh-CN" altLang="en-US" dirty="0"/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1"/>
          <a:srcRect l="-152" r="-152"/>
          <a:stretch>
            <a:fillRect/>
          </a:stretch>
        </p:blipFill>
        <p:spPr>
          <a:xfrm>
            <a:off x="1362075" y="1086636"/>
            <a:ext cx="9472466" cy="4289274"/>
          </a:xfr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>
              <a:buClrTx/>
              <a:buSzTx/>
            </a:pPr>
            <a:r>
              <a:rPr lang="zh-CN" altLang="en-US" dirty="0">
                <a:latin typeface="思源黑体 CN Bold" panose="020B0800000000000000" charset="-122"/>
                <a:ea typeface="思源黑体 CN Bold" panose="020B0800000000000000" charset="-122"/>
              </a:rPr>
              <a:t>牛熊线的构成及含义</a:t>
            </a:r>
            <a:endParaRPr lang="zh-CN" altLang="en-US" dirty="0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牛熊两线的单独用法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>
              <a:buClrTx/>
              <a:buSzTx/>
            </a:pPr>
            <a:r>
              <a:rPr lang="zh-CN" altLang="en-US" dirty="0">
                <a:latin typeface="思源黑体 CN Bold" panose="020B0800000000000000" charset="-122"/>
                <a:ea typeface="思源黑体 CN Bold" panose="020B0800000000000000" charset="-122"/>
              </a:rPr>
              <a:t>牛线</a:t>
            </a:r>
            <a:endParaRPr lang="zh-CN" altLang="en-US" dirty="0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0614" y="912521"/>
            <a:ext cx="8715390" cy="54406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429000"/>
            <a:ext cx="5444663" cy="13335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>
              <a:buClrTx/>
              <a:buSzTx/>
            </a:pPr>
            <a:r>
              <a:rPr lang="zh-CN" altLang="en-US" dirty="0">
                <a:latin typeface="思源黑体 CN Bold" panose="020B0800000000000000" charset="-122"/>
                <a:ea typeface="思源黑体 CN Bold" panose="020B0800000000000000" charset="-122"/>
              </a:rPr>
              <a:t>熊线</a:t>
            </a:r>
            <a:endParaRPr lang="zh-CN" altLang="en-US" dirty="0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0387" y="912521"/>
            <a:ext cx="8695844" cy="54406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" b="2062"/>
          <a:stretch>
            <a:fillRect/>
          </a:stretch>
        </p:blipFill>
        <p:spPr>
          <a:xfrm>
            <a:off x="6553465" y="912520"/>
            <a:ext cx="4871774" cy="1202029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8.xml><?xml version="1.0" encoding="utf-8"?>
<p:tagLst xmlns:p="http://schemas.openxmlformats.org/presentationml/2006/main">
  <p:tag name="COMMONDATA" val="eyJoZGlkIjoiNzcwN2EyNDZjZTA2ODVhZTc3ZDAzY2QyMDBhMDQyMzQifQ=="/>
  <p:tag name="KSO_WPP_MARK_KEY" val="7fb726d2-c86b-42c1-b34d-3bbbdc299f5d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MH" val="20151230141854"/>
  <p:tag name="MH_LIBRARY" val="CONTENTS"/>
  <p:tag name="MH_TYPE" val="OTHERS"/>
  <p:tag name="ID" val="545839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just">
          <a:lnSpc>
            <a:spcPct val="150000"/>
          </a:lnSpc>
          <a:defRPr sz="2000" dirty="0" smtClean="0">
            <a:latin typeface="思源黑体 CN Medium" panose="020B0600000000000000" pitchFamily="34" charset="-122"/>
            <a:ea typeface="思源黑体 CN Medium" panose="020B06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644</Words>
  <Application>WPS 演示</Application>
  <PresentationFormat>宽屏</PresentationFormat>
  <Paragraphs>105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8" baseType="lpstr">
      <vt:lpstr>Arial</vt:lpstr>
      <vt:lpstr>宋体</vt:lpstr>
      <vt:lpstr>Wingdings</vt:lpstr>
      <vt:lpstr>思源黑体 CN Medium</vt:lpstr>
      <vt:lpstr>微软雅黑</vt:lpstr>
      <vt:lpstr>Wingdings</vt:lpstr>
      <vt:lpstr>优设标题黑</vt:lpstr>
      <vt:lpstr>思源黑体 CN Heavy</vt:lpstr>
      <vt:lpstr>思源黑体 CN Normal</vt:lpstr>
      <vt:lpstr>思源黑体 CN Bold</vt:lpstr>
      <vt:lpstr>Noto Sans S Chinese Bold</vt:lpstr>
      <vt:lpstr>思源黑体 CN Regular</vt:lpstr>
      <vt:lpstr>思源黑体 CN Light</vt:lpstr>
      <vt:lpstr>Arial</vt:lpstr>
      <vt:lpstr>Impact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42505</dc:creator>
  <cp:lastModifiedBy>俏俏</cp:lastModifiedBy>
  <cp:revision>267</cp:revision>
  <dcterms:created xsi:type="dcterms:W3CDTF">2019-06-19T02:08:00Z</dcterms:created>
  <dcterms:modified xsi:type="dcterms:W3CDTF">2023-11-19T09:05:50Z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2052-12.1.0.15933</vt:lpwstr>
  </property>
  <property fmtid="{D5CDD505-2E9C-101B-9397-08002B2CF9AE}" pid="3" name="ICV">
    <vt:lpwstr>5F45870DFA22448FB354E07C3637AB0C</vt:lpwstr>
  </property>
</Properties>
</file>