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6"/>
  </p:notesMasterIdLst>
  <p:sldIdLst>
    <p:sldId id="336" r:id="rId5"/>
    <p:sldId id="337" r:id="rId7"/>
    <p:sldId id="338" r:id="rId8"/>
    <p:sldId id="339" r:id="rId9"/>
    <p:sldId id="377" r:id="rId10"/>
    <p:sldId id="378" r:id="rId11"/>
    <p:sldId id="342" r:id="rId12"/>
    <p:sldId id="359" r:id="rId13"/>
    <p:sldId id="381" r:id="rId14"/>
    <p:sldId id="414" r:id="rId15"/>
    <p:sldId id="379" r:id="rId16"/>
    <p:sldId id="343" r:id="rId17"/>
    <p:sldId id="383" r:id="rId18"/>
    <p:sldId id="416" r:id="rId19"/>
    <p:sldId id="417" r:id="rId20"/>
    <p:sldId id="358" r:id="rId21"/>
    <p:sldId id="271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403" y="168"/>
      </p:cViewPr>
      <p:guideLst>
        <p:guide orient="horz" pos="208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4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3" name="图片 2" descr="1920_108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杨春虎丨投顾编号： A1120619100003 基金编号：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A20250618011797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 风险提示:观点基于软件数据和理论模型分析，仅供参考，不构成买卖建议，股市有风险，投资需谨慎。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总海报10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10.png"/><Relationship Id="rId1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9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0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505200"/>
            <a:ext cx="3014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执业编号:A1120619100003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基金编号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:A20250618011797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经传多赢投研总监／软件产品架构师， 北京大学金融系毕业， 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6350" y="1181735"/>
            <a:ext cx="631317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72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低估错杀</a:t>
            </a:r>
            <a:endParaRPr lang="en-US" altLang="zh-CN" sz="7200" dirty="0" smtClean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72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价值龙头</a:t>
            </a:r>
            <a:endParaRPr lang="zh-CN" altLang="en-US" sz="72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6892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01</a:t>
            </a:r>
            <a:r>
              <a:rPr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22</a:t>
            </a:r>
            <a:r>
              <a:rPr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58455" y="1109980"/>
            <a:ext cx="3730625" cy="4674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价格和估值的关系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517" y="5788384"/>
            <a:ext cx="1074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价格不变，估值也会变，本质是业绩在变化</a:t>
            </a:r>
            <a:endParaRPr lang="en-US" altLang="zh-CN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寻找从低估炒作到高估的，代表资金认可，高估杀到低估，代表价值到位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6385" y="871163"/>
            <a:ext cx="9079230" cy="4918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低估错杀价值龙头</a:t>
            </a:r>
            <a:endParaRPr lang="zh-CN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选股模型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2315" y="5912229"/>
            <a:ext cx="1074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中线投资，关注业绩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资金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趋势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时机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业绩增加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估值合理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分红潜力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等待机会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41120" y="748665"/>
            <a:ext cx="9509125" cy="51638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低估错杀价值龙头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2315" y="5887291"/>
            <a:ext cx="1074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中线投资，关注业绩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资金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趋势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时机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业绩增加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估值合理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分红潜力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等待机会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86840" y="753110"/>
            <a:ext cx="9455150" cy="5133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低估错杀价值龙头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2315" y="5887291"/>
            <a:ext cx="1074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中线投资，关注业绩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资金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趋势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时机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业绩增加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估值合理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分红潜力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等待机会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19225" y="742950"/>
            <a:ext cx="9473565" cy="51441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7245" y="187325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3045" y="275780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7245" y="364236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11725" y="1656080"/>
            <a:ext cx="5340350" cy="80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业绩在投资中的应用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82745" y="15728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19245" y="333946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19245" y="245618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11725" y="2539365"/>
            <a:ext cx="5340350" cy="80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低估错杀的价值</a:t>
            </a:r>
            <a:endParaRPr lang="zh-CN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1725" y="3422650"/>
            <a:ext cx="534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低估错杀价值龙头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业绩在投资中的应用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大主力抱团风格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3900" y="5594912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大资金在大市值中切换，形成长期趋势，形成稳健风格</a:t>
            </a:r>
            <a:endParaRPr lang="en-US" altLang="zh-CN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经济增速：增值和保值左右大资金的抱团，资金不会轮空，风格持续存在</a:t>
            </a:r>
            <a:endParaRPr lang="zh-CN" altLang="en-US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" y="1163109"/>
            <a:ext cx="5556391" cy="4073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134" y="1157105"/>
            <a:ext cx="5545236" cy="4079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小资金热点概念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3900" y="5453666"/>
            <a:ext cx="1074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热点的形成是中短期资金集中流入的结果</a:t>
            </a:r>
            <a:endParaRPr lang="en-US" altLang="zh-CN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受概念，利好，政策，风口等影响较大，中期为主，击鼓传花</a:t>
            </a:r>
            <a:endParaRPr lang="en-US" altLang="zh-CN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反复炒作的热点是政策持续发酵的过程</a:t>
            </a:r>
            <a:endParaRPr lang="zh-CN" altLang="en-US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6328" y="1163109"/>
            <a:ext cx="5557676" cy="4073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9" y="1161495"/>
            <a:ext cx="5547010" cy="4075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业绩和投资的关系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3899" y="5311541"/>
            <a:ext cx="1074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业绩不稳定，适合博弈，业绩稳定，适合投资</a:t>
            </a:r>
            <a:endParaRPr lang="en-US" alt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风格切换代表的是大资金的切换，热点切换是短线资金的切换</a:t>
            </a:r>
            <a:endParaRPr lang="en-US" alt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大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资金大市值适合稳健，短线热点小市值适合波段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798" y="972586"/>
            <a:ext cx="5733755" cy="4197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972586"/>
            <a:ext cx="5740423" cy="4197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低估错杀的价值</a:t>
            </a:r>
            <a:endParaRPr lang="zh-CN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股价和未来的关系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53007" y="4806919"/>
            <a:ext cx="72859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股价围绕价值上下波动</a:t>
            </a:r>
            <a:endParaRPr lang="en-US" altLang="zh-CN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algn="ctr"/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价值长期向上，股票价格长期趋势向上，反之向下</a:t>
            </a:r>
            <a:endParaRPr lang="en-US" altLang="zh-CN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algn="ctr"/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价值为里，价格为表，价格代表对</a:t>
            </a:r>
            <a:r>
              <a:rPr lang="zh-CN" altLang="en-US" sz="1700" b="1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未来价值</a:t>
            </a:r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的预期</a:t>
            </a:r>
            <a:endParaRPr lang="en-US" altLang="zh-CN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algn="ctr"/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价格与价值存在短期背离</a:t>
            </a:r>
            <a:endParaRPr lang="en-US" altLang="zh-CN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26" y="1598208"/>
            <a:ext cx="3994471" cy="27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8207"/>
            <a:ext cx="4417478" cy="27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业绩和股价的长期关系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6" name="文本框 2"/>
          <p:cNvSpPr txBox="1"/>
          <p:nvPr/>
        </p:nvSpPr>
        <p:spPr>
          <a:xfrm>
            <a:off x="2453007" y="5622094"/>
            <a:ext cx="728598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博弈的人关灯吃面，优质公司的人，时间玫瑰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16100" y="1069885"/>
            <a:ext cx="8559799" cy="2143125"/>
            <a:chOff x="1150893" y="945738"/>
            <a:chExt cx="6758754" cy="2012232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893" y="945739"/>
              <a:ext cx="2630805" cy="2012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1698" y="945738"/>
              <a:ext cx="4127949" cy="201223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860" y="3010445"/>
            <a:ext cx="6812280" cy="25698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4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PP_MARK_KEY" val="7fb726d2-c86b-42c1-b34d-3bbbdc299f5d"/>
  <p:tag name="RESOURCE_RECORD_KEY" val="{&quot;70&quot;:[3314671]}"/>
  <p:tag name="COMMONDATA" val="eyJoZGlkIjoiYjc1YjdlNDVhOTYwNTlmNGZhY2RiNDU0ODNiMzI1YmUifQ=="/>
  <p:tag name="commondata" val="eyJoZGlkIjoiZmZlYjlkODA4MTBjMjdlYzAwZGE3MDRjMjk0M2MzNWM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WPS 演示</Application>
  <PresentationFormat>宽屏</PresentationFormat>
  <Paragraphs>84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Normal</vt:lpstr>
      <vt:lpstr>思源黑体 CN Medium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俏俏</cp:lastModifiedBy>
  <cp:revision>295</cp:revision>
  <dcterms:created xsi:type="dcterms:W3CDTF">2019-06-19T02:08:00Z</dcterms:created>
  <dcterms:modified xsi:type="dcterms:W3CDTF">2026-01-22T07:35:59Z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5A087CCF47A744ECA1C4CA23F203C963_13</vt:lpwstr>
  </property>
</Properties>
</file>