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6"/>
  </p:notesMasterIdLst>
  <p:handoutMasterIdLst>
    <p:handoutMasterId r:id="rId27"/>
  </p:handoutMasterIdLst>
  <p:sldIdLst>
    <p:sldId id="4166" r:id="rId4"/>
    <p:sldId id="4167" r:id="rId5"/>
    <p:sldId id="4168" r:id="rId6"/>
    <p:sldId id="4337" r:id="rId7"/>
    <p:sldId id="4352" r:id="rId8"/>
    <p:sldId id="4342" r:id="rId9"/>
    <p:sldId id="4343" r:id="rId10"/>
    <p:sldId id="4355" r:id="rId11"/>
    <p:sldId id="4357" r:id="rId12"/>
    <p:sldId id="4354" r:id="rId13"/>
    <p:sldId id="4353" r:id="rId14"/>
    <p:sldId id="4351" r:id="rId15"/>
    <p:sldId id="4229" r:id="rId16"/>
    <p:sldId id="4350" r:id="rId17"/>
    <p:sldId id="4349" r:id="rId18"/>
    <p:sldId id="4356" r:id="rId19"/>
    <p:sldId id="4209" r:id="rId20"/>
    <p:sldId id="4183" r:id="rId21"/>
    <p:sldId id="4184" r:id="rId22"/>
    <p:sldId id="4189" r:id="rId23"/>
    <p:sldId id="4241" r:id="rId24"/>
    <p:sldId id="4230" r:id="rId25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D7000F"/>
    <a:srgbClr val="23B253"/>
    <a:srgbClr val="E123DA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156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0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1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3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7.xml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1.xml"/><Relationship Id="rId6" Type="http://schemas.openxmlformats.org/officeDocument/2006/relationships/image" Target="../media/image50.png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image" Target="../media/image3.png"/><Relationship Id="rId3" Type="http://schemas.openxmlformats.org/officeDocument/2006/relationships/tags" Target="../tags/tag153.xml"/><Relationship Id="rId2" Type="http://schemas.openxmlformats.org/officeDocument/2006/relationships/image" Target="../media/image1.png"/><Relationship Id="rId1" Type="http://schemas.openxmlformats.org/officeDocument/2006/relationships/tags" Target="../tags/tag1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缩量下的分化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140" y="947420"/>
            <a:ext cx="4364990" cy="51460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520" y="902335"/>
            <a:ext cx="4676775" cy="5191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825115" y="2456180"/>
            <a:ext cx="2178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航天类：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资金翻绿的反抽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73875" y="323469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AI</a:t>
            </a:r>
            <a:r>
              <a:rPr lang="zh-CN" altLang="en-US">
                <a:highlight>
                  <a:srgbClr val="FFFF00"/>
                </a:highlight>
              </a:rPr>
              <a:t>应用类：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上涨承压回落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主线淘金：有色（注意分化）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680" y="760095"/>
            <a:ext cx="6301740" cy="1440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0" y="2268855"/>
            <a:ext cx="4454525" cy="4195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0" y="2268855"/>
            <a:ext cx="4260850" cy="4195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椭圆 6"/>
          <p:cNvSpPr/>
          <p:nvPr/>
        </p:nvSpPr>
        <p:spPr>
          <a:xfrm>
            <a:off x="8354695" y="2604770"/>
            <a:ext cx="1303655" cy="389890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733165" y="3352800"/>
            <a:ext cx="1303655" cy="438150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850755" y="3994785"/>
            <a:ext cx="2082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控盘</a:t>
            </a:r>
            <a:endParaRPr lang="zh-CN" altLang="en-US"/>
          </a:p>
          <a:p>
            <a:r>
              <a:rPr lang="zh-CN" altLang="en-US"/>
              <a:t>筹码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控盘方向：科技主线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387475" y="832485"/>
            <a:ext cx="8948420" cy="5641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950" y="1428750"/>
            <a:ext cx="3513455" cy="762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" y="1029970"/>
            <a:ext cx="1952625" cy="626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" y="1716405"/>
            <a:ext cx="1751965" cy="3602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8523605" y="2629535"/>
            <a:ext cx="3668395" cy="7162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/>
              <a:t>以上为特定条件、特定时间区间下的部分案例展示，不代表普遍现象，个股历史涨幅不预示其未来表现，过往收益亦不代表未来收益承诺。市场有风险，投资需谨慎！</a:t>
            </a:r>
            <a:endParaRPr lang="zh-CN" altLang="en-US" sz="1200"/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控盘主线：科技类（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1.21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5800" y="727710"/>
            <a:ext cx="5448300" cy="4566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" y="727710"/>
            <a:ext cx="5551805" cy="4509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50" y="3578225"/>
            <a:ext cx="3801110" cy="2965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870" y="3577590"/>
            <a:ext cx="3097530" cy="29660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短期情绪主线：智能电网（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1.21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0" y="925830"/>
            <a:ext cx="5015230" cy="4725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510" y="1574800"/>
            <a:ext cx="3876675" cy="3630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930" y="2372995"/>
            <a:ext cx="3862705" cy="38823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10" y="844550"/>
            <a:ext cx="4753610" cy="4839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选股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640" y="727710"/>
            <a:ext cx="3693795" cy="3112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395" y="1445260"/>
            <a:ext cx="3295015" cy="2988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180" y="3515360"/>
            <a:ext cx="3035935" cy="27457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周线死叉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去弱留强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2025.1.22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521970" y="84264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爆量分歧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K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线显现（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1.14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897890"/>
            <a:ext cx="6871970" cy="4438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755" y="2424430"/>
            <a:ext cx="3184525" cy="2123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84200" y="5540375"/>
            <a:ext cx="6554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分歧</a:t>
            </a:r>
            <a:r>
              <a:rPr lang="en-US" altLang="zh-CN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线出现后，要注意分化（缩量，跌破五日线、资金翻绿）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850" y="972185"/>
            <a:ext cx="3050540" cy="1250315"/>
          </a:xfrm>
          <a:prstGeom prst="rect">
            <a:avLst/>
          </a:prstGeom>
        </p:spPr>
      </p:pic>
      <p:sp>
        <p:nvSpPr>
          <p:cNvPr id="26" name="椭圆 25"/>
          <p:cNvSpPr/>
          <p:nvPr/>
        </p:nvSpPr>
        <p:spPr>
          <a:xfrm>
            <a:off x="9540875" y="1145540"/>
            <a:ext cx="339090" cy="255905"/>
          </a:xfrm>
          <a:prstGeom prst="ellipse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138670" y="2371090"/>
            <a:ext cx="5170170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  <a:sym typeface="+mn-ea"/>
              </a:rPr>
              <a:t>1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月中下旬易震荡回落：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en-US" altLang="en-US">
                <a:sym typeface="+mn-ea"/>
              </a:rPr>
              <a:t>①</a:t>
            </a:r>
            <a:r>
              <a:rPr lang="en-US" altLang="zh-CN">
                <a:sym typeface="+mn-ea"/>
              </a:rPr>
              <a:t>2026</a:t>
            </a:r>
            <a:r>
              <a:rPr lang="zh-CN" altLang="en-US">
                <a:sym typeface="+mn-ea"/>
              </a:rPr>
              <a:t>年初布局的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机构已经买完一轮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en-US" altLang="en-US">
                <a:sym typeface="+mn-ea"/>
              </a:rPr>
              <a:t>②</a:t>
            </a:r>
            <a:r>
              <a:rPr lang="zh-CN" altLang="en-US">
                <a:sym typeface="+mn-ea"/>
              </a:rPr>
              <a:t>航天类高位赚钱效应降低，短期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获利盘回吐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en-US" altLang="en-US">
                <a:sym typeface="+mn-ea"/>
              </a:rPr>
              <a:t>③</a:t>
            </a:r>
            <a:r>
              <a:rPr lang="zh-CN" altLang="en-US">
                <a:sym typeface="+mn-ea"/>
              </a:rPr>
              <a:t>临近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过年</a:t>
            </a:r>
            <a:r>
              <a:rPr lang="zh-CN" altLang="en-US">
                <a:sym typeface="+mn-ea"/>
              </a:rPr>
              <a:t>资金结算企业发年终奖</a:t>
            </a:r>
            <a:endParaRPr lang="zh-CN" altLang="en-US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915" y="3893185"/>
            <a:ext cx="3152775" cy="2295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916545" y="4102100"/>
            <a:ext cx="1541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控盘资产走强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业绩窗口扰动（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月底预披露）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615" y="768350"/>
            <a:ext cx="4952365" cy="47002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" y="768350"/>
            <a:ext cx="6570980" cy="36817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262890" y="5193665"/>
            <a:ext cx="71735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业绩披露导致的涨跌一般影响</a:t>
            </a:r>
            <a:r>
              <a:rPr lang="en-US" altLang="zh-CN">
                <a:highlight>
                  <a:srgbClr val="FFFF00"/>
                </a:highlight>
              </a:rPr>
              <a:t>1-2</a:t>
            </a:r>
            <a:r>
              <a:rPr lang="zh-CN" altLang="en-US">
                <a:highlight>
                  <a:srgbClr val="FFFF00"/>
                </a:highlight>
              </a:rPr>
              <a:t>天，理解为消息刺激。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预增导致的高开不宜追，如果后期回档缺口资金翻红可以考虑低吸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月中：中线上攻和短线上攻分歧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45" y="972185"/>
            <a:ext cx="3152775" cy="2295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11555" y="1112520"/>
            <a:ext cx="2285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中线上攻攀升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1460" y="4017645"/>
            <a:ext cx="70078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中线控盘慢牛板块走强：</a:t>
            </a:r>
            <a:r>
              <a:rPr lang="en-US" altLang="zh-CN"/>
              <a:t>a.</a:t>
            </a:r>
            <a:r>
              <a:rPr lang="zh-CN" altLang="en-US"/>
              <a:t>有色</a:t>
            </a:r>
            <a:r>
              <a:rPr lang="en-US" altLang="zh-CN"/>
              <a:t>+b.</a:t>
            </a:r>
            <a:r>
              <a:rPr lang="zh-CN" altLang="en-US"/>
              <a:t>科技</a:t>
            </a:r>
            <a:r>
              <a:rPr lang="en-US" altLang="zh-CN"/>
              <a:t>+c.</a:t>
            </a:r>
            <a:r>
              <a:rPr lang="zh-CN" altLang="en-US"/>
              <a:t>创蓝筹控盘股（控盘</a:t>
            </a:r>
            <a:r>
              <a:rPr lang="en-US" altLang="zh-CN"/>
              <a:t>130</a:t>
            </a:r>
            <a:r>
              <a:rPr lang="zh-CN" altLang="en-US"/>
              <a:t>）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短线游资炒作回档盘弱：</a:t>
            </a:r>
            <a:r>
              <a:rPr lang="en-US" altLang="zh-CN"/>
              <a:t>a.</a:t>
            </a:r>
            <a:r>
              <a:rPr lang="zh-CN" altLang="en-US"/>
              <a:t>航天</a:t>
            </a:r>
            <a:r>
              <a:rPr lang="en-US" altLang="zh-CN"/>
              <a:t> b.AI</a:t>
            </a:r>
            <a:r>
              <a:rPr lang="zh-CN" altLang="en-US"/>
              <a:t>应用</a:t>
            </a:r>
            <a:r>
              <a:rPr lang="en-US" altLang="zh-CN"/>
              <a:t>  </a:t>
            </a:r>
            <a:r>
              <a:rPr lang="zh-CN" altLang="en-US"/>
              <a:t>（涨停情绪主线退潮）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89150" y="2780030"/>
            <a:ext cx="2089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短线上攻回落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403475" y="2044065"/>
            <a:ext cx="669290" cy="347345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b="5315"/>
          <a:stretch>
            <a:fillRect/>
          </a:stretch>
        </p:blipFill>
        <p:spPr>
          <a:xfrm>
            <a:off x="4178935" y="768350"/>
            <a:ext cx="6454775" cy="3110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9066530" y="1908810"/>
            <a:ext cx="2664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highlight>
                  <a:srgbClr val="FFFF00"/>
                </a:highlight>
              </a:rPr>
              <a:t>《炒股笔记本</a:t>
            </a:r>
            <a:r>
              <a:rPr lang="en-US" altLang="zh-CN" sz="1600">
                <a:highlight>
                  <a:srgbClr val="FFFF00"/>
                </a:highlight>
              </a:rPr>
              <a:t>10--11</a:t>
            </a:r>
            <a:r>
              <a:rPr lang="zh-CN" altLang="en-US" sz="1600">
                <a:highlight>
                  <a:srgbClr val="FFFF00"/>
                </a:highlight>
              </a:rPr>
              <a:t>页》</a:t>
            </a:r>
            <a:endParaRPr lang="zh-CN" altLang="en-US" sz="1600">
              <a:highlight>
                <a:srgbClr val="FFFF00"/>
              </a:highlight>
            </a:endParaRPr>
          </a:p>
          <a:p>
            <a:r>
              <a:rPr lang="zh-CN" altLang="en-US" sz="1600">
                <a:highlight>
                  <a:srgbClr val="FFFF00"/>
                </a:highlight>
              </a:rPr>
              <a:t>有关于</a:t>
            </a:r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</a:rPr>
              <a:t>中线上攻居上</a:t>
            </a:r>
            <a:r>
              <a:rPr lang="zh-CN" altLang="en-US" sz="1600">
                <a:highlight>
                  <a:srgbClr val="FFFF00"/>
                </a:highlight>
              </a:rPr>
              <a:t>的行情</a:t>
            </a:r>
            <a:endParaRPr lang="zh-CN" altLang="en-US" sz="1600">
              <a:highlight>
                <a:srgbClr val="FFFF00"/>
              </a:highlight>
            </a:endParaRPr>
          </a:p>
          <a:p>
            <a:r>
              <a:rPr lang="zh-CN" altLang="en-US" sz="1600">
                <a:highlight>
                  <a:srgbClr val="FFFF00"/>
                </a:highlight>
              </a:rPr>
              <a:t>操作策略详解。</a:t>
            </a:r>
            <a:endParaRPr lang="zh-CN" altLang="en-US" sz="1600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585" y="4100195"/>
            <a:ext cx="4718050" cy="2082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仓位：年初缩量预留仓位更灵活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" y="834390"/>
            <a:ext cx="11560175" cy="5647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791970" y="1969770"/>
            <a:ext cx="2248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24</a:t>
            </a:r>
            <a:r>
              <a:rPr lang="zh-CN" altLang="en-US">
                <a:highlight>
                  <a:srgbClr val="FFFF00"/>
                </a:highlight>
              </a:rPr>
              <a:t>年年前黄金坑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1940" y="1655445"/>
            <a:ext cx="1859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25</a:t>
            </a:r>
            <a:r>
              <a:rPr lang="zh-CN" altLang="en-US">
                <a:highlight>
                  <a:srgbClr val="FFFF00"/>
                </a:highlight>
              </a:rPr>
              <a:t>年初黄金坑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52890" y="2200910"/>
            <a:ext cx="2851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26</a:t>
            </a:r>
            <a:r>
              <a:rPr lang="zh-CN" altLang="en-US">
                <a:highlight>
                  <a:srgbClr val="FFFF00"/>
                </a:highlight>
              </a:rPr>
              <a:t>年初缩量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适当降低仓位</a:t>
            </a:r>
            <a:endParaRPr lang="zh-CN" altLang="en-US">
              <a:highlight>
                <a:srgbClr val="FFFF00"/>
              </a:highlight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9553575" y="3862705"/>
            <a:ext cx="743585" cy="851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缩量震荡，量化基金优势凸显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15" y="859790"/>
            <a:ext cx="6757035" cy="4303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 descr="兴华景明_17690713254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5" y="768350"/>
            <a:ext cx="8295640" cy="43954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合理的战术才能赢得比赛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5" y="768350"/>
            <a:ext cx="10192385" cy="57308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598785" y="6021705"/>
            <a:ext cx="1368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（来源豆包）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1181</Words>
  <Application>WPS 演示</Application>
  <PresentationFormat>宽屏</PresentationFormat>
  <Paragraphs>142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1143</cp:revision>
  <dcterms:created xsi:type="dcterms:W3CDTF">2019-06-19T02:08:00Z</dcterms:created>
  <dcterms:modified xsi:type="dcterms:W3CDTF">2026-01-22T09:51:47Z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67F8E99CA25843CDBAFD0150A9FB820A</vt:lpwstr>
  </property>
</Properties>
</file>