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362" r:id="rId7"/>
    <p:sldId id="4363" r:id="rId8"/>
    <p:sldId id="4364" r:id="rId9"/>
    <p:sldId id="4369" r:id="rId10"/>
    <p:sldId id="4365" r:id="rId11"/>
    <p:sldId id="4366" r:id="rId12"/>
    <p:sldId id="4367" r:id="rId13"/>
    <p:sldId id="4368" r:id="rId14"/>
    <p:sldId id="4229" r:id="rId15"/>
    <p:sldId id="4359" r:id="rId16"/>
    <p:sldId id="4360" r:id="rId17"/>
    <p:sldId id="4361" r:id="rId18"/>
    <p:sldId id="4209" r:id="rId19"/>
    <p:sldId id="4183" r:id="rId20"/>
    <p:sldId id="4184" r:id="rId21"/>
    <p:sldId id="4189" r:id="rId22"/>
    <p:sldId id="4241" r:id="rId23"/>
    <p:sldId id="423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5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0.xml"/><Relationship Id="rId6" Type="http://schemas.openxmlformats.org/officeDocument/2006/relationships/image" Target="../media/image60.png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3.png"/><Relationship Id="rId3" Type="http://schemas.openxmlformats.org/officeDocument/2006/relationships/tags" Target="../tags/tag152.xml"/><Relationship Id="rId2" Type="http://schemas.openxmlformats.org/officeDocument/2006/relationships/image" Target="../media/image1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0315" y="819785"/>
            <a:ext cx="4185285" cy="3630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主线淘金：有色（控盘主线）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89545" y="2461895"/>
            <a:ext cx="19418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持仓信号参考：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①牛熊线看趋势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②大单红肥绿瘦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819785"/>
            <a:ext cx="3345815" cy="36309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665" y="768350"/>
            <a:ext cx="4175125" cy="3626485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4569460" y="3681095"/>
            <a:ext cx="621030" cy="297180"/>
          </a:xfrm>
          <a:prstGeom prst="ellipse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97560" y="4105275"/>
            <a:ext cx="621030" cy="297180"/>
          </a:xfrm>
          <a:prstGeom prst="ellipse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964565" y="2593975"/>
            <a:ext cx="621030" cy="297180"/>
          </a:xfrm>
          <a:prstGeom prst="ellipse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43535" y="3383915"/>
            <a:ext cx="621030" cy="297180"/>
          </a:xfrm>
          <a:prstGeom prst="ellipse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43535" y="1984375"/>
            <a:ext cx="621030" cy="297180"/>
          </a:xfrm>
          <a:prstGeom prst="ellipse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282440" y="2823210"/>
            <a:ext cx="621030" cy="297180"/>
          </a:xfrm>
          <a:prstGeom prst="ellipse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569460" y="1899285"/>
            <a:ext cx="621030" cy="297180"/>
          </a:xfrm>
          <a:prstGeom prst="ellipse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3661410" y="1029970"/>
            <a:ext cx="621030" cy="297180"/>
          </a:xfrm>
          <a:prstGeom prst="ellipse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595" y="4538980"/>
            <a:ext cx="4217035" cy="1337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193040" y="616394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bg1">
                    <a:lumMod val="65000"/>
                  </a:schemeClr>
                </a:solidFill>
                <a:sym typeface="+mn-ea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000">
                <a:solidFill>
                  <a:schemeClr val="bg1">
                    <a:lumMod val="65000"/>
                  </a:schemeClr>
                </a:solidFill>
                <a:sym typeface="+mn-ea"/>
              </a:rPr>
              <a:t>!</a:t>
            </a:r>
            <a:endParaRPr lang="en-US" altLang="zh-CN" sz="100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主线淘金：科技（控盘主线）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725" y="5997575"/>
            <a:ext cx="40703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bg1">
                    <a:lumMod val="65000"/>
                  </a:schemeClr>
                </a:solidFill>
                <a:sym typeface="+mn-ea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000">
                <a:solidFill>
                  <a:schemeClr val="bg1">
                    <a:lumMod val="65000"/>
                  </a:schemeClr>
                </a:solidFill>
                <a:sym typeface="+mn-ea"/>
              </a:rPr>
              <a:t>!</a:t>
            </a:r>
            <a:endParaRPr lang="en-US" altLang="zh-CN" sz="100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" y="768350"/>
            <a:ext cx="5425440" cy="2916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3812540"/>
            <a:ext cx="5583555" cy="121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5081270"/>
            <a:ext cx="4000500" cy="866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4751705"/>
            <a:ext cx="2317750" cy="1755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095" y="4941570"/>
            <a:ext cx="3376930" cy="15055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852025" y="5581650"/>
            <a:ext cx="1859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  <a:sym typeface="+mn-ea"/>
              </a:rPr>
              <a:t>订阅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半年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划算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975" y="768350"/>
            <a:ext cx="4369435" cy="38811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控盘主线：科技类（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1.25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30" y="727710"/>
            <a:ext cx="4131310" cy="4279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15" y="1421130"/>
            <a:ext cx="4152900" cy="3874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605" y="2032635"/>
            <a:ext cx="4232275" cy="34601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控盘主线：有色类（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1.26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440" y="876300"/>
            <a:ext cx="4220845" cy="4625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115" y="1214120"/>
            <a:ext cx="3431540" cy="3577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935" y="1982470"/>
            <a:ext cx="3161665" cy="3420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305" y="2922905"/>
            <a:ext cx="3204210" cy="32823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椭圆 9"/>
          <p:cNvSpPr/>
          <p:nvPr/>
        </p:nvSpPr>
        <p:spPr>
          <a:xfrm>
            <a:off x="7585710" y="3862705"/>
            <a:ext cx="495935" cy="950595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764530" y="2922905"/>
            <a:ext cx="495935" cy="950595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短期异动：石油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385" y="777240"/>
            <a:ext cx="5813425" cy="1921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278245" y="5184775"/>
            <a:ext cx="52654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rgbClr val="FF0000"/>
                </a:solidFill>
              </a:rPr>
              <a:t>事件：古巴地缘局势紧张程度加剧，原油的地缘政治风险溢价上升，油价上涨。</a:t>
            </a: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70" y="727710"/>
            <a:ext cx="4829175" cy="4304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" y="2582545"/>
            <a:ext cx="3559175" cy="3431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790" y="3124200"/>
            <a:ext cx="3640455" cy="34194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 - 副本_17694143853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指数承压，控盘恒强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2025.1.26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521970" y="84264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3+2 拷贝_17694143943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月中下旬市场的分化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0" y="826135"/>
            <a:ext cx="4058920" cy="4047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210185" y="4994910"/>
            <a:ext cx="3917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平均股价</a:t>
            </a:r>
            <a:r>
              <a:rPr lang="zh-CN" altLang="en-US"/>
              <a:t>（控盘和指数）突破新高</a:t>
            </a:r>
            <a:r>
              <a:rPr lang="zh-CN" altLang="en-US">
                <a:highlight>
                  <a:srgbClr val="FFFF00"/>
                </a:highlight>
              </a:rPr>
              <a:t>（涨幅趋缓，但仍存在赚钱效应）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535" y="826135"/>
            <a:ext cx="3935730" cy="4048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4397375" y="4994910"/>
            <a:ext cx="3397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裁判通过</a:t>
            </a:r>
            <a:r>
              <a:rPr lang="zh-CN" altLang="en-US">
                <a:solidFill>
                  <a:srgbClr val="FF0000"/>
                </a:solidFill>
              </a:rPr>
              <a:t>沪深</a:t>
            </a:r>
            <a:r>
              <a:rPr lang="en-US" altLang="zh-CN">
                <a:solidFill>
                  <a:srgbClr val="FF0000"/>
                </a:solidFill>
              </a:rPr>
              <a:t>300</a:t>
            </a:r>
            <a:r>
              <a:rPr lang="zh-CN" altLang="en-US"/>
              <a:t>控制年前节奏</a:t>
            </a:r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（要慢牛，不要急牛，理性上涨）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80535" y="3730625"/>
            <a:ext cx="2706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压制：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酿酒、金融、光模块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大市值股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61045" y="4994910"/>
            <a:ext cx="3830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情绪热点，降温后</a:t>
            </a:r>
            <a:r>
              <a:rPr lang="zh-CN" altLang="en-US">
                <a:solidFill>
                  <a:srgbClr val="FF0000"/>
                </a:solidFill>
              </a:rPr>
              <a:t>弱势反弹</a:t>
            </a:r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（反弹分化，注意看资金）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094095" y="2267585"/>
            <a:ext cx="892810" cy="2512695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045" y="826135"/>
            <a:ext cx="3439160" cy="40468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航天的分化走势（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1.25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050" y="768985"/>
            <a:ext cx="4097020" cy="2717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768350"/>
            <a:ext cx="3469640" cy="2718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288655" y="13335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①反弹大单介入反弹持续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3757295"/>
            <a:ext cx="4097020" cy="2672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770" y="3757295"/>
            <a:ext cx="3482340" cy="2672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8131810" y="5336540"/>
            <a:ext cx="3570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②前高压力较大，注意反弹触角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 descr="触角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470" y="2592070"/>
            <a:ext cx="4003675" cy="1927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2386965" y="22345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五日涨幅榜特征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86965" y="5336540"/>
            <a:ext cx="1810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五日跌幅榜特征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" y="1079500"/>
            <a:ext cx="3155315" cy="2276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月中：中线上攻和短线上攻分歧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1555" y="1112520"/>
            <a:ext cx="2285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中线上攻攀升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460" y="4017645"/>
            <a:ext cx="7007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中线控盘慢牛板块走强：</a:t>
            </a:r>
            <a:r>
              <a:rPr lang="en-US" altLang="zh-CN"/>
              <a:t>a.</a:t>
            </a:r>
            <a:r>
              <a:rPr lang="zh-CN" altLang="en-US"/>
              <a:t>有色</a:t>
            </a:r>
            <a:r>
              <a:rPr lang="en-US" altLang="zh-CN"/>
              <a:t>+b.</a:t>
            </a:r>
            <a:r>
              <a:rPr lang="zh-CN" altLang="en-US"/>
              <a:t>科技</a:t>
            </a:r>
            <a:r>
              <a:rPr lang="en-US" altLang="zh-CN"/>
              <a:t>+c.</a:t>
            </a:r>
            <a:r>
              <a:rPr lang="zh-CN" altLang="en-US"/>
              <a:t>创蓝筹控盘股（</a:t>
            </a:r>
            <a:r>
              <a:rPr lang="zh-CN" altLang="en-US">
                <a:highlight>
                  <a:srgbClr val="FFFF00"/>
                </a:highlight>
              </a:rPr>
              <a:t>控盘</a:t>
            </a:r>
            <a:r>
              <a:rPr lang="en-US" altLang="zh-CN">
                <a:highlight>
                  <a:srgbClr val="FFFF00"/>
                </a:highlight>
              </a:rPr>
              <a:t>130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短线游资炒作回档分化：</a:t>
            </a:r>
            <a:r>
              <a:rPr lang="en-US" altLang="zh-CN"/>
              <a:t>a.</a:t>
            </a:r>
            <a:r>
              <a:rPr lang="zh-CN" altLang="en-US"/>
              <a:t>航天</a:t>
            </a:r>
            <a:r>
              <a:rPr lang="en-US" altLang="zh-CN"/>
              <a:t> b.AI</a:t>
            </a:r>
            <a:r>
              <a:rPr lang="zh-CN" altLang="en-US"/>
              <a:t>应用</a:t>
            </a:r>
            <a:r>
              <a:rPr lang="en-US" altLang="zh-CN"/>
              <a:t>  </a:t>
            </a:r>
            <a:r>
              <a:rPr lang="zh-CN" altLang="en-US"/>
              <a:t>（涨停情绪主线退潮）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85595" y="2639060"/>
            <a:ext cx="208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短线上攻低位震荡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320925" y="2150110"/>
            <a:ext cx="669290" cy="347345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b="5315"/>
          <a:stretch>
            <a:fillRect/>
          </a:stretch>
        </p:blipFill>
        <p:spPr>
          <a:xfrm>
            <a:off x="4178935" y="768350"/>
            <a:ext cx="6454775" cy="3110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9066530" y="1908810"/>
            <a:ext cx="2664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《炒股笔记本</a:t>
            </a:r>
            <a:r>
              <a:rPr lang="en-US" altLang="zh-CN" sz="1600">
                <a:highlight>
                  <a:srgbClr val="FFFF00"/>
                </a:highlight>
              </a:rPr>
              <a:t>10--11</a:t>
            </a:r>
            <a:r>
              <a:rPr lang="zh-CN" altLang="en-US" sz="1600">
                <a:highlight>
                  <a:srgbClr val="FFFF00"/>
                </a:highlight>
              </a:rPr>
              <a:t>页》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有关于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中线上攻居上</a:t>
            </a:r>
            <a:r>
              <a:rPr lang="zh-CN" altLang="en-US" sz="1600">
                <a:highlight>
                  <a:srgbClr val="FFFF00"/>
                </a:highlight>
              </a:rPr>
              <a:t>的行情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操作策略详解。</a:t>
            </a:r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585" y="4100195"/>
            <a:ext cx="4718050" cy="2082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短期情绪热点反弹弱势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535" y="768350"/>
            <a:ext cx="5173980" cy="4829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870" y="718185"/>
            <a:ext cx="3842385" cy="1822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705" y="2646680"/>
            <a:ext cx="3892550" cy="2063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05" y="4816475"/>
            <a:ext cx="3892550" cy="18294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有色：强者恒强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" y="768350"/>
            <a:ext cx="5955030" cy="4189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645" y="1388745"/>
            <a:ext cx="6833235" cy="4377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096645" y="53981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有色：弱转强的缺口形成短期支撑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8370" y="767715"/>
            <a:ext cx="5323205" cy="3883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主线淘金：有色（控盘主线）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rcRect r="11412"/>
          <a:stretch>
            <a:fillRect/>
          </a:stretch>
        </p:blipFill>
        <p:spPr>
          <a:xfrm>
            <a:off x="6008370" y="4718685"/>
            <a:ext cx="4801235" cy="1385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950585" y="3309620"/>
            <a:ext cx="1941830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1600">
                <a:highlight>
                  <a:srgbClr val="FFFF00"/>
                </a:highlight>
              </a:rPr>
              <a:t>持仓信号参考：</a:t>
            </a:r>
            <a:endParaRPr lang="zh-CN" altLang="en-US" sz="1600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sz="1600">
                <a:highlight>
                  <a:srgbClr val="FFFF00"/>
                </a:highlight>
              </a:rPr>
              <a:t>①牛熊线看趋势</a:t>
            </a:r>
            <a:endParaRPr lang="zh-CN" altLang="en-US" sz="1600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sz="1600">
                <a:highlight>
                  <a:srgbClr val="FFFF00"/>
                </a:highlight>
              </a:rPr>
              <a:t>②大单红肥绿瘦</a:t>
            </a:r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" y="768350"/>
            <a:ext cx="5212080" cy="4610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" y="5379085"/>
            <a:ext cx="5211445" cy="1057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701665" y="617220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bg1">
                    <a:lumMod val="65000"/>
                  </a:schemeClr>
                </a:solidFill>
                <a:sym typeface="+mn-ea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000">
                <a:solidFill>
                  <a:schemeClr val="bg1">
                    <a:lumMod val="65000"/>
                  </a:schemeClr>
                </a:solidFill>
                <a:sym typeface="+mn-ea"/>
              </a:rPr>
              <a:t>!</a:t>
            </a:r>
            <a:endParaRPr lang="en-US" altLang="zh-CN" sz="100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1325</Words>
  <Application>WPS 演示</Application>
  <PresentationFormat>宽屏</PresentationFormat>
  <Paragraphs>148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1146</cp:revision>
  <dcterms:created xsi:type="dcterms:W3CDTF">2019-06-19T02:08:00Z</dcterms:created>
  <dcterms:modified xsi:type="dcterms:W3CDTF">2026-01-26T09:33:11Z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67F8E99CA25843CDBAFD0150A9FB820A</vt:lpwstr>
  </property>
</Properties>
</file>