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3" r:id="rId4"/>
    <p:sldId id="1290" r:id="rId5"/>
    <p:sldId id="3036" r:id="rId6"/>
    <p:sldId id="3243" r:id="rId7"/>
    <p:sldId id="2567" r:id="rId8"/>
    <p:sldId id="2749" r:id="rId9"/>
    <p:sldId id="2751" r:id="rId10"/>
    <p:sldId id="2750" r:id="rId11"/>
    <p:sldId id="3047" r:id="rId12"/>
    <p:sldId id="3241" r:id="rId13"/>
    <p:sldId id="3242" r:id="rId14"/>
    <p:sldId id="3240" r:id="rId15"/>
    <p:sldId id="3037" r:id="rId16"/>
    <p:sldId id="2752" r:id="rId17"/>
    <p:sldId id="3143" r:id="rId18"/>
    <p:sldId id="3144" r:id="rId19"/>
    <p:sldId id="3237" r:id="rId20"/>
    <p:sldId id="3142" r:id="rId21"/>
    <p:sldId id="3040" r:id="rId22"/>
    <p:sldId id="3041" r:id="rId23"/>
    <p:sldId id="3042" r:id="rId24"/>
    <p:sldId id="3043" r:id="rId25"/>
    <p:sldId id="3044" r:id="rId26"/>
    <p:sldId id="3045" r:id="rId27"/>
    <p:sldId id="3046" r:id="rId28"/>
    <p:sldId id="3049" r:id="rId29"/>
    <p:sldId id="2941" r:id="rId30"/>
    <p:sldId id="2942" r:id="rId31"/>
    <p:sldId id="2943" r:id="rId32"/>
    <p:sldId id="2842" r:id="rId33"/>
    <p:sldId id="2473" r:id="rId34"/>
    <p:sldId id="2475" r:id="rId35"/>
    <p:sldId id="2566" r:id="rId36"/>
    <p:sldId id="2659" r:id="rId37"/>
    <p:sldId id="2660" r:id="rId38"/>
    <p:sldId id="2661" r:id="rId39"/>
    <p:sldId id="2474" r:id="rId40"/>
    <p:sldId id="2481" r:id="rId41"/>
    <p:sldId id="2568" r:id="rId42"/>
    <p:sldId id="2377" r:id="rId43"/>
    <p:sldId id="2378" r:id="rId44"/>
    <p:sldId id="2394" r:id="rId45"/>
    <p:sldId id="2393" r:id="rId46"/>
    <p:sldId id="2386" r:id="rId47"/>
    <p:sldId id="2387" r:id="rId48"/>
    <p:sldId id="2388" r:id="rId49"/>
    <p:sldId id="2397" r:id="rId50"/>
    <p:sldId id="2398" r:id="rId51"/>
    <p:sldId id="2400" r:id="rId52"/>
    <p:sldId id="2391" r:id="rId53"/>
    <p:sldId id="2395" r:id="rId54"/>
    <p:sldId id="2396" r:id="rId55"/>
    <p:sldId id="2290" r:id="rId56"/>
    <p:sldId id="2291" r:id="rId57"/>
    <p:sldId id="2292" r:id="rId58"/>
    <p:sldId id="2293" r:id="rId59"/>
    <p:sldId id="2303" r:id="rId60"/>
    <p:sldId id="2304" r:id="rId61"/>
    <p:sldId id="2227" r:id="rId62"/>
    <p:sldId id="2294" r:id="rId63"/>
    <p:sldId id="2295" r:id="rId64"/>
    <p:sldId id="2296" r:id="rId65"/>
    <p:sldId id="2297" r:id="rId66"/>
    <p:sldId id="2298" r:id="rId67"/>
    <p:sldId id="2299" r:id="rId68"/>
    <p:sldId id="2300" r:id="rId69"/>
    <p:sldId id="2301" r:id="rId70"/>
    <p:sldId id="2302" r:id="rId71"/>
    <p:sldId id="2095" r:id="rId72"/>
    <p:sldId id="2097" r:id="rId73"/>
    <p:sldId id="1764" r:id="rId74"/>
    <p:sldId id="1769" r:id="rId75"/>
    <p:sldId id="1763" r:id="rId76"/>
    <p:sldId id="1766" r:id="rId77"/>
    <p:sldId id="1768" r:id="rId78"/>
    <p:sldId id="1765" r:id="rId79"/>
    <p:sldId id="1842" r:id="rId80"/>
    <p:sldId id="1699" r:id="rId81"/>
    <p:sldId id="1574" r:id="rId82"/>
    <p:sldId id="1700" r:id="rId83"/>
    <p:sldId id="1701" r:id="rId84"/>
    <p:sldId id="1839" r:id="rId85"/>
    <p:sldId id="1840" r:id="rId86"/>
    <p:sldId id="1843" r:id="rId87"/>
    <p:sldId id="1841" r:id="rId88"/>
    <p:sldId id="1513" r:id="rId89"/>
    <p:sldId id="1514" r:id="rId90"/>
    <p:sldId id="1457" r:id="rId91"/>
    <p:sldId id="1349" r:id="rId92"/>
    <p:sldId id="1341" r:id="rId93"/>
    <p:sldId id="1346" r:id="rId94"/>
    <p:sldId id="1342" r:id="rId95"/>
    <p:sldId id="1234" r:id="rId96"/>
    <p:sldId id="1454" r:id="rId97"/>
    <p:sldId id="1239" r:id="rId98"/>
    <p:sldId id="1157" r:id="rId99"/>
    <p:sldId id="1158" r:id="rId100"/>
    <p:sldId id="1343" r:id="rId101"/>
    <p:sldId id="1120" r:id="rId102"/>
    <p:sldId id="1452" r:id="rId103"/>
    <p:sldId id="1006" r:id="rId104"/>
    <p:sldId id="843" r:id="rId105"/>
    <p:sldId id="846" r:id="rId106"/>
    <p:sldId id="844" r:id="rId107"/>
    <p:sldId id="845" r:id="rId108"/>
    <p:sldId id="847" r:id="rId109"/>
    <p:sldId id="755" r:id="rId110"/>
    <p:sldId id="2564" r:id="rId111"/>
    <p:sldId id="945" r:id="rId112"/>
  </p:sldIdLst>
  <p:sldSz cx="12192000" cy="6858000"/>
  <p:notesSz cx="6858000" cy="9144000"/>
  <p:custDataLst>
    <p:tags r:id="rId1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8"/>
        <p:guide pos="38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7" Type="http://schemas.openxmlformats.org/officeDocument/2006/relationships/tags" Target="tags/tag517.xml"/><Relationship Id="rId116" Type="http://schemas.openxmlformats.org/officeDocument/2006/relationships/commentAuthors" Target="commentAuthors.xml"/><Relationship Id="rId115" Type="http://schemas.openxmlformats.org/officeDocument/2006/relationships/tableStyles" Target="tableStyles.xml"/><Relationship Id="rId114" Type="http://schemas.openxmlformats.org/officeDocument/2006/relationships/viewProps" Target="viewProps.xml"/><Relationship Id="rId113" Type="http://schemas.openxmlformats.org/officeDocument/2006/relationships/presProps" Target="presProps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04T16:06:16.542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6.png"/><Relationship Id="rId3" Type="http://schemas.openxmlformats.org/officeDocument/2006/relationships/tags" Target="../tags/tag131.xml"/><Relationship Id="rId2" Type="http://schemas.openxmlformats.org/officeDocument/2006/relationships/image" Target="../media/image15.png"/><Relationship Id="rId1" Type="http://schemas.openxmlformats.org/officeDocument/2006/relationships/tags" Target="../tags/tag130.xml"/></Relationships>
</file>

<file path=ppt/slides/_rels/slide10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81.xml"/><Relationship Id="rId4" Type="http://schemas.openxmlformats.org/officeDocument/2006/relationships/image" Target="../media/image183.jpeg"/><Relationship Id="rId3" Type="http://schemas.openxmlformats.org/officeDocument/2006/relationships/image" Target="../media/image182.jpeg"/><Relationship Id="rId2" Type="http://schemas.openxmlformats.org/officeDocument/2006/relationships/tags" Target="../tags/tag480.xml"/><Relationship Id="rId1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85.xml"/><Relationship Id="rId5" Type="http://schemas.openxmlformats.org/officeDocument/2006/relationships/image" Target="../media/image185.png"/><Relationship Id="rId4" Type="http://schemas.openxmlformats.org/officeDocument/2006/relationships/tags" Target="../tags/tag484.xml"/><Relationship Id="rId3" Type="http://schemas.openxmlformats.org/officeDocument/2006/relationships/image" Target="../media/image184.png"/><Relationship Id="rId2" Type="http://schemas.openxmlformats.org/officeDocument/2006/relationships/tags" Target="../tags/tag483.xml"/><Relationship Id="rId1" Type="http://schemas.openxmlformats.org/officeDocument/2006/relationships/tags" Target="../tags/tag48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89.xml"/><Relationship Id="rId6" Type="http://schemas.openxmlformats.org/officeDocument/2006/relationships/image" Target="../media/image187.png"/><Relationship Id="rId5" Type="http://schemas.openxmlformats.org/officeDocument/2006/relationships/tags" Target="../tags/tag488.xml"/><Relationship Id="rId4" Type="http://schemas.openxmlformats.org/officeDocument/2006/relationships/image" Target="../media/image186.png"/><Relationship Id="rId3" Type="http://schemas.openxmlformats.org/officeDocument/2006/relationships/tags" Target="../tags/tag487.xml"/><Relationship Id="rId2" Type="http://schemas.openxmlformats.org/officeDocument/2006/relationships/tags" Target="../tags/tag486.xml"/><Relationship Id="rId1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9" Type="http://schemas.openxmlformats.org/officeDocument/2006/relationships/tags" Target="../tags/tag494.xml"/><Relationship Id="rId8" Type="http://schemas.openxmlformats.org/officeDocument/2006/relationships/image" Target="../media/image190.png"/><Relationship Id="rId7" Type="http://schemas.openxmlformats.org/officeDocument/2006/relationships/tags" Target="../tags/tag493.xml"/><Relationship Id="rId6" Type="http://schemas.openxmlformats.org/officeDocument/2006/relationships/image" Target="../media/image189.png"/><Relationship Id="rId5" Type="http://schemas.openxmlformats.org/officeDocument/2006/relationships/tags" Target="../tags/tag492.xml"/><Relationship Id="rId4" Type="http://schemas.openxmlformats.org/officeDocument/2006/relationships/image" Target="../media/image188.jpeg"/><Relationship Id="rId3" Type="http://schemas.openxmlformats.org/officeDocument/2006/relationships/tags" Target="../tags/tag491.xml"/><Relationship Id="rId2" Type="http://schemas.openxmlformats.org/officeDocument/2006/relationships/tags" Target="../tags/tag49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99.xml"/><Relationship Id="rId7" Type="http://schemas.openxmlformats.org/officeDocument/2006/relationships/image" Target="../media/image192.png"/><Relationship Id="rId6" Type="http://schemas.openxmlformats.org/officeDocument/2006/relationships/tags" Target="../tags/tag498.xml"/><Relationship Id="rId5" Type="http://schemas.openxmlformats.org/officeDocument/2006/relationships/tags" Target="../tags/tag497.xml"/><Relationship Id="rId4" Type="http://schemas.openxmlformats.org/officeDocument/2006/relationships/image" Target="../media/image191.png"/><Relationship Id="rId3" Type="http://schemas.openxmlformats.org/officeDocument/2006/relationships/tags" Target="../tags/tag496.xml"/><Relationship Id="rId2" Type="http://schemas.openxmlformats.org/officeDocument/2006/relationships/tags" Target="../tags/tag495.xml"/><Relationship Id="rId1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9" Type="http://schemas.openxmlformats.org/officeDocument/2006/relationships/tags" Target="../tags/tag504.xml"/><Relationship Id="rId8" Type="http://schemas.openxmlformats.org/officeDocument/2006/relationships/image" Target="../media/image195.png"/><Relationship Id="rId7" Type="http://schemas.openxmlformats.org/officeDocument/2006/relationships/tags" Target="../tags/tag503.xml"/><Relationship Id="rId6" Type="http://schemas.openxmlformats.org/officeDocument/2006/relationships/image" Target="../media/image194.png"/><Relationship Id="rId5" Type="http://schemas.openxmlformats.org/officeDocument/2006/relationships/tags" Target="../tags/tag502.xml"/><Relationship Id="rId4" Type="http://schemas.openxmlformats.org/officeDocument/2006/relationships/image" Target="../media/image193.png"/><Relationship Id="rId3" Type="http://schemas.openxmlformats.org/officeDocument/2006/relationships/tags" Target="../tags/tag501.xml"/><Relationship Id="rId2" Type="http://schemas.openxmlformats.org/officeDocument/2006/relationships/tags" Target="../tags/tag50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05.xml"/><Relationship Id="rId10" Type="http://schemas.openxmlformats.org/officeDocument/2006/relationships/image" Target="../media/image196.png"/><Relationship Id="rId1" Type="http://schemas.openxmlformats.org/officeDocument/2006/relationships/image" Target="../media/image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09.xml"/><Relationship Id="rId6" Type="http://schemas.openxmlformats.org/officeDocument/2006/relationships/image" Target="../media/image198.png"/><Relationship Id="rId5" Type="http://schemas.openxmlformats.org/officeDocument/2006/relationships/tags" Target="../tags/tag508.xml"/><Relationship Id="rId4" Type="http://schemas.openxmlformats.org/officeDocument/2006/relationships/image" Target="../media/image197.png"/><Relationship Id="rId3" Type="http://schemas.openxmlformats.org/officeDocument/2006/relationships/tags" Target="../tags/tag507.xml"/><Relationship Id="rId2" Type="http://schemas.openxmlformats.org/officeDocument/2006/relationships/tags" Target="../tags/tag506.xml"/><Relationship Id="rId1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0.xml"/><Relationship Id="rId1" Type="http://schemas.openxmlformats.org/officeDocument/2006/relationships/image" Target="../media/image199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14.xml"/><Relationship Id="rId6" Type="http://schemas.openxmlformats.org/officeDocument/2006/relationships/tags" Target="../tags/tag513.xml"/><Relationship Id="rId5" Type="http://schemas.openxmlformats.org/officeDocument/2006/relationships/image" Target="../media/image201.png"/><Relationship Id="rId4" Type="http://schemas.openxmlformats.org/officeDocument/2006/relationships/tags" Target="../tags/tag512.xml"/><Relationship Id="rId3" Type="http://schemas.openxmlformats.org/officeDocument/2006/relationships/image" Target="../media/image200.png"/><Relationship Id="rId2" Type="http://schemas.openxmlformats.org/officeDocument/2006/relationships/tags" Target="../tags/tag511.xml"/><Relationship Id="rId1" Type="http://schemas.openxmlformats.org/officeDocument/2006/relationships/image" Target="../media/image5.png"/></Relationships>
</file>

<file path=ppt/slides/_rels/slide10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16.xml"/><Relationship Id="rId2" Type="http://schemas.openxmlformats.org/officeDocument/2006/relationships/tags" Target="../tags/tag515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image" Target="../media/image17.png"/><Relationship Id="rId1" Type="http://schemas.openxmlformats.org/officeDocument/2006/relationships/tags" Target="../tags/tag13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image" Target="../media/image20.png"/><Relationship Id="rId5" Type="http://schemas.openxmlformats.org/officeDocument/2006/relationships/tags" Target="../tags/tag138.xml"/><Relationship Id="rId4" Type="http://schemas.openxmlformats.org/officeDocument/2006/relationships/image" Target="../media/image19.png"/><Relationship Id="rId3" Type="http://schemas.openxmlformats.org/officeDocument/2006/relationships/tags" Target="../tags/tag137.xml"/><Relationship Id="rId2" Type="http://schemas.openxmlformats.org/officeDocument/2006/relationships/image" Target="../media/image18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46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tags" Target="../tags/tag136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9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2.xml"/><Relationship Id="rId3" Type="http://schemas.openxmlformats.org/officeDocument/2006/relationships/image" Target="../media/image23.png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6.xml"/><Relationship Id="rId6" Type="http://schemas.openxmlformats.org/officeDocument/2006/relationships/image" Target="../media/image26.png"/><Relationship Id="rId5" Type="http://schemas.openxmlformats.org/officeDocument/2006/relationships/tags" Target="../tags/tag155.xml"/><Relationship Id="rId4" Type="http://schemas.openxmlformats.org/officeDocument/2006/relationships/image" Target="../media/image25.png"/><Relationship Id="rId3" Type="http://schemas.openxmlformats.org/officeDocument/2006/relationships/tags" Target="../tags/tag154.xml"/><Relationship Id="rId2" Type="http://schemas.openxmlformats.org/officeDocument/2006/relationships/image" Target="../media/image24.png"/><Relationship Id="rId1" Type="http://schemas.openxmlformats.org/officeDocument/2006/relationships/tags" Target="../tags/tag15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0.xml"/><Relationship Id="rId6" Type="http://schemas.openxmlformats.org/officeDocument/2006/relationships/image" Target="../media/image29.png"/><Relationship Id="rId5" Type="http://schemas.openxmlformats.org/officeDocument/2006/relationships/tags" Target="../tags/tag159.xml"/><Relationship Id="rId4" Type="http://schemas.openxmlformats.org/officeDocument/2006/relationships/image" Target="../media/image28.png"/><Relationship Id="rId3" Type="http://schemas.openxmlformats.org/officeDocument/2006/relationships/tags" Target="../tags/tag158.xml"/><Relationship Id="rId2" Type="http://schemas.openxmlformats.org/officeDocument/2006/relationships/image" Target="../media/image27.png"/><Relationship Id="rId1" Type="http://schemas.openxmlformats.org/officeDocument/2006/relationships/tags" Target="../tags/tag157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3.xml"/><Relationship Id="rId4" Type="http://schemas.openxmlformats.org/officeDocument/2006/relationships/image" Target="../media/image31.png"/><Relationship Id="rId3" Type="http://schemas.openxmlformats.org/officeDocument/2006/relationships/tags" Target="../tags/tag162.xml"/><Relationship Id="rId2" Type="http://schemas.openxmlformats.org/officeDocument/2006/relationships/image" Target="../media/image30.png"/><Relationship Id="rId1" Type="http://schemas.openxmlformats.org/officeDocument/2006/relationships/tags" Target="../tags/tag16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5.xml"/><Relationship Id="rId2" Type="http://schemas.openxmlformats.org/officeDocument/2006/relationships/image" Target="../media/image32.png"/><Relationship Id="rId1" Type="http://schemas.openxmlformats.org/officeDocument/2006/relationships/tags" Target="../tags/tag164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8.xml"/><Relationship Id="rId5" Type="http://schemas.openxmlformats.org/officeDocument/2006/relationships/image" Target="../media/image34.png"/><Relationship Id="rId4" Type="http://schemas.openxmlformats.org/officeDocument/2006/relationships/tags" Target="../tags/tag167.xml"/><Relationship Id="rId3" Type="http://schemas.openxmlformats.org/officeDocument/2006/relationships/image" Target="../media/image33.png"/><Relationship Id="rId2" Type="http://schemas.openxmlformats.org/officeDocument/2006/relationships/tags" Target="../tags/tag166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7.png"/><Relationship Id="rId2" Type="http://schemas.openxmlformats.org/officeDocument/2006/relationships/tags" Target="../tags/tag11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173.xml"/><Relationship Id="rId7" Type="http://schemas.openxmlformats.org/officeDocument/2006/relationships/image" Target="../media/image37.png"/><Relationship Id="rId6" Type="http://schemas.openxmlformats.org/officeDocument/2006/relationships/tags" Target="../tags/tag172.xml"/><Relationship Id="rId5" Type="http://schemas.openxmlformats.org/officeDocument/2006/relationships/image" Target="../media/image36.png"/><Relationship Id="rId4" Type="http://schemas.openxmlformats.org/officeDocument/2006/relationships/tags" Target="../tags/tag171.xml"/><Relationship Id="rId3" Type="http://schemas.openxmlformats.org/officeDocument/2006/relationships/image" Target="../media/image35.png"/><Relationship Id="rId2" Type="http://schemas.openxmlformats.org/officeDocument/2006/relationships/tags" Target="../tags/tag170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77.xml"/><Relationship Id="rId15" Type="http://schemas.openxmlformats.org/officeDocument/2006/relationships/image" Target="../media/image41.png"/><Relationship Id="rId14" Type="http://schemas.openxmlformats.org/officeDocument/2006/relationships/tags" Target="../tags/tag176.xml"/><Relationship Id="rId13" Type="http://schemas.openxmlformats.org/officeDocument/2006/relationships/image" Target="../media/image40.png"/><Relationship Id="rId12" Type="http://schemas.openxmlformats.org/officeDocument/2006/relationships/tags" Target="../tags/tag175.xml"/><Relationship Id="rId11" Type="http://schemas.openxmlformats.org/officeDocument/2006/relationships/image" Target="../media/image39.png"/><Relationship Id="rId10" Type="http://schemas.openxmlformats.org/officeDocument/2006/relationships/tags" Target="../tags/tag174.xml"/><Relationship Id="rId1" Type="http://schemas.openxmlformats.org/officeDocument/2006/relationships/tags" Target="../tags/tag16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image" Target="../media/image45.png"/><Relationship Id="rId7" Type="http://schemas.openxmlformats.org/officeDocument/2006/relationships/tags" Target="../tags/tag18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tags" Target="../tags/tag180.xml"/><Relationship Id="rId3" Type="http://schemas.openxmlformats.org/officeDocument/2006/relationships/image" Target="../media/image42.png"/><Relationship Id="rId2" Type="http://schemas.openxmlformats.org/officeDocument/2006/relationships/tags" Target="../tags/tag17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7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86.xml"/><Relationship Id="rId7" Type="http://schemas.openxmlformats.org/officeDocument/2006/relationships/image" Target="../media/image48.png"/><Relationship Id="rId6" Type="http://schemas.openxmlformats.org/officeDocument/2006/relationships/tags" Target="../tags/tag185.xml"/><Relationship Id="rId5" Type="http://schemas.openxmlformats.org/officeDocument/2006/relationships/image" Target="../media/image47.png"/><Relationship Id="rId4" Type="http://schemas.openxmlformats.org/officeDocument/2006/relationships/tags" Target="../tags/tag184.xml"/><Relationship Id="rId3" Type="http://schemas.openxmlformats.org/officeDocument/2006/relationships/image" Target="../media/image46.png"/><Relationship Id="rId2" Type="http://schemas.openxmlformats.org/officeDocument/2006/relationships/tags" Target="../tags/tag183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90.xml"/><Relationship Id="rId7" Type="http://schemas.openxmlformats.org/officeDocument/2006/relationships/image" Target="../media/image51.png"/><Relationship Id="rId6" Type="http://schemas.openxmlformats.org/officeDocument/2006/relationships/tags" Target="../tags/tag189.xml"/><Relationship Id="rId5" Type="http://schemas.openxmlformats.org/officeDocument/2006/relationships/image" Target="../media/image50.png"/><Relationship Id="rId4" Type="http://schemas.openxmlformats.org/officeDocument/2006/relationships/tags" Target="../tags/tag188.xml"/><Relationship Id="rId3" Type="http://schemas.openxmlformats.org/officeDocument/2006/relationships/image" Target="../media/image49.png"/><Relationship Id="rId2" Type="http://schemas.openxmlformats.org/officeDocument/2006/relationships/tags" Target="../tags/tag187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4.xml"/><Relationship Id="rId5" Type="http://schemas.openxmlformats.org/officeDocument/2006/relationships/image" Target="../media/image53.png"/><Relationship Id="rId4" Type="http://schemas.openxmlformats.org/officeDocument/2006/relationships/tags" Target="../tags/tag193.xml"/><Relationship Id="rId3" Type="http://schemas.openxmlformats.org/officeDocument/2006/relationships/image" Target="../media/image52.png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8.xml"/><Relationship Id="rId5" Type="http://schemas.openxmlformats.org/officeDocument/2006/relationships/image" Target="../media/image55.png"/><Relationship Id="rId4" Type="http://schemas.openxmlformats.org/officeDocument/2006/relationships/tags" Target="../tags/tag197.xml"/><Relationship Id="rId3" Type="http://schemas.openxmlformats.org/officeDocument/2006/relationships/image" Target="../media/image54.png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tags" Target="../tags/tag203.xml"/><Relationship Id="rId7" Type="http://schemas.openxmlformats.org/officeDocument/2006/relationships/image" Target="../media/image58.png"/><Relationship Id="rId6" Type="http://schemas.openxmlformats.org/officeDocument/2006/relationships/tags" Target="../tags/tag202.xml"/><Relationship Id="rId5" Type="http://schemas.openxmlformats.org/officeDocument/2006/relationships/image" Target="../media/image57.png"/><Relationship Id="rId4" Type="http://schemas.openxmlformats.org/officeDocument/2006/relationships/tags" Target="../tags/tag201.xml"/><Relationship Id="rId3" Type="http://schemas.openxmlformats.org/officeDocument/2006/relationships/image" Target="../media/image56.png"/><Relationship Id="rId2" Type="http://schemas.openxmlformats.org/officeDocument/2006/relationships/tags" Target="../tags/tag200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05.xml"/><Relationship Id="rId11" Type="http://schemas.openxmlformats.org/officeDocument/2006/relationships/image" Target="../media/image60.png"/><Relationship Id="rId10" Type="http://schemas.openxmlformats.org/officeDocument/2006/relationships/tags" Target="../tags/tag204.xml"/><Relationship Id="rId1" Type="http://schemas.openxmlformats.org/officeDocument/2006/relationships/tags" Target="../tags/tag199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7.xml"/><Relationship Id="rId2" Type="http://schemas.openxmlformats.org/officeDocument/2006/relationships/image" Target="../media/image61.png"/><Relationship Id="rId1" Type="http://schemas.openxmlformats.org/officeDocument/2006/relationships/tags" Target="../tags/tag206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9.xml"/><Relationship Id="rId2" Type="http://schemas.openxmlformats.org/officeDocument/2006/relationships/image" Target="../media/image62.png"/><Relationship Id="rId1" Type="http://schemas.openxmlformats.org/officeDocument/2006/relationships/tags" Target="../tags/tag208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1.xml"/><Relationship Id="rId2" Type="http://schemas.openxmlformats.org/officeDocument/2006/relationships/image" Target="../media/image63.png"/><Relationship Id="rId1" Type="http://schemas.openxmlformats.org/officeDocument/2006/relationships/tags" Target="../tags/tag210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8.png"/><Relationship Id="rId2" Type="http://schemas.openxmlformats.org/officeDocument/2006/relationships/tags" Target="../tags/tag115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3.xml"/><Relationship Id="rId2" Type="http://schemas.openxmlformats.org/officeDocument/2006/relationships/image" Target="../media/image64.png"/><Relationship Id="rId1" Type="http://schemas.openxmlformats.org/officeDocument/2006/relationships/tags" Target="../tags/tag21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5.xml"/><Relationship Id="rId2" Type="http://schemas.openxmlformats.org/officeDocument/2006/relationships/image" Target="../media/image61.png"/><Relationship Id="rId1" Type="http://schemas.openxmlformats.org/officeDocument/2006/relationships/tags" Target="../tags/tag21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7.xml"/><Relationship Id="rId2" Type="http://schemas.openxmlformats.org/officeDocument/2006/relationships/image" Target="../media/image65.png"/><Relationship Id="rId1" Type="http://schemas.openxmlformats.org/officeDocument/2006/relationships/tags" Target="../tags/tag216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9.xml"/><Relationship Id="rId2" Type="http://schemas.openxmlformats.org/officeDocument/2006/relationships/image" Target="../media/image66.png"/><Relationship Id="rId1" Type="http://schemas.openxmlformats.org/officeDocument/2006/relationships/tags" Target="../tags/tag218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1.xml"/><Relationship Id="rId2" Type="http://schemas.openxmlformats.org/officeDocument/2006/relationships/image" Target="../media/image67.png"/><Relationship Id="rId1" Type="http://schemas.openxmlformats.org/officeDocument/2006/relationships/tags" Target="../tags/tag220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3.xml"/><Relationship Id="rId2" Type="http://schemas.openxmlformats.org/officeDocument/2006/relationships/image" Target="../media/image68.png"/><Relationship Id="rId1" Type="http://schemas.openxmlformats.org/officeDocument/2006/relationships/tags" Target="../tags/tag22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5.xml"/><Relationship Id="rId2" Type="http://schemas.openxmlformats.org/officeDocument/2006/relationships/image" Target="../media/image69.png"/><Relationship Id="rId1" Type="http://schemas.openxmlformats.org/officeDocument/2006/relationships/tags" Target="../tags/tag22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29.xml"/><Relationship Id="rId6" Type="http://schemas.openxmlformats.org/officeDocument/2006/relationships/image" Target="../media/image72.png"/><Relationship Id="rId5" Type="http://schemas.openxmlformats.org/officeDocument/2006/relationships/tags" Target="../tags/tag228.xml"/><Relationship Id="rId4" Type="http://schemas.openxmlformats.org/officeDocument/2006/relationships/image" Target="../media/image71.png"/><Relationship Id="rId3" Type="http://schemas.openxmlformats.org/officeDocument/2006/relationships/tags" Target="../tags/tag227.xml"/><Relationship Id="rId2" Type="http://schemas.openxmlformats.org/officeDocument/2006/relationships/image" Target="../media/image70.png"/><Relationship Id="rId1" Type="http://schemas.openxmlformats.org/officeDocument/2006/relationships/tags" Target="../tags/tag22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33.xml"/><Relationship Id="rId6" Type="http://schemas.openxmlformats.org/officeDocument/2006/relationships/image" Target="../media/image75.png"/><Relationship Id="rId5" Type="http://schemas.openxmlformats.org/officeDocument/2006/relationships/tags" Target="../tags/tag232.xml"/><Relationship Id="rId4" Type="http://schemas.openxmlformats.org/officeDocument/2006/relationships/image" Target="../media/image74.png"/><Relationship Id="rId3" Type="http://schemas.openxmlformats.org/officeDocument/2006/relationships/tags" Target="../tags/tag231.xml"/><Relationship Id="rId2" Type="http://schemas.openxmlformats.org/officeDocument/2006/relationships/image" Target="../media/image73.png"/><Relationship Id="rId1" Type="http://schemas.openxmlformats.org/officeDocument/2006/relationships/tags" Target="../tags/tag230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6.xml"/><Relationship Id="rId4" Type="http://schemas.openxmlformats.org/officeDocument/2006/relationships/image" Target="../media/image77.png"/><Relationship Id="rId3" Type="http://schemas.openxmlformats.org/officeDocument/2006/relationships/tags" Target="../tags/tag235.xml"/><Relationship Id="rId2" Type="http://schemas.openxmlformats.org/officeDocument/2006/relationships/image" Target="../media/image76.png"/><Relationship Id="rId1" Type="http://schemas.openxmlformats.org/officeDocument/2006/relationships/tags" Target="../tags/tag23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9.png"/><Relationship Id="rId2" Type="http://schemas.openxmlformats.org/officeDocument/2006/relationships/tags" Target="../tags/tag117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image" Target="../media/image78.png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image" Target="../media/image79.png"/><Relationship Id="rId2" Type="http://schemas.openxmlformats.org/officeDocument/2006/relationships/tags" Target="../tags/tag244.xml"/><Relationship Id="rId1" Type="http://schemas.openxmlformats.org/officeDocument/2006/relationships/tags" Target="../tags/tag24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image" Target="../media/image80.png"/><Relationship Id="rId2" Type="http://schemas.openxmlformats.org/officeDocument/2006/relationships/tags" Target="../tags/tag250.xml"/><Relationship Id="rId1" Type="http://schemas.openxmlformats.org/officeDocument/2006/relationships/tags" Target="../tags/tag249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7.xml"/><Relationship Id="rId4" Type="http://schemas.openxmlformats.org/officeDocument/2006/relationships/image" Target="../media/image81.png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0.xml"/><Relationship Id="rId4" Type="http://schemas.openxmlformats.org/officeDocument/2006/relationships/image" Target="../media/image82.png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tags" Target="../tags/tag265.xml"/><Relationship Id="rId7" Type="http://schemas.openxmlformats.org/officeDocument/2006/relationships/image" Target="../media/image84.png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image" Target="../media/image83.png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66.xml"/><Relationship Id="rId1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70.xml"/><Relationship Id="rId6" Type="http://schemas.openxmlformats.org/officeDocument/2006/relationships/image" Target="../media/image87.png"/><Relationship Id="rId5" Type="http://schemas.openxmlformats.org/officeDocument/2006/relationships/tags" Target="../tags/tag269.xml"/><Relationship Id="rId4" Type="http://schemas.openxmlformats.org/officeDocument/2006/relationships/image" Target="../media/image86.png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3.xml"/><Relationship Id="rId4" Type="http://schemas.openxmlformats.org/officeDocument/2006/relationships/image" Target="../media/image88.png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6.xml"/><Relationship Id="rId4" Type="http://schemas.openxmlformats.org/officeDocument/2006/relationships/image" Target="../media/image89.png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tags" Target="../tags/tag280.xml"/><Relationship Id="rId7" Type="http://schemas.openxmlformats.org/officeDocument/2006/relationships/image" Target="../media/image92.png"/><Relationship Id="rId6" Type="http://schemas.openxmlformats.org/officeDocument/2006/relationships/tags" Target="../tags/tag279.xml"/><Relationship Id="rId5" Type="http://schemas.openxmlformats.org/officeDocument/2006/relationships/image" Target="../media/image91.png"/><Relationship Id="rId4" Type="http://schemas.openxmlformats.org/officeDocument/2006/relationships/tags" Target="../tags/tag278.xml"/><Relationship Id="rId3" Type="http://schemas.openxmlformats.org/officeDocument/2006/relationships/image" Target="../media/image90.png"/><Relationship Id="rId2" Type="http://schemas.openxmlformats.org/officeDocument/2006/relationships/tags" Target="../tags/tag27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8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1.xml"/><Relationship Id="rId5" Type="http://schemas.openxmlformats.org/officeDocument/2006/relationships/image" Target="../media/image11.png"/><Relationship Id="rId4" Type="http://schemas.openxmlformats.org/officeDocument/2006/relationships/tags" Target="../tags/tag120.xml"/><Relationship Id="rId3" Type="http://schemas.openxmlformats.org/officeDocument/2006/relationships/image" Target="../media/image10.png"/><Relationship Id="rId2" Type="http://schemas.openxmlformats.org/officeDocument/2006/relationships/tags" Target="../tags/tag119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4.xml"/><Relationship Id="rId4" Type="http://schemas.openxmlformats.org/officeDocument/2006/relationships/image" Target="../media/image94.png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7.xml"/><Relationship Id="rId4" Type="http://schemas.openxmlformats.org/officeDocument/2006/relationships/image" Target="../media/image95.png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0.xml"/><Relationship Id="rId4" Type="http://schemas.openxmlformats.org/officeDocument/2006/relationships/image" Target="../media/image96.png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93.xml"/><Relationship Id="rId5" Type="http://schemas.openxmlformats.org/officeDocument/2006/relationships/image" Target="../media/image98.png"/><Relationship Id="rId4" Type="http://schemas.openxmlformats.org/officeDocument/2006/relationships/tags" Target="../tags/tag292.xml"/><Relationship Id="rId3" Type="http://schemas.openxmlformats.org/officeDocument/2006/relationships/image" Target="../media/image97.png"/><Relationship Id="rId2" Type="http://schemas.openxmlformats.org/officeDocument/2006/relationships/tags" Target="../tags/tag291.xml"/><Relationship Id="rId1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5.xml"/><Relationship Id="rId3" Type="http://schemas.openxmlformats.org/officeDocument/2006/relationships/image" Target="../media/image99.png"/><Relationship Id="rId2" Type="http://schemas.openxmlformats.org/officeDocument/2006/relationships/tags" Target="../tags/tag294.xml"/><Relationship Id="rId1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7.xml"/><Relationship Id="rId3" Type="http://schemas.openxmlformats.org/officeDocument/2006/relationships/image" Target="../media/image61.png"/><Relationship Id="rId2" Type="http://schemas.openxmlformats.org/officeDocument/2006/relationships/tags" Target="../tags/tag296.xml"/><Relationship Id="rId1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9.xml"/><Relationship Id="rId3" Type="http://schemas.openxmlformats.org/officeDocument/2006/relationships/image" Target="../media/image100.png"/><Relationship Id="rId2" Type="http://schemas.openxmlformats.org/officeDocument/2006/relationships/tags" Target="../tags/tag298.xml"/><Relationship Id="rId1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1.xml"/><Relationship Id="rId3" Type="http://schemas.openxmlformats.org/officeDocument/2006/relationships/image" Target="../media/image101.png"/><Relationship Id="rId2" Type="http://schemas.openxmlformats.org/officeDocument/2006/relationships/tags" Target="../tags/tag300.xml"/><Relationship Id="rId1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8" Type="http://schemas.openxmlformats.org/officeDocument/2006/relationships/tags" Target="../tags/tag305.xml"/><Relationship Id="rId7" Type="http://schemas.openxmlformats.org/officeDocument/2006/relationships/image" Target="../media/image104.png"/><Relationship Id="rId6" Type="http://schemas.openxmlformats.org/officeDocument/2006/relationships/tags" Target="../tags/tag304.xml"/><Relationship Id="rId5" Type="http://schemas.openxmlformats.org/officeDocument/2006/relationships/image" Target="../media/image103.png"/><Relationship Id="rId4" Type="http://schemas.openxmlformats.org/officeDocument/2006/relationships/tags" Target="../tags/tag303.xml"/><Relationship Id="rId3" Type="http://schemas.openxmlformats.org/officeDocument/2006/relationships/image" Target="../media/image102.png"/><Relationship Id="rId2" Type="http://schemas.openxmlformats.org/officeDocument/2006/relationships/tags" Target="../tags/tag30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06.xml"/><Relationship Id="rId1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8.xml"/><Relationship Id="rId3" Type="http://schemas.openxmlformats.org/officeDocument/2006/relationships/image" Target="../media/image106.jpeg"/><Relationship Id="rId2" Type="http://schemas.openxmlformats.org/officeDocument/2006/relationships/tags" Target="../tags/tag30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13.png"/><Relationship Id="rId3" Type="http://schemas.openxmlformats.org/officeDocument/2006/relationships/tags" Target="../tags/tag122.xml"/><Relationship Id="rId2" Type="http://schemas.openxmlformats.org/officeDocument/2006/relationships/image" Target="../media/image12.jpeg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0.xml"/><Relationship Id="rId3" Type="http://schemas.openxmlformats.org/officeDocument/2006/relationships/image" Target="../media/image107.png"/><Relationship Id="rId2" Type="http://schemas.openxmlformats.org/officeDocument/2006/relationships/tags" Target="../tags/tag309.xml"/><Relationship Id="rId1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2.xml"/><Relationship Id="rId3" Type="http://schemas.openxmlformats.org/officeDocument/2006/relationships/image" Target="../media/image108.png"/><Relationship Id="rId2" Type="http://schemas.openxmlformats.org/officeDocument/2006/relationships/tags" Target="../tags/tag311.xml"/><Relationship Id="rId1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4.xml"/><Relationship Id="rId3" Type="http://schemas.openxmlformats.org/officeDocument/2006/relationships/image" Target="../media/image109.png"/><Relationship Id="rId2" Type="http://schemas.openxmlformats.org/officeDocument/2006/relationships/tags" Target="../tags/tag313.xml"/><Relationship Id="rId1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6.xml"/><Relationship Id="rId3" Type="http://schemas.openxmlformats.org/officeDocument/2006/relationships/image" Target="../media/image110.png"/><Relationship Id="rId2" Type="http://schemas.openxmlformats.org/officeDocument/2006/relationships/tags" Target="../tags/tag315.xml"/><Relationship Id="rId1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8.xml"/><Relationship Id="rId3" Type="http://schemas.openxmlformats.org/officeDocument/2006/relationships/image" Target="../media/image111.png"/><Relationship Id="rId2" Type="http://schemas.openxmlformats.org/officeDocument/2006/relationships/tags" Target="../tags/tag317.xml"/><Relationship Id="rId1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21.xml"/><Relationship Id="rId5" Type="http://schemas.openxmlformats.org/officeDocument/2006/relationships/image" Target="../media/image113.png"/><Relationship Id="rId4" Type="http://schemas.openxmlformats.org/officeDocument/2006/relationships/tags" Target="../tags/tag320.xml"/><Relationship Id="rId3" Type="http://schemas.openxmlformats.org/officeDocument/2006/relationships/image" Target="../media/image112.png"/><Relationship Id="rId2" Type="http://schemas.openxmlformats.org/officeDocument/2006/relationships/tags" Target="../tags/tag319.xml"/><Relationship Id="rId1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3.xml"/><Relationship Id="rId3" Type="http://schemas.openxmlformats.org/officeDocument/2006/relationships/image" Target="../media/image61.png"/><Relationship Id="rId2" Type="http://schemas.openxmlformats.org/officeDocument/2006/relationships/tags" Target="../tags/tag322.xml"/><Relationship Id="rId1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tags" Target="../tags/tag327.xml"/><Relationship Id="rId7" Type="http://schemas.openxmlformats.org/officeDocument/2006/relationships/image" Target="../media/image92.png"/><Relationship Id="rId6" Type="http://schemas.openxmlformats.org/officeDocument/2006/relationships/tags" Target="../tags/tag326.xml"/><Relationship Id="rId5" Type="http://schemas.openxmlformats.org/officeDocument/2006/relationships/image" Target="../media/image91.png"/><Relationship Id="rId4" Type="http://schemas.openxmlformats.org/officeDocument/2006/relationships/tags" Target="../tags/tag325.xml"/><Relationship Id="rId3" Type="http://schemas.openxmlformats.org/officeDocument/2006/relationships/image" Target="../media/image90.png"/><Relationship Id="rId2" Type="http://schemas.openxmlformats.org/officeDocument/2006/relationships/tags" Target="../tags/tag324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28.xml"/><Relationship Id="rId1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0.xml"/><Relationship Id="rId3" Type="http://schemas.openxmlformats.org/officeDocument/2006/relationships/image" Target="../media/image114.png"/><Relationship Id="rId2" Type="http://schemas.openxmlformats.org/officeDocument/2006/relationships/tags" Target="../tags/tag329.xml"/><Relationship Id="rId1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image" Target="../media/image119.png"/><Relationship Id="rId7" Type="http://schemas.openxmlformats.org/officeDocument/2006/relationships/tags" Target="../tags/tag33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tags" Target="../tags/tag331.xml"/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36.xml"/><Relationship Id="rId14" Type="http://schemas.openxmlformats.org/officeDocument/2006/relationships/image" Target="../media/image122.png"/><Relationship Id="rId13" Type="http://schemas.openxmlformats.org/officeDocument/2006/relationships/tags" Target="../tags/tag335.xml"/><Relationship Id="rId12" Type="http://schemas.openxmlformats.org/officeDocument/2006/relationships/image" Target="../media/image121.png"/><Relationship Id="rId11" Type="http://schemas.openxmlformats.org/officeDocument/2006/relationships/tags" Target="../tags/tag334.xml"/><Relationship Id="rId10" Type="http://schemas.openxmlformats.org/officeDocument/2006/relationships/image" Target="../media/image120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image" Target="../media/image126.png"/><Relationship Id="rId7" Type="http://schemas.openxmlformats.org/officeDocument/2006/relationships/tags" Target="../tags/tag339.xml"/><Relationship Id="rId6" Type="http://schemas.openxmlformats.org/officeDocument/2006/relationships/image" Target="../media/image125.png"/><Relationship Id="rId5" Type="http://schemas.openxmlformats.org/officeDocument/2006/relationships/tags" Target="../tags/tag338.xml"/><Relationship Id="rId4" Type="http://schemas.openxmlformats.org/officeDocument/2006/relationships/image" Target="../media/image124.png"/><Relationship Id="rId3" Type="http://schemas.openxmlformats.org/officeDocument/2006/relationships/tags" Target="../tags/tag337.xml"/><Relationship Id="rId2" Type="http://schemas.openxmlformats.org/officeDocument/2006/relationships/image" Target="../media/image12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image" Target="../media/image129.png"/><Relationship Id="rId7" Type="http://schemas.openxmlformats.org/officeDocument/2006/relationships/tags" Target="../tags/tag344.xml"/><Relationship Id="rId6" Type="http://schemas.openxmlformats.org/officeDocument/2006/relationships/image" Target="../media/image128.png"/><Relationship Id="rId5" Type="http://schemas.openxmlformats.org/officeDocument/2006/relationships/tags" Target="../tags/tag343.xml"/><Relationship Id="rId4" Type="http://schemas.openxmlformats.org/officeDocument/2006/relationships/image" Target="../media/image127.png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tags" Target="../tags/tag350.xml"/><Relationship Id="rId8" Type="http://schemas.openxmlformats.org/officeDocument/2006/relationships/image" Target="../media/image132.png"/><Relationship Id="rId7" Type="http://schemas.openxmlformats.org/officeDocument/2006/relationships/tags" Target="../tags/tag349.xml"/><Relationship Id="rId6" Type="http://schemas.openxmlformats.org/officeDocument/2006/relationships/image" Target="../media/image131.png"/><Relationship Id="rId5" Type="http://schemas.openxmlformats.org/officeDocument/2006/relationships/tags" Target="../tags/tag348.xml"/><Relationship Id="rId4" Type="http://schemas.openxmlformats.org/officeDocument/2006/relationships/image" Target="../media/image130.png"/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352.xml"/><Relationship Id="rId12" Type="http://schemas.openxmlformats.org/officeDocument/2006/relationships/image" Target="../media/image134.png"/><Relationship Id="rId11" Type="http://schemas.openxmlformats.org/officeDocument/2006/relationships/tags" Target="../tags/tag351.xml"/><Relationship Id="rId10" Type="http://schemas.openxmlformats.org/officeDocument/2006/relationships/image" Target="../media/image133.png"/><Relationship Id="rId1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image" Target="../media/image137.png"/><Relationship Id="rId7" Type="http://schemas.openxmlformats.org/officeDocument/2006/relationships/tags" Target="../tags/tag356.xml"/><Relationship Id="rId6" Type="http://schemas.openxmlformats.org/officeDocument/2006/relationships/image" Target="../media/image136.png"/><Relationship Id="rId5" Type="http://schemas.openxmlformats.org/officeDocument/2006/relationships/tags" Target="../tags/tag355.xml"/><Relationship Id="rId4" Type="http://schemas.openxmlformats.org/officeDocument/2006/relationships/image" Target="../media/image135.png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58.xml"/><Relationship Id="rId10" Type="http://schemas.openxmlformats.org/officeDocument/2006/relationships/image" Target="../media/image138.png"/><Relationship Id="rId1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image" Target="../media/image141.png"/><Relationship Id="rId7" Type="http://schemas.openxmlformats.org/officeDocument/2006/relationships/tags" Target="../tags/tag362.xml"/><Relationship Id="rId6" Type="http://schemas.openxmlformats.org/officeDocument/2006/relationships/image" Target="../media/image140.png"/><Relationship Id="rId5" Type="http://schemas.openxmlformats.org/officeDocument/2006/relationships/tags" Target="../tags/tag361.xml"/><Relationship Id="rId4" Type="http://schemas.openxmlformats.org/officeDocument/2006/relationships/image" Target="../media/image139.png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64.xml"/><Relationship Id="rId10" Type="http://schemas.openxmlformats.org/officeDocument/2006/relationships/image" Target="../media/image142.png"/><Relationship Id="rId1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tags" Target="../tags/tag369.xml"/><Relationship Id="rId8" Type="http://schemas.openxmlformats.org/officeDocument/2006/relationships/image" Target="../media/image145.png"/><Relationship Id="rId7" Type="http://schemas.openxmlformats.org/officeDocument/2006/relationships/tags" Target="../tags/tag368.xml"/><Relationship Id="rId6" Type="http://schemas.openxmlformats.org/officeDocument/2006/relationships/image" Target="../media/image144.png"/><Relationship Id="rId5" Type="http://schemas.openxmlformats.org/officeDocument/2006/relationships/tags" Target="../tags/tag367.xml"/><Relationship Id="rId4" Type="http://schemas.openxmlformats.org/officeDocument/2006/relationships/image" Target="../media/image143.png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70.xml"/><Relationship Id="rId10" Type="http://schemas.openxmlformats.org/officeDocument/2006/relationships/image" Target="../media/image146.png"/><Relationship Id="rId1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tags" Target="../tags/tag375.xml"/><Relationship Id="rId8" Type="http://schemas.openxmlformats.org/officeDocument/2006/relationships/image" Target="../media/image149.png"/><Relationship Id="rId7" Type="http://schemas.openxmlformats.org/officeDocument/2006/relationships/tags" Target="../tags/tag374.xml"/><Relationship Id="rId6" Type="http://schemas.openxmlformats.org/officeDocument/2006/relationships/image" Target="../media/image148.png"/><Relationship Id="rId5" Type="http://schemas.openxmlformats.org/officeDocument/2006/relationships/tags" Target="../tags/tag373.xml"/><Relationship Id="rId4" Type="http://schemas.openxmlformats.org/officeDocument/2006/relationships/image" Target="../media/image147.png"/><Relationship Id="rId3" Type="http://schemas.openxmlformats.org/officeDocument/2006/relationships/tags" Target="../tags/tag372.xml"/><Relationship Id="rId2" Type="http://schemas.openxmlformats.org/officeDocument/2006/relationships/tags" Target="../tags/tag37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76.xml"/><Relationship Id="rId10" Type="http://schemas.openxmlformats.org/officeDocument/2006/relationships/image" Target="../media/image150.png"/><Relationship Id="rId1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81.xml"/><Relationship Id="rId7" Type="http://schemas.openxmlformats.org/officeDocument/2006/relationships/image" Target="../media/image153.png"/><Relationship Id="rId6" Type="http://schemas.openxmlformats.org/officeDocument/2006/relationships/tags" Target="../tags/tag380.xml"/><Relationship Id="rId5" Type="http://schemas.openxmlformats.org/officeDocument/2006/relationships/image" Target="../media/image152.png"/><Relationship Id="rId4" Type="http://schemas.openxmlformats.org/officeDocument/2006/relationships/tags" Target="../tags/tag379.xml"/><Relationship Id="rId3" Type="http://schemas.openxmlformats.org/officeDocument/2006/relationships/image" Target="../media/image151.png"/><Relationship Id="rId2" Type="http://schemas.openxmlformats.org/officeDocument/2006/relationships/tags" Target="../tags/tag378.xml"/><Relationship Id="rId10" Type="http://schemas.openxmlformats.org/officeDocument/2006/relationships/comments" Target="../comments/comment1.xml"/><Relationship Id="rId1" Type="http://schemas.openxmlformats.org/officeDocument/2006/relationships/tags" Target="../tags/tag377.xml"/></Relationships>
</file>

<file path=ppt/slides/_rels/slide7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4.xml"/><Relationship Id="rId4" Type="http://schemas.openxmlformats.org/officeDocument/2006/relationships/image" Target="../media/image154.png"/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7.xml"/><Relationship Id="rId4" Type="http://schemas.openxmlformats.org/officeDocument/2006/relationships/image" Target="../media/image155.png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8.xml"/><Relationship Id="rId5" Type="http://schemas.openxmlformats.org/officeDocument/2006/relationships/image" Target="../media/image14.png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90.xml"/><Relationship Id="rId4" Type="http://schemas.openxmlformats.org/officeDocument/2006/relationships/image" Target="../media/image156.png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94.xml"/><Relationship Id="rId5" Type="http://schemas.openxmlformats.org/officeDocument/2006/relationships/tags" Target="../tags/tag393.xml"/><Relationship Id="rId4" Type="http://schemas.openxmlformats.org/officeDocument/2006/relationships/image" Target="../media/image157.png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7.xml"/><Relationship Id="rId3" Type="http://schemas.openxmlformats.org/officeDocument/2006/relationships/image" Target="../media/image158.png"/><Relationship Id="rId2" Type="http://schemas.openxmlformats.org/officeDocument/2006/relationships/tags" Target="../tags/tag396.xml"/><Relationship Id="rId1" Type="http://schemas.openxmlformats.org/officeDocument/2006/relationships/tags" Target="../tags/tag395.xml"/></Relationships>
</file>

<file path=ppt/slides/_rels/slide83.xml.rels><?xml version="1.0" encoding="UTF-8" standalone="yes"?>
<Relationships xmlns="http://schemas.openxmlformats.org/package/2006/relationships"><Relationship Id="rId9" Type="http://schemas.openxmlformats.org/officeDocument/2006/relationships/tags" Target="../tags/tag405.xml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" Type="http://schemas.openxmlformats.org/officeDocument/2006/relationships/tags" Target="../tags/tag399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424.xml"/><Relationship Id="rId27" Type="http://schemas.openxmlformats.org/officeDocument/2006/relationships/tags" Target="../tags/tag423.xml"/><Relationship Id="rId26" Type="http://schemas.openxmlformats.org/officeDocument/2006/relationships/tags" Target="../tags/tag422.xml"/><Relationship Id="rId25" Type="http://schemas.openxmlformats.org/officeDocument/2006/relationships/tags" Target="../tags/tag421.xml"/><Relationship Id="rId24" Type="http://schemas.openxmlformats.org/officeDocument/2006/relationships/tags" Target="../tags/tag420.xml"/><Relationship Id="rId23" Type="http://schemas.openxmlformats.org/officeDocument/2006/relationships/tags" Target="../tags/tag419.xml"/><Relationship Id="rId22" Type="http://schemas.openxmlformats.org/officeDocument/2006/relationships/tags" Target="../tags/tag418.xml"/><Relationship Id="rId21" Type="http://schemas.openxmlformats.org/officeDocument/2006/relationships/tags" Target="../tags/tag417.xml"/><Relationship Id="rId20" Type="http://schemas.openxmlformats.org/officeDocument/2006/relationships/tags" Target="../tags/tag416.xml"/><Relationship Id="rId2" Type="http://schemas.openxmlformats.org/officeDocument/2006/relationships/tags" Target="../tags/tag398.xml"/><Relationship Id="rId19" Type="http://schemas.openxmlformats.org/officeDocument/2006/relationships/tags" Target="../tags/tag415.xml"/><Relationship Id="rId18" Type="http://schemas.openxmlformats.org/officeDocument/2006/relationships/tags" Target="../tags/tag414.xml"/><Relationship Id="rId17" Type="http://schemas.openxmlformats.org/officeDocument/2006/relationships/tags" Target="../tags/tag413.xml"/><Relationship Id="rId16" Type="http://schemas.openxmlformats.org/officeDocument/2006/relationships/tags" Target="../tags/tag412.xml"/><Relationship Id="rId15" Type="http://schemas.openxmlformats.org/officeDocument/2006/relationships/tags" Target="../tags/tag411.xml"/><Relationship Id="rId14" Type="http://schemas.openxmlformats.org/officeDocument/2006/relationships/tags" Target="../tags/tag410.xml"/><Relationship Id="rId13" Type="http://schemas.openxmlformats.org/officeDocument/2006/relationships/tags" Target="../tags/tag409.xml"/><Relationship Id="rId12" Type="http://schemas.openxmlformats.org/officeDocument/2006/relationships/tags" Target="../tags/tag408.xml"/><Relationship Id="rId11" Type="http://schemas.openxmlformats.org/officeDocument/2006/relationships/tags" Target="../tags/tag407.xml"/><Relationship Id="rId10" Type="http://schemas.openxmlformats.org/officeDocument/2006/relationships/tags" Target="../tags/tag406.xml"/><Relationship Id="rId1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27.xml"/><Relationship Id="rId4" Type="http://schemas.openxmlformats.org/officeDocument/2006/relationships/image" Target="../media/image159.png"/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31.xml"/><Relationship Id="rId6" Type="http://schemas.openxmlformats.org/officeDocument/2006/relationships/tags" Target="../tags/tag430.xml"/><Relationship Id="rId5" Type="http://schemas.openxmlformats.org/officeDocument/2006/relationships/image" Target="../media/image161.png"/><Relationship Id="rId4" Type="http://schemas.openxmlformats.org/officeDocument/2006/relationships/tags" Target="../tags/tag429.xml"/><Relationship Id="rId3" Type="http://schemas.openxmlformats.org/officeDocument/2006/relationships/image" Target="../media/image160.png"/><Relationship Id="rId2" Type="http://schemas.openxmlformats.org/officeDocument/2006/relationships/tags" Target="../tags/tag428.xml"/><Relationship Id="rId1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34.xml"/><Relationship Id="rId4" Type="http://schemas.openxmlformats.org/officeDocument/2006/relationships/image" Target="../media/image162.png"/><Relationship Id="rId3" Type="http://schemas.openxmlformats.org/officeDocument/2006/relationships/tags" Target="../tags/tag433.xml"/><Relationship Id="rId2" Type="http://schemas.openxmlformats.org/officeDocument/2006/relationships/tags" Target="../tags/tag432.xml"/><Relationship Id="rId1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38.xml"/><Relationship Id="rId6" Type="http://schemas.openxmlformats.org/officeDocument/2006/relationships/image" Target="../media/image164.png"/><Relationship Id="rId5" Type="http://schemas.openxmlformats.org/officeDocument/2006/relationships/tags" Target="../tags/tag437.xml"/><Relationship Id="rId4" Type="http://schemas.openxmlformats.org/officeDocument/2006/relationships/image" Target="../media/image163.png"/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41.xml"/><Relationship Id="rId5" Type="http://schemas.openxmlformats.org/officeDocument/2006/relationships/image" Target="../media/image166.jpeg"/><Relationship Id="rId4" Type="http://schemas.openxmlformats.org/officeDocument/2006/relationships/image" Target="../media/image165.png"/><Relationship Id="rId3" Type="http://schemas.openxmlformats.org/officeDocument/2006/relationships/tags" Target="../tags/tag440.xml"/><Relationship Id="rId2" Type="http://schemas.openxmlformats.org/officeDocument/2006/relationships/tags" Target="../tags/tag439.xml"/><Relationship Id="rId1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45.xml"/><Relationship Id="rId6" Type="http://schemas.openxmlformats.org/officeDocument/2006/relationships/image" Target="../media/image168.png"/><Relationship Id="rId5" Type="http://schemas.openxmlformats.org/officeDocument/2006/relationships/tags" Target="../tags/tag444.xml"/><Relationship Id="rId4" Type="http://schemas.openxmlformats.org/officeDocument/2006/relationships/image" Target="../media/image167.png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49.xml"/><Relationship Id="rId4" Type="http://schemas.openxmlformats.org/officeDocument/2006/relationships/image" Target="../media/image169.png"/><Relationship Id="rId3" Type="http://schemas.openxmlformats.org/officeDocument/2006/relationships/tags" Target="../tags/tag448.xml"/><Relationship Id="rId2" Type="http://schemas.openxmlformats.org/officeDocument/2006/relationships/tags" Target="../tags/tag447.xml"/><Relationship Id="rId1" Type="http://schemas.openxmlformats.org/officeDocument/2006/relationships/tags" Target="../tags/tag446.xml"/></Relationships>
</file>

<file path=ppt/slides/_rels/slide9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2.xml"/><Relationship Id="rId3" Type="http://schemas.openxmlformats.org/officeDocument/2006/relationships/image" Target="../media/image170.png"/><Relationship Id="rId2" Type="http://schemas.openxmlformats.org/officeDocument/2006/relationships/tags" Target="../tags/tag451.xml"/><Relationship Id="rId1" Type="http://schemas.openxmlformats.org/officeDocument/2006/relationships/tags" Target="../tags/tag450.xml"/></Relationships>
</file>

<file path=ppt/slides/_rels/slide9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56.xml"/><Relationship Id="rId4" Type="http://schemas.openxmlformats.org/officeDocument/2006/relationships/tags" Target="../tags/tag455.xml"/><Relationship Id="rId3" Type="http://schemas.openxmlformats.org/officeDocument/2006/relationships/image" Target="../media/image171.png"/><Relationship Id="rId2" Type="http://schemas.openxmlformats.org/officeDocument/2006/relationships/tags" Target="../tags/tag454.xml"/><Relationship Id="rId1" Type="http://schemas.openxmlformats.org/officeDocument/2006/relationships/tags" Target="../tags/tag453.xml"/></Relationships>
</file>

<file path=ppt/slides/_rels/slide9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image" Target="../media/image172.png"/><Relationship Id="rId3" Type="http://schemas.openxmlformats.org/officeDocument/2006/relationships/tags" Target="../tags/tag458.xml"/><Relationship Id="rId2" Type="http://schemas.openxmlformats.org/officeDocument/2006/relationships/tags" Target="../tags/tag457.xml"/><Relationship Id="rId1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63.xml"/><Relationship Id="rId4" Type="http://schemas.openxmlformats.org/officeDocument/2006/relationships/image" Target="../media/image173.png"/><Relationship Id="rId3" Type="http://schemas.openxmlformats.org/officeDocument/2006/relationships/tags" Target="../tags/tag462.xml"/><Relationship Id="rId2" Type="http://schemas.openxmlformats.org/officeDocument/2006/relationships/tags" Target="../tags/tag461.xml"/><Relationship Id="rId1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65.xml"/><Relationship Id="rId4" Type="http://schemas.openxmlformats.org/officeDocument/2006/relationships/image" Target="../media/image175.jpeg"/><Relationship Id="rId3" Type="http://schemas.openxmlformats.org/officeDocument/2006/relationships/image" Target="../media/image174.jpeg"/><Relationship Id="rId2" Type="http://schemas.openxmlformats.org/officeDocument/2006/relationships/tags" Target="../tags/tag464.xml"/><Relationship Id="rId1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69.xml"/><Relationship Id="rId6" Type="http://schemas.openxmlformats.org/officeDocument/2006/relationships/image" Target="../media/image177.png"/><Relationship Id="rId5" Type="http://schemas.openxmlformats.org/officeDocument/2006/relationships/tags" Target="../tags/tag468.xml"/><Relationship Id="rId4" Type="http://schemas.openxmlformats.org/officeDocument/2006/relationships/image" Target="../media/image176.png"/><Relationship Id="rId3" Type="http://schemas.openxmlformats.org/officeDocument/2006/relationships/tags" Target="../tags/tag467.xml"/><Relationship Id="rId2" Type="http://schemas.openxmlformats.org/officeDocument/2006/relationships/tags" Target="../tags/tag466.xml"/><Relationship Id="rId1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72.xml"/><Relationship Id="rId4" Type="http://schemas.openxmlformats.org/officeDocument/2006/relationships/image" Target="../media/image178.png"/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76.xml"/><Relationship Id="rId6" Type="http://schemas.openxmlformats.org/officeDocument/2006/relationships/image" Target="../media/image180.png"/><Relationship Id="rId5" Type="http://schemas.openxmlformats.org/officeDocument/2006/relationships/tags" Target="../tags/tag475.xml"/><Relationship Id="rId4" Type="http://schemas.openxmlformats.org/officeDocument/2006/relationships/image" Target="../media/image179.png"/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9.xml"/><Relationship Id="rId3" Type="http://schemas.openxmlformats.org/officeDocument/2006/relationships/image" Target="../media/image181.png"/><Relationship Id="rId2" Type="http://schemas.openxmlformats.org/officeDocument/2006/relationships/tags" Target="../tags/tag478.xml"/><Relationship Id="rId1" Type="http://schemas.openxmlformats.org/officeDocument/2006/relationships/tags" Target="../tags/tag4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149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顺势而为，进退有方</a:t>
            </a:r>
            <a:endParaRPr lang="zh-CN" altLang="en-US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2023.8.16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智能盯盘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98665" y="870585"/>
            <a:ext cx="492061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一键</a:t>
            </a:r>
            <a:r>
              <a:rPr lang="en-US" altLang="zh-CN" sz="39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大数据</a:t>
            </a:r>
            <a:r>
              <a:rPr lang="en-US" altLang="zh-CN" sz="39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筛选</a:t>
            </a:r>
            <a:endParaRPr lang="zh-CN" altLang="en-US" sz="39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6085" y="1728470"/>
            <a:ext cx="6792595" cy="4328160"/>
          </a:xfrm>
          <a:prstGeom prst="rect">
            <a:avLst/>
          </a:prstGeom>
          <a:ln w="3810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28230" y="2059305"/>
            <a:ext cx="4333240" cy="3268345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</p:spTree>
    <p:custDataLst>
      <p:tags r:id="rId5"/>
    </p:custData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.ETF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87045" y="1424940"/>
            <a:ext cx="6489700" cy="4086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7315835" y="2633980"/>
            <a:ext cx="4317365" cy="2877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813675" y="1232535"/>
            <a:ext cx="428498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赛道</a:t>
            </a:r>
            <a:r>
              <a:rPr lang="en-US" altLang="zh-CN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ETF</a:t>
            </a:r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基金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不在有</a:t>
            </a:r>
            <a:r>
              <a:rPr lang="en-US" altLang="zh-CN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选择困难症</a:t>
            </a:r>
            <a:r>
              <a:rPr lang="en-US" altLang="zh-CN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endParaRPr lang="en-US" altLang="zh-CN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一招鲜，吃遍天！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30800" y="1670685"/>
            <a:ext cx="6617970" cy="3692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4830" y="769620"/>
            <a:ext cx="4479925" cy="54527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29155" y="1343660"/>
            <a:ext cx="9644380" cy="473392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0540" y="927100"/>
            <a:ext cx="4028440" cy="3015615"/>
          </a:xfrm>
          <a:prstGeom prst="rect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北向排行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6915" y="1560195"/>
            <a:ext cx="5836920" cy="3884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93280" y="932180"/>
            <a:ext cx="4070985" cy="2496820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93280" y="3686175"/>
            <a:ext cx="4070985" cy="2390775"/>
          </a:xfrm>
          <a:prstGeom prst="rect">
            <a:avLst/>
          </a:prstGeom>
          <a:ln w="3810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</p:pic>
    </p:spTree>
    <p:custDataLst>
      <p:tags r:id="rId9"/>
    </p:custData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北向排行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6725" y="847090"/>
            <a:ext cx="11370310" cy="5302250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  <p:cxnSp>
        <p:nvCxnSpPr>
          <p:cNvPr id="4" name="直接连接符 3"/>
          <p:cNvCxnSpPr/>
          <p:nvPr/>
        </p:nvCxnSpPr>
        <p:spPr>
          <a:xfrm>
            <a:off x="5392420" y="1678940"/>
            <a:ext cx="570865" cy="825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5"/>
            </p:custDataLst>
          </p:nvPr>
        </p:nvCxnSpPr>
        <p:spPr>
          <a:xfrm>
            <a:off x="4796790" y="1508125"/>
            <a:ext cx="570865" cy="825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5285105" y="1397635"/>
            <a:ext cx="198755" cy="1898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5855970" y="1381125"/>
            <a:ext cx="181610" cy="2228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36650" y="3260090"/>
            <a:ext cx="3552825" cy="16097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北向排行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1480" y="886460"/>
            <a:ext cx="11319510" cy="5243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86940" y="1055370"/>
            <a:ext cx="5584190" cy="10744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328910" y="2072005"/>
            <a:ext cx="1539240" cy="1154430"/>
          </a:xfrm>
          <a:prstGeom prst="rect">
            <a:avLst/>
          </a:prstGeom>
          <a:ln w="28575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06545" y="3740150"/>
            <a:ext cx="1579245" cy="1195705"/>
          </a:xfrm>
          <a:prstGeom prst="rect">
            <a:avLst/>
          </a:prstGeom>
          <a:ln w="28575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</p:pic>
      <p:sp>
        <p:nvSpPr>
          <p:cNvPr id="7" name="文本框 6"/>
          <p:cNvSpPr txBox="1"/>
          <p:nvPr/>
        </p:nvSpPr>
        <p:spPr>
          <a:xfrm>
            <a:off x="648970" y="2332355"/>
            <a:ext cx="2366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资金推动轮</a:t>
            </a:r>
            <a:endParaRPr lang="zh-CN" altLang="en-US" sz="2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各显神通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59205" y="845820"/>
            <a:ext cx="9576435" cy="5373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32660" y="1028700"/>
            <a:ext cx="7977505" cy="826135"/>
          </a:xfrm>
          <a:prstGeom prst="rect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</p:spTree>
    <p:custDataLst>
      <p:tags r:id="rId7"/>
    </p:custData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基金小额产品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71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76060" y="1808480"/>
            <a:ext cx="3176905" cy="1323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24735" y="4988560"/>
            <a:ext cx="3176905" cy="9734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80810" y="1520190"/>
            <a:ext cx="5165090" cy="1650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/>
              <a:t>8</a:t>
            </a:r>
            <a:r>
              <a:rPr lang="zh-CN" altLang="en-US" sz="2000"/>
              <a:t>月目标</a:t>
            </a:r>
            <a:r>
              <a:rPr lang="en-US" altLang="zh-CN" sz="2000"/>
              <a:t> 15W—16W</a:t>
            </a:r>
            <a:endParaRPr lang="en-US" altLang="zh-CN" sz="2000"/>
          </a:p>
          <a:p>
            <a:endParaRPr lang="zh-CN" altLang="en-US" sz="2000"/>
          </a:p>
          <a:p>
            <a:r>
              <a:rPr lang="en-US" altLang="zh-CN" sz="2000"/>
              <a:t>8</a:t>
            </a:r>
            <a:r>
              <a:rPr lang="zh-CN" altLang="en-US" sz="2000"/>
              <a:t>月以主线产品为重，可以不搞</a:t>
            </a:r>
            <a:r>
              <a:rPr lang="en-US" altLang="zh-CN" sz="2000"/>
              <a:t>+</a:t>
            </a:r>
            <a:r>
              <a:rPr lang="zh-CN" altLang="en-US" sz="2000"/>
              <a:t>送的活动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 b="1"/>
              <a:t>短期的冲高</a:t>
            </a:r>
            <a:r>
              <a:rPr lang="en-US" altLang="zh-CN" sz="2000"/>
              <a:t>&amp;</a:t>
            </a:r>
            <a:r>
              <a:rPr lang="zh-CN" altLang="en-US" sz="2000" b="1"/>
              <a:t>长期细水长流</a:t>
            </a:r>
            <a:r>
              <a:rPr lang="en-US" altLang="zh-CN" sz="2000"/>
              <a:t>&amp;</a:t>
            </a:r>
            <a:r>
              <a:rPr lang="zh-CN" altLang="en-US" sz="2000" b="1"/>
              <a:t>面对未知先锁客</a:t>
            </a:r>
            <a:endParaRPr lang="zh-CN" altLang="en-US" sz="2000" b="1"/>
          </a:p>
        </p:txBody>
      </p:sp>
      <p:sp>
        <p:nvSpPr>
          <p:cNvPr id="7" name="文本框 6"/>
          <p:cNvSpPr txBox="1"/>
          <p:nvPr/>
        </p:nvSpPr>
        <p:spPr>
          <a:xfrm>
            <a:off x="2269490" y="5083810"/>
            <a:ext cx="3514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8</a:t>
            </a:r>
            <a:r>
              <a:rPr lang="zh-CN" altLang="en-US" sz="2000"/>
              <a:t>月目标</a:t>
            </a:r>
            <a:r>
              <a:rPr lang="en-US" altLang="zh-CN" sz="2000"/>
              <a:t>4W—5W</a:t>
            </a:r>
            <a:endParaRPr lang="en-US" altLang="zh-CN" sz="2000"/>
          </a:p>
        </p:txBody>
      </p:sp>
    </p:spTree>
    <p:custDataLst>
      <p:tags r:id="rId7"/>
    </p:custData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基金小额产品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神奇好股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选行业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010" y="972185"/>
            <a:ext cx="11328400" cy="51682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96000" y="1388110"/>
            <a:ext cx="1656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上面行业</a:t>
            </a:r>
            <a:endParaRPr lang="zh-CN" altLang="en-US" sz="28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60110" y="3983990"/>
            <a:ext cx="1727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下面个股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8097520" y="3652520"/>
            <a:ext cx="3761105" cy="0"/>
          </a:xfrm>
          <a:prstGeom prst="lin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神奇好股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选个股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0375" y="937895"/>
            <a:ext cx="4096385" cy="44018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95120" y="1595120"/>
            <a:ext cx="4410075" cy="41141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48510" y="3893185"/>
            <a:ext cx="4723765" cy="218821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圆角矩形 7"/>
          <p:cNvSpPr/>
          <p:nvPr/>
        </p:nvSpPr>
        <p:spPr>
          <a:xfrm>
            <a:off x="6217285" y="1482725"/>
            <a:ext cx="2130425" cy="56451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  <a:solidFill>
                <a:schemeClr val="accent6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67145" y="1522730"/>
            <a:ext cx="185864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行业、概念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10109200" y="1482725"/>
            <a:ext cx="1616710" cy="58547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0469880" y="1522730"/>
            <a:ext cx="8953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指数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9"/>
            </p:custDataLst>
          </p:nvPr>
        </p:nvSpPr>
        <p:spPr>
          <a:xfrm>
            <a:off x="8477885" y="1482725"/>
            <a:ext cx="1558925" cy="56451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8837930" y="1522730"/>
            <a:ext cx="8953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盘口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4" name="下箭头 13"/>
          <p:cNvSpPr/>
          <p:nvPr/>
        </p:nvSpPr>
        <p:spPr>
          <a:xfrm rot="20280000">
            <a:off x="7724775" y="2070735"/>
            <a:ext cx="299085" cy="253238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>
            <p:custDataLst>
              <p:tags r:id="rId11"/>
            </p:custDataLst>
          </p:nvPr>
        </p:nvSpPr>
        <p:spPr>
          <a:xfrm rot="1620000">
            <a:off x="10412730" y="2045335"/>
            <a:ext cx="256540" cy="2608580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>
            <p:custDataLst>
              <p:tags r:id="rId12"/>
            </p:custDataLst>
          </p:nvPr>
        </p:nvSpPr>
        <p:spPr>
          <a:xfrm>
            <a:off x="9080500" y="2129790"/>
            <a:ext cx="295910" cy="2413000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939405" y="4707890"/>
            <a:ext cx="2396490" cy="1209675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8544560" y="4944110"/>
            <a:ext cx="312293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股票</a:t>
            </a:r>
            <a:endParaRPr lang="zh-CN" altLang="en-US" sz="39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649720" y="858520"/>
            <a:ext cx="45974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选股不迷茫，有逻辑，有方向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手机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APP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学习基地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61110" y="795655"/>
            <a:ext cx="2425065" cy="539178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圆角矩形 5"/>
          <p:cNvSpPr/>
          <p:nvPr/>
        </p:nvSpPr>
        <p:spPr>
          <a:xfrm>
            <a:off x="3260725" y="3475355"/>
            <a:ext cx="334010" cy="1384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46905" y="885825"/>
            <a:ext cx="2949575" cy="5196205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57210" y="885825"/>
            <a:ext cx="3119120" cy="51803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手机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APP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学习基地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8355" y="913130"/>
            <a:ext cx="3091180" cy="51962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04690" y="899795"/>
            <a:ext cx="3631565" cy="51955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742045" y="913130"/>
            <a:ext cx="2575560" cy="51822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电脑端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学习基地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7825" y="1036955"/>
            <a:ext cx="5825490" cy="5003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46190" y="1036955"/>
            <a:ext cx="5489575" cy="21971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346825" y="3463925"/>
            <a:ext cx="5488940" cy="279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200" b="0">
                <a:ea typeface="宋体" panose="02010600030101010101" pitchFamily="2" charset="-122"/>
              </a:rPr>
              <a:t>       </a:t>
            </a:r>
            <a:r>
              <a:rPr lang="zh-CN" sz="2200" b="0">
                <a:ea typeface="宋体" panose="02010600030101010101" pitchFamily="2" charset="-122"/>
              </a:rPr>
              <a:t>短视频里面，不要只看功能的神奇色阶、赛道点金、热门赛道、飞鱼趋势，这些功能已经是功能应用层了,多是实战的战法知识。</a:t>
            </a:r>
            <a:endParaRPr lang="zh-CN" sz="2200" b="0">
              <a:ea typeface="宋体" panose="02010600030101010101" pitchFamily="2" charset="-122"/>
            </a:endParaRPr>
          </a:p>
          <a:p>
            <a:pPr indent="0"/>
            <a:r>
              <a:rPr lang="zh-CN" sz="2200" b="0">
                <a:ea typeface="宋体" panose="02010600030101010101" pitchFamily="2" charset="-122"/>
              </a:rPr>
              <a:t></a:t>
            </a:r>
            <a:r>
              <a:rPr lang="en-US" altLang="zh-CN" sz="2200" b="0">
                <a:ea typeface="宋体" panose="02010600030101010101" pitchFamily="2" charset="-122"/>
              </a:rPr>
              <a:t>       </a:t>
            </a:r>
            <a:r>
              <a:rPr lang="zh-CN" sz="2200" b="0">
                <a:ea typeface="宋体" panose="02010600030101010101" pitchFamily="2" charset="-122"/>
              </a:rPr>
              <a:t>圈出来红色框的知识也要学习，这些是基础知识，</a:t>
            </a:r>
            <a:r>
              <a:rPr lang="zh-CN" sz="2200" b="1">
                <a:latin typeface="思源黑体 CN Heavy" panose="020B0A00000000000000" charset="-122"/>
                <a:ea typeface="思源黑体 CN Heavy" panose="020B0A00000000000000" charset="-122"/>
              </a:rPr>
              <a:t>打好地基以后才能更好的应用功能！</a:t>
            </a:r>
            <a:endParaRPr lang="zh-CN" altLang="en-US" sz="22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26155" y="1435100"/>
            <a:ext cx="2373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点关注！</a:t>
            </a:r>
            <a:endParaRPr lang="zh-CN" altLang="en-US" sz="3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散户思维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专业思维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3075" y="1235710"/>
            <a:ext cx="5840095" cy="4386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04940" y="835025"/>
            <a:ext cx="5212080" cy="56622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专业思维，多维度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职业操盘手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买卖点精准把握，苛刻，精益求精</a:t>
            </a:r>
            <a:endParaRPr lang="zh-CN" altLang="en-US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散户粗放，不修边幅，有失误，就这样吧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仓位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控仓思维，老玩家从不梭哈！</a:t>
            </a:r>
            <a:endParaRPr lang="zh-CN" altLang="en-US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散户执着于满仓干！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成本价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战术制定，同一个股，不同人的战术不一！</a:t>
            </a:r>
            <a:endParaRPr lang="zh-CN" altLang="en-US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牛人会把价格控制到分</a:t>
            </a:r>
            <a:endParaRPr lang="zh-CN" altLang="en-US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散户对于价格就这样吧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个股或基金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专业角度，个股仅仅是其中1个维度而已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只有散户才以为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位数，是致富密码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/>
              <a:t> </a:t>
            </a:r>
            <a:r>
              <a:rPr lang="en-US" altLang="zh-CN"/>
              <a:t>   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3220" y="954405"/>
            <a:ext cx="5626735" cy="4498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74410" y="2646045"/>
            <a:ext cx="5641340" cy="354393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254115" y="1556385"/>
            <a:ext cx="528193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另一位</a:t>
            </a:r>
            <a:r>
              <a:rPr lang="en-US" altLang="zh-CN" sz="3900">
                <a:latin typeface="思源黑体 CN Heavy" panose="020B0A00000000000000" charset="-122"/>
                <a:ea typeface="思源黑体 CN Heavy" panose="020B0A00000000000000" charset="-122"/>
              </a:rPr>
              <a:t>   </a:t>
            </a:r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股友，</a:t>
            </a:r>
            <a:r>
              <a:rPr lang="en-US" altLang="zh-CN" sz="3900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月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99310" y="3242945"/>
            <a:ext cx="371475" cy="17907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上证指数（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8.11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下午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点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3400" y="983615"/>
            <a:ext cx="11129645" cy="5043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0055" y="897890"/>
            <a:ext cx="4810125" cy="3058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86705" y="1080135"/>
            <a:ext cx="6344920" cy="438785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>
            <a:off x="440055" y="3956050"/>
            <a:ext cx="2095500" cy="2193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73425" y="3956050"/>
            <a:ext cx="1976755" cy="21926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顺势而为，以终为始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3235" y="966470"/>
            <a:ext cx="6956425" cy="4415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63720" y="3979545"/>
            <a:ext cx="7390130" cy="221043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cxnSp>
        <p:nvCxnSpPr>
          <p:cNvPr id="5" name="直接连接符 4"/>
          <p:cNvCxnSpPr/>
          <p:nvPr/>
        </p:nvCxnSpPr>
        <p:spPr>
          <a:xfrm>
            <a:off x="7465060" y="4301490"/>
            <a:ext cx="116459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3235" y="1953260"/>
            <a:ext cx="6579870" cy="51562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4501515" y="5487670"/>
            <a:ext cx="240093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顺势而为，以终为始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17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0385" y="761365"/>
            <a:ext cx="6134100" cy="3228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58130" y="3141980"/>
            <a:ext cx="6424930" cy="29845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9285" y="4086225"/>
            <a:ext cx="2600325" cy="131445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28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0220" y="985520"/>
            <a:ext cx="8203565" cy="1825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86125" y="2028825"/>
            <a:ext cx="8496935" cy="40525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(5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9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4980" y="948055"/>
            <a:ext cx="4175125" cy="4815840"/>
          </a:xfrm>
          <a:prstGeom prst="rect">
            <a:avLst/>
          </a:prstGeom>
          <a:ln w="28575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05375" y="1850390"/>
            <a:ext cx="6858000" cy="4200525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</p:spTree>
    <p:custDataLst>
      <p:tags r:id="rId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(7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28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9440" y="956945"/>
            <a:ext cx="2105025" cy="304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382395" y="1040130"/>
            <a:ext cx="716915" cy="3200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06675" y="956945"/>
            <a:ext cx="8615680" cy="109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04465" y="2052955"/>
            <a:ext cx="6172200" cy="4171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1945" y="4599305"/>
            <a:ext cx="2324735" cy="15144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065895" y="3855085"/>
            <a:ext cx="2759075" cy="225869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景气排行！（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7.5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5615" y="910590"/>
            <a:ext cx="11299190" cy="52679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景气排行！（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8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.11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2595" y="922655"/>
            <a:ext cx="11306810" cy="51796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景气排行！（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8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.11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8475" y="974725"/>
            <a:ext cx="11264265" cy="5063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上证指数（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8.14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收盘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3705" y="918845"/>
            <a:ext cx="11356975" cy="5170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点石成金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 descr="买赛道，送热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景气排行！（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7.5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5615" y="910590"/>
            <a:ext cx="11299190" cy="52679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(7.26)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3385" y="965835"/>
            <a:ext cx="11377295" cy="51422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(7.31)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3865" y="874395"/>
            <a:ext cx="11341735" cy="52628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(8.4)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6555" y="868680"/>
            <a:ext cx="11414760" cy="52158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(8.4)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2285" y="859155"/>
            <a:ext cx="11158220" cy="52749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(8.4)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9260" y="897255"/>
            <a:ext cx="11349355" cy="52203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7.24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0060" y="1119505"/>
            <a:ext cx="3513455" cy="43910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89730" y="1119505"/>
            <a:ext cx="3676015" cy="43910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61960" y="1119505"/>
            <a:ext cx="3668395" cy="43916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459230" y="5606415"/>
            <a:ext cx="9904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资金推动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论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，</a:t>
            </a:r>
            <a:r>
              <a:rPr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新方向可关注，但一样要看技术信号！！！</a:t>
            </a:r>
            <a:endParaRPr lang="zh-CN" altLang="en-US" sz="28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7.26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5490" y="907415"/>
            <a:ext cx="11045190" cy="5177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3395" y="1370965"/>
            <a:ext cx="4027170" cy="2825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1465" y="1338580"/>
            <a:ext cx="1605280" cy="19716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7.31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59230" y="5606415"/>
            <a:ext cx="9904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资金推动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论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，</a:t>
            </a:r>
            <a:r>
              <a:rPr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新方向可关注，但一样要看技术信号！！！</a:t>
            </a:r>
            <a:endParaRPr lang="zh-CN" altLang="en-US" sz="28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0545" y="1035050"/>
            <a:ext cx="5544820" cy="427482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94145" y="1035050"/>
            <a:ext cx="5258435" cy="4277995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上证指数（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8.16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收盘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5770" y="845185"/>
            <a:ext cx="11304905" cy="5306695"/>
          </a:xfrm>
          <a:prstGeom prst="rect">
            <a:avLst/>
          </a:prstGeom>
          <a:ln w="1905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</p:spTree>
    <p:custDataLst>
      <p:tags r:id="rId4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030" y="768350"/>
            <a:ext cx="11516995" cy="5587365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4389755" y="231902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8994140" y="876300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7338060" y="1185545"/>
            <a:ext cx="339725" cy="348615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605" y="1109345"/>
            <a:ext cx="18764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知足常乐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2120" y="892810"/>
            <a:ext cx="11287125" cy="51746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2595" y="917575"/>
            <a:ext cx="11280775" cy="51974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3875" y="909320"/>
            <a:ext cx="10815320" cy="5201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0585" y="1555115"/>
            <a:ext cx="2961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endParaRPr lang="zh-CN" altLang="en-US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行情扩大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加仓</a:t>
            </a:r>
            <a:endParaRPr lang="zh-CN" altLang="en-US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03270" y="5807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C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鱼上水面</a:t>
            </a:r>
            <a:endParaRPr lang="zh-CN" altLang="en-US">
              <a:solidFill>
                <a:srgbClr val="FFC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05910" y="3184525"/>
            <a:ext cx="1969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阶段</a:t>
            </a:r>
            <a:r>
              <a:rPr lang="en-US" altLang="zh-CN"/>
              <a:t>-</a:t>
            </a:r>
            <a:r>
              <a:rPr lang="zh-CN" altLang="en-US"/>
              <a:t>上升回档</a:t>
            </a:r>
            <a:endParaRPr lang="zh-CN" altLang="en-US"/>
          </a:p>
          <a:p>
            <a:r>
              <a:rPr lang="zh-CN" altLang="en-US"/>
              <a:t>看的近，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</a:rPr>
              <a:t>弱回档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6860540" y="2977515"/>
            <a:ext cx="8255" cy="255651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5"/>
            </p:custDataLst>
          </p:nvPr>
        </p:nvCxnSpPr>
        <p:spPr>
          <a:xfrm flipH="1" flipV="1">
            <a:off x="6960235" y="2985770"/>
            <a:ext cx="1270" cy="25317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214110" y="2200275"/>
            <a:ext cx="14928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超长趋势</a:t>
            </a:r>
            <a:endParaRPr lang="zh-CN" altLang="en-US"/>
          </a:p>
          <a:p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大买点</a:t>
            </a:r>
            <a:endParaRPr lang="zh-CN" altLang="en-US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右箭头 9"/>
          <p:cNvSpPr/>
          <p:nvPr/>
        </p:nvSpPr>
        <p:spPr>
          <a:xfrm rot="19860000">
            <a:off x="6622415" y="2193925"/>
            <a:ext cx="3094990" cy="150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9256395" y="2250440"/>
            <a:ext cx="76200" cy="19354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089515" y="2366010"/>
            <a:ext cx="1701800" cy="293433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99350" y="2985770"/>
            <a:ext cx="1543685" cy="1087755"/>
          </a:xfrm>
          <a:prstGeom prst="rect">
            <a:avLst/>
          </a:prstGeom>
          <a:ln w="1905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</p:spTree>
    <p:custDataLst>
      <p:tags r:id="rId10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0530" y="908685"/>
            <a:ext cx="11289030" cy="5222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71390" y="1387475"/>
            <a:ext cx="2239010" cy="1541145"/>
          </a:xfrm>
          <a:prstGeom prst="rect">
            <a:avLst/>
          </a:prstGeom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</p:spTree>
    <p:custDataLst>
      <p:tags r:id="rId7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7.19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1170" y="913130"/>
            <a:ext cx="11308080" cy="51600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7.19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1485" y="892810"/>
            <a:ext cx="11320145" cy="52012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7.17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72480" y="899160"/>
            <a:ext cx="6087110" cy="4215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存量利率较高叠加“资产荒”，居民提前还贷可被视为资产配置的理性选择。某上市银行2022 年报披露，全年办理提前还款714.22 亿元，占按揭余额（加回提前还款额）的11%。</a:t>
            </a:r>
            <a:r>
              <a:rPr lang="en-US" altLang="zh-CN" b="1">
                <a:solidFill>
                  <a:schemeClr val="tx1"/>
                </a:solidFill>
              </a:rPr>
              <a:t>2022 上半年，RMBS 条件早偿率指数持续上升，居民降杠杆意愿较强。</a:t>
            </a:r>
            <a:r>
              <a:rPr lang="en-US" altLang="zh-CN"/>
              <a:t>该背景下，调降存量房贷利率呼声渐起，一方面可降低提前还款比例，另一方面可减轻居民还贷负担，提振消费。</a:t>
            </a:r>
            <a:endParaRPr lang="en-US" altLang="zh-CN"/>
          </a:p>
          <a:p>
            <a:r>
              <a:rPr lang="en-US" altLang="zh-CN"/>
              <a:t>影响测算：提前还款Vs 存量房贷利率调降     </a:t>
            </a:r>
            <a:endParaRPr lang="en-US" altLang="zh-CN"/>
          </a:p>
          <a:p>
            <a:r>
              <a:rPr lang="en-US" altLang="zh-CN"/>
              <a:t>       </a:t>
            </a:r>
            <a:r>
              <a:rPr lang="zh-CN" altLang="en-US"/>
              <a:t>下半年银行业绝对收益概率较大，但相对收益偏弱。绝对收益主要来自“复苏交易”，经济预期企稳，股份行就会有潜在机会。</a:t>
            </a:r>
            <a:endParaRPr lang="zh-CN" altLang="en-US"/>
          </a:p>
          <a:p>
            <a:r>
              <a:rPr lang="en-US" altLang="zh-CN"/>
              <a:t>       </a:t>
            </a:r>
            <a:r>
              <a:rPr lang="zh-CN" altLang="en-US"/>
              <a:t>目前来看，市场对下半年经济增长预期已经企稳，下半年政策大概率围绕财政，但政策着力点会更有针对性。长期资金需要关注配置窗口，回调即是机会！</a:t>
            </a:r>
            <a:endParaRPr lang="zh-CN" altLang="en-US" sz="1600"/>
          </a:p>
          <a:p>
            <a:r>
              <a:rPr lang="zh-CN" altLang="en-US" sz="1600"/>
              <a:t>风险提示：（1）经济表现不及预期；（2）金融风险超预期等。</a:t>
            </a:r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1160" y="3237865"/>
            <a:ext cx="3615055" cy="2145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1160" y="828040"/>
            <a:ext cx="5299710" cy="2343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11480" y="5449570"/>
            <a:ext cx="2628900" cy="7429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19575" y="5111750"/>
            <a:ext cx="4779645" cy="108077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89585" y="1199515"/>
            <a:ext cx="123761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bg1"/>
                </a:solidFill>
              </a:rPr>
              <a:t>工行</a:t>
            </a:r>
            <a:endParaRPr lang="zh-CN" altLang="en-US" sz="2500" b="1">
              <a:solidFill>
                <a:schemeClr val="bg1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四四边界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4675" y="1031875"/>
            <a:ext cx="4923790" cy="4935220"/>
          </a:xfrm>
          <a:prstGeom prst="rect">
            <a:avLst/>
          </a:prstGeom>
          <a:ln w="28575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40450" y="1031875"/>
            <a:ext cx="5478145" cy="4935855"/>
          </a:xfrm>
          <a:prstGeom prst="rect">
            <a:avLst/>
          </a:prstGeom>
          <a:ln w="38100"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</a:gradFill>
          </a:ln>
        </p:spPr>
      </p:pic>
    </p:spTree>
    <p:custDataLst>
      <p:tags r:id="rId6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8945" y="911225"/>
            <a:ext cx="11322685" cy="52304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91310" y="1281430"/>
            <a:ext cx="49053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总结：飞鱼趋势，谁先上水，谁是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大哥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大哥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发力，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小盘的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二哥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成长快！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大哥</a:t>
            </a:r>
            <a:r>
              <a:rPr lang="en-US" altLang="zh-CN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休息了，宴席结束啦！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谁来也不好使</a:t>
            </a:r>
            <a:r>
              <a:rPr lang="en-US" altLang="zh-CN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0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4340" y="873125"/>
            <a:ext cx="11387455" cy="52546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4650" y="880110"/>
            <a:ext cx="11479530" cy="5295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88230" y="661670"/>
            <a:ext cx="3790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2023</a:t>
            </a:r>
            <a:endParaRPr lang="en-US" altLang="zh-CN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19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只有看懂飞鱼趋势</a:t>
            </a:r>
            <a:endParaRPr lang="zh-CN" altLang="en-US" sz="19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19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基本面好</a:t>
            </a:r>
            <a:r>
              <a:rPr lang="en-US" altLang="zh-CN" sz="19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en-US" altLang="zh-CN" sz="19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 sz="19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成本底仓，循环推进</a:t>
            </a:r>
            <a:r>
              <a:rPr lang="en-US" altLang="zh-CN" sz="19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</a:t>
            </a:r>
            <a:endParaRPr lang="en-US" altLang="zh-CN" sz="19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科创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ETF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185" y="906145"/>
            <a:ext cx="11355705" cy="51962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90060" y="4737735"/>
            <a:ext cx="3256280" cy="108839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科创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ETF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5295" y="876935"/>
            <a:ext cx="11349990" cy="52279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景气排行！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7.17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5615" y="910590"/>
            <a:ext cx="11299190" cy="52679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景气排行！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7.19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7035" y="885825"/>
            <a:ext cx="11410950" cy="522668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5937885" y="2917190"/>
            <a:ext cx="854710" cy="850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景气排行！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7.19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6725" y="837565"/>
            <a:ext cx="11337925" cy="52997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景气排行！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7.19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5620" y="1022350"/>
            <a:ext cx="479425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1.</a:t>
            </a:r>
            <a:r>
              <a:rPr lang="zh-CN" altLang="en-US" sz="2000" b="1"/>
              <a:t>逻辑大数据，推算景气度</a:t>
            </a:r>
            <a:endParaRPr lang="zh-CN" altLang="en-US" sz="2000" b="1"/>
          </a:p>
          <a:p>
            <a:r>
              <a:rPr lang="en-US" altLang="zh-CN" sz="2000" b="1"/>
              <a:t>2.</a:t>
            </a:r>
            <a:r>
              <a:rPr lang="zh-CN" altLang="en-US" sz="2000" b="1"/>
              <a:t>行业板块的业绩印证</a:t>
            </a:r>
            <a:endParaRPr lang="zh-CN" altLang="en-US" sz="2000" b="1"/>
          </a:p>
          <a:p>
            <a:r>
              <a:rPr lang="en-US" altLang="zh-CN" sz="2000" b="1"/>
              <a:t>3.</a:t>
            </a:r>
            <a:r>
              <a:rPr lang="zh-CN" altLang="en-US" sz="2000" b="1"/>
              <a:t>行业</a:t>
            </a:r>
            <a:r>
              <a:rPr lang="en-US" altLang="zh-CN" sz="2000" b="1"/>
              <a:t>ETF</a:t>
            </a:r>
            <a:r>
              <a:rPr lang="zh-CN" altLang="en-US" sz="2000" b="1"/>
              <a:t>基金的</a:t>
            </a:r>
            <a:r>
              <a:rPr lang="en-US" altLang="zh-CN" sz="2000" b="1"/>
              <a:t> &lt;</a:t>
            </a:r>
            <a:r>
              <a:rPr lang="zh-CN" altLang="en-US" sz="2000" b="1"/>
              <a:t>神奇三板斧</a:t>
            </a:r>
            <a:r>
              <a:rPr lang="en-US" altLang="zh-CN" sz="2000" b="1">
                <a:sym typeface="+mn-ea"/>
              </a:rPr>
              <a:t>&gt;</a:t>
            </a:r>
            <a:r>
              <a:rPr lang="zh-CN" altLang="en-US" sz="2000" b="1">
                <a:sym typeface="+mn-ea"/>
              </a:rPr>
              <a:t>买点</a:t>
            </a:r>
            <a:endParaRPr lang="zh-CN" altLang="en-US" sz="2000" b="1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en-US" altLang="zh-CN" sz="26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sym typeface="+mn-ea"/>
              </a:rPr>
              <a:t>1+2+3=</a:t>
            </a:r>
            <a:r>
              <a:rPr lang="zh-CN" altLang="en-US" sz="26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sym typeface="+mn-ea"/>
              </a:rPr>
              <a:t>好机会！</a:t>
            </a:r>
            <a:endParaRPr lang="zh-CN" altLang="en-US" sz="26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1505" y="2802255"/>
            <a:ext cx="4856480" cy="3229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05145" y="950595"/>
            <a:ext cx="60960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　　国内消费边际改善，空调有望延续高景气：受渠道补库存、热夏催化、前期需求回补等因素影响，2023 年国内空调景气度向好，在众多消费品中表现突出。</a:t>
            </a:r>
            <a:endParaRPr lang="zh-CN" altLang="en-US"/>
          </a:p>
          <a:p>
            <a:r>
              <a:rPr lang="en-US" altLang="zh-CN"/>
              <a:t>       家电外销复苏，值得资本市场关注：今年上半年家电出口增速转正。分品类来看，洗衣机、吸尘器、热泵、液晶电视机出口增速相对较快。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09870" y="2713990"/>
            <a:ext cx="6219825" cy="1930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09870" y="4545330"/>
            <a:ext cx="3030220" cy="1631315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987155" y="4925695"/>
            <a:ext cx="2294890" cy="10210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27150" y="824230"/>
            <a:ext cx="9509760" cy="53486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战术《量的八阶律》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6414770" y="1902460"/>
            <a:ext cx="5278120" cy="314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3595" y="988060"/>
            <a:ext cx="4864735" cy="50241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景气排行！（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7.17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0535" y="941705"/>
            <a:ext cx="11329670" cy="51676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25160" y="910590"/>
            <a:ext cx="609600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本周中汽协发布6月汽车产销数据，新能源汽车市场延续快速增长趋势</a:t>
            </a:r>
            <a:r>
              <a:rPr lang="zh-CN" altLang="en-US"/>
              <a:t>，</a:t>
            </a:r>
            <a:r>
              <a:rPr lang="zh-CN" altLang="en-US" b="1"/>
              <a:t>二季度销量逐月环比改善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产业链方面，下游需求略有恢复，但回暖不明显，供需双方博弈状态持续，锂盐价格小幅下跌，产业链整体价格弱稳运行。</a:t>
            </a:r>
            <a:r>
              <a:rPr lang="zh-CN" altLang="en-US" b="1"/>
              <a:t>当前板块估值处于近三年的历史底部，具备全球竞争力的头部优质企业配置价值渐显。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2023年上半年，汽车行业受补贴退出、主机厂价格战、国六A降价去库存等事件影响，消费者观望情绪加重，需求恢复不及预期，指数进入多轮震荡。</a:t>
            </a:r>
            <a:endParaRPr lang="zh-CN" altLang="en-US"/>
          </a:p>
          <a:p>
            <a:endParaRPr lang="zh-CN" altLang="en-US"/>
          </a:p>
          <a:p>
            <a:r>
              <a:rPr lang="zh-CN" altLang="en-US" b="1"/>
              <a:t>展望23年下半年，国家发改委、能源局、商务部等部门近期已陆续推出促汽车消费政策，价格战影响基本消除，消费者观望情绪减弱，叠加各地车展恢复、新车型推出加速，下游需求有望加速回暖。</a:t>
            </a:r>
            <a:r>
              <a:rPr lang="zh-CN" altLang="en-US"/>
              <a:t>政策加持背景下，看好需求复苏和技术升级带来的投资机会。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风险提示：宏观经济恢复不及预期；汽车销量不及预期。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4655" y="1888490"/>
            <a:ext cx="5122545" cy="30810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4660" y="902970"/>
            <a:ext cx="11305540" cy="52044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轮动排行！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7.17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5775" y="902335"/>
            <a:ext cx="11276965" cy="5227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9590" y="832485"/>
            <a:ext cx="11203940" cy="53359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4500" y="991870"/>
            <a:ext cx="6828790" cy="4671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07125" y="883285"/>
            <a:ext cx="5610860" cy="39820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359015" y="4987290"/>
            <a:ext cx="445897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</a:t>
            </a:r>
            <a:r>
              <a:rPr lang="zh-CN" altLang="en-US"/>
              <a:t>业内认为，在多部颇具票房号召力的影片的加持之下，</a:t>
            </a:r>
            <a:r>
              <a:rPr lang="zh-CN" altLang="en-US" sz="2000" b="1"/>
              <a:t>2023年7月的月票房有望突破70亿元大关，创造中国影史同月份票房新高。</a:t>
            </a:r>
            <a:endParaRPr lang="zh-CN" altLang="en-US" sz="2000" b="1"/>
          </a:p>
        </p:txBody>
      </p:sp>
    </p:spTree>
    <p:custDataLst>
      <p:tags r:id="rId6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景气排行！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7.17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5615" y="910590"/>
            <a:ext cx="11299190" cy="52679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72480" y="899160"/>
            <a:ext cx="6087110" cy="4215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存量利率较高叠加“资产荒”，居民提前还贷可被视为资产配置的理性选择。某上市银行2022 年报披露，全年办理提前还款714.22 亿元，占按揭余额（加回提前还款额）的11%。</a:t>
            </a:r>
            <a:r>
              <a:rPr lang="en-US" altLang="zh-CN" b="1">
                <a:solidFill>
                  <a:schemeClr val="tx1"/>
                </a:solidFill>
              </a:rPr>
              <a:t>2022 上半年，RMBS 条件早偿率指数持续上升，居民降杠杆意愿较强。</a:t>
            </a:r>
            <a:r>
              <a:rPr lang="en-US" altLang="zh-CN"/>
              <a:t>该背景下，调降存量房贷利率呼声渐起，一方面可降低提前还款比例，另一方面可减轻居民还贷负担，提振消费。</a:t>
            </a:r>
            <a:endParaRPr lang="en-US" altLang="zh-CN"/>
          </a:p>
          <a:p>
            <a:r>
              <a:rPr lang="en-US" altLang="zh-CN"/>
              <a:t>影响测算：提前还款Vs 存量房贷利率调降     </a:t>
            </a:r>
            <a:endParaRPr lang="en-US" altLang="zh-CN"/>
          </a:p>
          <a:p>
            <a:r>
              <a:rPr lang="en-US" altLang="zh-CN"/>
              <a:t>       </a:t>
            </a:r>
            <a:r>
              <a:rPr lang="zh-CN" altLang="en-US"/>
              <a:t>下半年银行业绝对收益概率较大，但相对收益偏弱。绝对收益主要来自“复苏交易”，经济预期企稳，股份行就会有潜在机会。</a:t>
            </a:r>
            <a:endParaRPr lang="zh-CN" altLang="en-US"/>
          </a:p>
          <a:p>
            <a:r>
              <a:rPr lang="en-US" altLang="zh-CN"/>
              <a:t>       </a:t>
            </a:r>
            <a:r>
              <a:rPr lang="zh-CN" altLang="en-US"/>
              <a:t>目前来看，市场对下半年经济增长预期已经企稳，下半年政策大概率围绕财政，但政策着力点会更有针对性。长期资金需要关注配置窗口，回调即是机会！</a:t>
            </a:r>
            <a:endParaRPr lang="zh-CN" altLang="en-US" sz="1600"/>
          </a:p>
          <a:p>
            <a:r>
              <a:rPr lang="zh-CN" altLang="en-US" sz="1600"/>
              <a:t>风险提示：（1）经济表现不及预期；（2）金融风险超预期等。</a:t>
            </a:r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1160" y="3237865"/>
            <a:ext cx="3615055" cy="2145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1160" y="828040"/>
            <a:ext cx="5299710" cy="2343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11480" y="5449570"/>
            <a:ext cx="2628900" cy="7429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19575" y="5111750"/>
            <a:ext cx="4779645" cy="108077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89585" y="1199515"/>
            <a:ext cx="123761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bg1"/>
                </a:solidFill>
              </a:rPr>
              <a:t>工行</a:t>
            </a:r>
            <a:endParaRPr lang="zh-CN" altLang="en-US" sz="2500" b="1">
              <a:solidFill>
                <a:schemeClr val="bg1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3390" y="881380"/>
            <a:ext cx="11276330" cy="53066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674225" y="1263015"/>
            <a:ext cx="15678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/>
              <a:t>金融</a:t>
            </a:r>
            <a:r>
              <a:rPr lang="en-US" altLang="zh-CN" sz="2200" b="1"/>
              <a:t>ETF</a:t>
            </a:r>
            <a:endParaRPr lang="en-US" altLang="zh-CN" sz="2200" b="1"/>
          </a:p>
        </p:txBody>
      </p:sp>
    </p:spTree>
    <p:custDataLst>
      <p:tags r:id="rId4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096000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6000" y="1367790"/>
            <a:ext cx="6020435" cy="4446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25945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第一位</a:t>
            </a:r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398463" y="3332480"/>
            <a:ext cx="3629025" cy="27622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09670" y="812165"/>
            <a:ext cx="8150225" cy="2958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91000" y="3787140"/>
            <a:ext cx="7668895" cy="8096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30675" y="4780280"/>
            <a:ext cx="5095875" cy="13144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90550" y="1270000"/>
            <a:ext cx="288226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股友</a:t>
            </a:r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A</a:t>
            </a:r>
            <a:r>
              <a:rPr lang="zh-CN" altLang="en-US" sz="5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</a:t>
            </a:r>
            <a:r>
              <a:rPr lang="zh-CN" altLang="en-US" sz="5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月</a:t>
            </a:r>
            <a:endParaRPr lang="zh-CN" altLang="en-US" sz="5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93595" y="836295"/>
            <a:ext cx="4822190" cy="5373370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6735" y="1075690"/>
            <a:ext cx="4615180" cy="927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26300" y="836295"/>
            <a:ext cx="4478655" cy="5374005"/>
          </a:xfrm>
          <a:prstGeom prst="rect">
            <a:avLst/>
          </a:prstGeom>
          <a:ln w="28575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</p:spTree>
    <p:custDataLst>
      <p:tags r:id="rId9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5615" y="918845"/>
            <a:ext cx="6703060" cy="5205095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87595" y="1154430"/>
            <a:ext cx="1250315" cy="160655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H="1" flipV="1">
            <a:off x="6137910" y="2595880"/>
            <a:ext cx="437515" cy="354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5120" y="844550"/>
            <a:ext cx="4562475" cy="806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432685" y="4025265"/>
            <a:ext cx="3609975" cy="495300"/>
          </a:xfrm>
          <a:prstGeom prst="rect">
            <a:avLst/>
          </a:prstGeom>
        </p:spPr>
      </p:pic>
      <p:sp>
        <p:nvSpPr>
          <p:cNvPr id="8" name="上箭头 7"/>
          <p:cNvSpPr/>
          <p:nvPr/>
        </p:nvSpPr>
        <p:spPr>
          <a:xfrm>
            <a:off x="6605905" y="3190875"/>
            <a:ext cx="107315" cy="970915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01255" y="918210"/>
            <a:ext cx="4292600" cy="520573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13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0690" y="860425"/>
            <a:ext cx="6089015" cy="5241290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6745" y="1335405"/>
            <a:ext cx="3505200" cy="428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7225" y="1753870"/>
            <a:ext cx="3581400" cy="390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146925" y="860425"/>
            <a:ext cx="4570730" cy="52412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3395" y="883920"/>
            <a:ext cx="8364855" cy="5231130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7010" y="3121660"/>
            <a:ext cx="3543300" cy="476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36850" y="3467735"/>
            <a:ext cx="4200525" cy="409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305925" y="883920"/>
            <a:ext cx="2416810" cy="523113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2285" y="958850"/>
            <a:ext cx="7960360" cy="5114290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46880" y="3660775"/>
            <a:ext cx="3698240" cy="453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44215" y="958850"/>
            <a:ext cx="3595370" cy="536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701405" y="958850"/>
            <a:ext cx="3072765" cy="51136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872220" y="1239520"/>
            <a:ext cx="10229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心急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更易错！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0525" y="886460"/>
            <a:ext cx="8089900" cy="5262880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72000" y="2778760"/>
            <a:ext cx="3571240" cy="828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72000" y="3607435"/>
            <a:ext cx="3218815" cy="3765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731250" y="886460"/>
            <a:ext cx="3114675" cy="5262880"/>
          </a:xfrm>
          <a:prstGeom prst="rect">
            <a:avLst/>
          </a:prstGeom>
          <a:ln w="28575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</p:spTree>
    <p:custDataLst>
      <p:tags r:id="rId11"/>
    </p:custData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简单失误的十大坑！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4480" y="6481445"/>
            <a:ext cx="9229725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300">
                <a:solidFill>
                  <a:schemeClr val="bg1"/>
                </a:solidFill>
              </a:rPr>
              <a:t>风险提示：观点基于软件数据和理论模型分析，仅供参考，不构成买卖建议，市场有风险，投资需谨慎！</a:t>
            </a:r>
            <a:endParaRPr lang="zh-CN" altLang="en-US" sz="130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6085" y="849630"/>
            <a:ext cx="4418965" cy="54203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68570" y="849630"/>
            <a:ext cx="6633210" cy="542036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6085" y="3993515"/>
            <a:ext cx="3007995" cy="2787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68570" y="2813685"/>
            <a:ext cx="587692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大盘下跌收蓝</a:t>
            </a:r>
            <a:r>
              <a:rPr lang="en-US" altLang="zh-CN" sz="2000" b="1"/>
              <a:t>K</a:t>
            </a:r>
            <a:r>
              <a:rPr lang="zh-CN" altLang="en-US" sz="2000" b="1"/>
              <a:t>，出</a:t>
            </a:r>
            <a:r>
              <a:rPr lang="en-US" altLang="zh-CN" sz="2000" b="1"/>
              <a:t>S</a:t>
            </a:r>
            <a:r>
              <a:rPr lang="zh-CN" altLang="en-US" sz="2000" b="1"/>
              <a:t>点</a:t>
            </a:r>
            <a:endParaRPr lang="en-US" altLang="zh-CN" sz="2000" b="1"/>
          </a:p>
          <a:p>
            <a:r>
              <a:rPr lang="zh-CN" altLang="en-US" sz="20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个股</a:t>
            </a:r>
            <a:r>
              <a:rPr lang="zh-CN" altLang="en-US" sz="2000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</a:t>
            </a:r>
            <a:r>
              <a:rPr lang="en-US" altLang="zh-CN" sz="2000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0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，捕捞季节</a:t>
            </a:r>
            <a:r>
              <a:rPr lang="zh-CN" altLang="en-US" sz="2000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红柱</a:t>
            </a:r>
            <a:r>
              <a:rPr lang="zh-CN" altLang="en-US" sz="2000" b="1"/>
              <a:t>，神奇色阶</a:t>
            </a:r>
            <a:r>
              <a:rPr lang="en-US" altLang="zh-CN" sz="2000" b="1"/>
              <a:t>-</a:t>
            </a:r>
            <a:r>
              <a:rPr lang="zh-CN" altLang="en-US" sz="2000" b="1"/>
              <a:t>前三色阶红色</a:t>
            </a:r>
            <a:endParaRPr lang="zh-CN" altLang="en-US" sz="2000" b="1"/>
          </a:p>
          <a:p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</a:rPr>
              <a:t>大势所趋！</a:t>
            </a:r>
            <a:endParaRPr lang="zh-CN" altLang="en-US" sz="28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顺大势，做配置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07465" y="796925"/>
            <a:ext cx="9634220" cy="54095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顺大势，做配置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7615" y="808355"/>
            <a:ext cx="9593580" cy="53879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本来就想做短线，神奇色阶（第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阶）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81430" y="803275"/>
            <a:ext cx="9592945" cy="54051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64005" y="5045075"/>
            <a:ext cx="28886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 sz="28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成本、负成本</a:t>
            </a:r>
            <a:endParaRPr lang="zh-CN" altLang="en-US" sz="28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超脱控盘</a:t>
            </a:r>
            <a:endParaRPr lang="zh-CN" altLang="en-US" sz="28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顺大势，做配置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4055" y="1241425"/>
            <a:ext cx="10937875" cy="453009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169035" y="4925060"/>
            <a:ext cx="998601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>
                <a:solidFill>
                  <a:srgbClr val="FFFF00"/>
                </a:solidFill>
              </a:rPr>
              <a:t>           </a:t>
            </a:r>
            <a:r>
              <a:rPr lang="en-US" altLang="zh-CN" sz="2500" b="1">
                <a:solidFill>
                  <a:srgbClr val="FFFF00"/>
                </a:solidFill>
              </a:rPr>
              <a:t>  </a:t>
            </a:r>
            <a:r>
              <a:rPr lang="zh-CN" altLang="en-US" sz="2500" b="1">
                <a:solidFill>
                  <a:srgbClr val="FFFF00"/>
                </a:solidFill>
              </a:rPr>
              <a:t>不会挑优质纯债基</a:t>
            </a:r>
            <a:r>
              <a:rPr lang="en-US" altLang="zh-CN" sz="2500" b="1">
                <a:solidFill>
                  <a:srgbClr val="FFFF00"/>
                </a:solidFill>
              </a:rPr>
              <a:t>                                     </a:t>
            </a:r>
            <a:r>
              <a:rPr lang="zh-CN" altLang="en-US" sz="2500" b="1">
                <a:solidFill>
                  <a:srgbClr val="FFFF00"/>
                </a:solidFill>
              </a:rPr>
              <a:t>货币基金</a:t>
            </a:r>
            <a:endParaRPr lang="zh-CN" altLang="en-US" sz="2500" b="1">
              <a:solidFill>
                <a:srgbClr val="FFFF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战法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指标综合分析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2600" y="769620"/>
            <a:ext cx="11223625" cy="5448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377570" y="111765"/>
            <a:ext cx="10972876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8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借势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翻越盈亏墙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!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44" name="组合 43"/>
          <p:cNvGrpSpPr/>
          <p:nvPr>
            <p:custDataLst>
              <p:tags r:id="rId3"/>
            </p:custDataLst>
          </p:nvPr>
        </p:nvGrpSpPr>
        <p:grpSpPr>
          <a:xfrm>
            <a:off x="609600" y="3637390"/>
            <a:ext cx="10972800" cy="115790"/>
            <a:chOff x="0" y="3998260"/>
            <a:chExt cx="7894311" cy="128656"/>
          </a:xfrm>
        </p:grpSpPr>
        <p:sp>
          <p:nvSpPr>
            <p:cNvPr id="4" name="Rectangle 7"/>
            <p:cNvSpPr/>
            <p:nvPr>
              <p:custDataLst>
                <p:tags r:id="rId4"/>
              </p:custDataLst>
            </p:nvPr>
          </p:nvSpPr>
          <p:spPr bwMode="auto">
            <a:xfrm>
              <a:off x="1809113" y="3998260"/>
              <a:ext cx="1980774" cy="1286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6" name="Rectangle 8"/>
            <p:cNvSpPr/>
            <p:nvPr>
              <p:custDataLst>
                <p:tags r:id="rId5"/>
              </p:custDataLst>
            </p:nvPr>
          </p:nvSpPr>
          <p:spPr bwMode="auto">
            <a:xfrm>
              <a:off x="3789887" y="3998260"/>
              <a:ext cx="2078423" cy="1286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7" name="Rectangle 9"/>
            <p:cNvSpPr/>
            <p:nvPr>
              <p:custDataLst>
                <p:tags r:id="rId6"/>
              </p:custDataLst>
            </p:nvPr>
          </p:nvSpPr>
          <p:spPr bwMode="auto">
            <a:xfrm>
              <a:off x="5868310" y="3998260"/>
              <a:ext cx="2026001" cy="12865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8" name="Rectangle 11"/>
            <p:cNvSpPr/>
            <p:nvPr>
              <p:custDataLst>
                <p:tags r:id="rId7"/>
              </p:custDataLst>
            </p:nvPr>
          </p:nvSpPr>
          <p:spPr bwMode="auto">
            <a:xfrm>
              <a:off x="0" y="3998260"/>
              <a:ext cx="1809113" cy="1286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23"/>
          <p:cNvGrpSpPr/>
          <p:nvPr>
            <p:custDataLst>
              <p:tags r:id="rId8"/>
            </p:custDataLst>
          </p:nvPr>
        </p:nvGrpSpPr>
        <p:grpSpPr>
          <a:xfrm>
            <a:off x="2543317" y="1825059"/>
            <a:ext cx="1174024" cy="2106109"/>
            <a:chOff x="1217471" y="1984558"/>
            <a:chExt cx="1304471" cy="2340121"/>
          </a:xfrm>
        </p:grpSpPr>
        <p:grpSp>
          <p:nvGrpSpPr>
            <p:cNvPr id="10" name="Group 24"/>
            <p:cNvGrpSpPr/>
            <p:nvPr/>
          </p:nvGrpSpPr>
          <p:grpSpPr>
            <a:xfrm>
              <a:off x="1217471" y="1984558"/>
              <a:ext cx="1304471" cy="2340121"/>
              <a:chOff x="1199541" y="2484779"/>
              <a:chExt cx="1304471" cy="2340121"/>
            </a:xfrm>
            <a:effectLst/>
          </p:grpSpPr>
          <p:grpSp>
            <p:nvGrpSpPr>
              <p:cNvPr id="12" name="Group 26"/>
              <p:cNvGrpSpPr>
                <a:grpSpLocks noChangeAspect="1"/>
              </p:cNvGrpSpPr>
              <p:nvPr/>
            </p:nvGrpSpPr>
            <p:grpSpPr bwMode="auto">
              <a:xfrm>
                <a:off x="1199541" y="2484779"/>
                <a:ext cx="1304471" cy="1802479"/>
                <a:chOff x="3149600" y="2480384"/>
                <a:chExt cx="1201205" cy="1660005"/>
              </a:xfrm>
            </p:grpSpPr>
            <p:sp>
              <p:nvSpPr>
                <p:cNvPr id="14" name="等腰三角形 51"/>
                <p:cNvSpPr/>
                <p:nvPr>
                  <p:custDataLst>
                    <p:tags r:id="rId9"/>
                  </p:custDataLst>
                </p:nvPr>
              </p:nvSpPr>
              <p:spPr>
                <a:xfrm flipV="1">
                  <a:off x="3149600" y="3200883"/>
                  <a:ext cx="1201204" cy="939506"/>
                </a:xfrm>
                <a:prstGeom prst="triangl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rgbClr val="EEECE1">
                        <a:lumMod val="90000"/>
                        <a:alpha val="0"/>
                      </a:srgb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矩形 5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630725" y="2480384"/>
                  <a:ext cx="720080" cy="72008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isometricOffAxis2Top">
                    <a:rot lat="19390491" lon="18812960" rev="21592509"/>
                  </a:camera>
                  <a:lightRig rig="chilly" dir="t">
                    <a:rot lat="0" lon="0" rev="600000"/>
                  </a:lightRig>
                </a:scene3d>
                <a:sp3d extrusionH="666750"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Rounded Rectangle 27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540736" y="4239008"/>
                <a:ext cx="585892" cy="585892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d-ID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" name="Shape 2778"/>
            <p:cNvSpPr/>
            <p:nvPr>
              <p:custDataLst>
                <p:tags r:id="rId12"/>
              </p:custDataLst>
            </p:nvPr>
          </p:nvSpPr>
          <p:spPr>
            <a:xfrm>
              <a:off x="1718423" y="388269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>
              <a:normAutofit fontScale="90000" lnSpcReduction="20000"/>
            </a:bodyPr>
            <a:lstStyle/>
            <a:p>
              <a:pPr defTabSz="228600">
                <a:lnSpc>
                  <a:spcPct val="120000"/>
                </a:lnSpc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cs typeface="Source Sans Pro Light" panose="020B0403030403020204" charset="0"/>
                <a:sym typeface="Arial" panose="020B0604020202020204" pitchFamily="34" charset="0"/>
              </a:endParaRPr>
            </a:p>
          </p:txBody>
        </p:sp>
      </p:grpSp>
      <p:sp>
        <p:nvSpPr>
          <p:cNvPr id="61" name="文本框 60"/>
          <p:cNvSpPr txBox="1"/>
          <p:nvPr>
            <p:custDataLst>
              <p:tags r:id="rId13"/>
            </p:custDataLst>
          </p:nvPr>
        </p:nvSpPr>
        <p:spPr>
          <a:xfrm>
            <a:off x="1858645" y="4119245"/>
            <a:ext cx="2462530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4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新手怕股跌！</a:t>
            </a:r>
            <a:endParaRPr lang="zh-CN" altLang="en-US" sz="2900" spc="240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23" name="Group 37"/>
          <p:cNvGrpSpPr/>
          <p:nvPr>
            <p:custDataLst>
              <p:tags r:id="rId14"/>
            </p:custDataLst>
          </p:nvPr>
        </p:nvGrpSpPr>
        <p:grpSpPr>
          <a:xfrm>
            <a:off x="8180140" y="1825059"/>
            <a:ext cx="1174024" cy="2098716"/>
            <a:chOff x="5452153" y="1984558"/>
            <a:chExt cx="1304471" cy="2331907"/>
          </a:xfrm>
        </p:grpSpPr>
        <p:grpSp>
          <p:nvGrpSpPr>
            <p:cNvPr id="24" name="Group 38"/>
            <p:cNvGrpSpPr/>
            <p:nvPr/>
          </p:nvGrpSpPr>
          <p:grpSpPr>
            <a:xfrm>
              <a:off x="5452153" y="1984558"/>
              <a:ext cx="1304471" cy="2331907"/>
              <a:chOff x="5960997" y="2484779"/>
              <a:chExt cx="1304471" cy="2341846"/>
            </a:xfrm>
            <a:effectLst/>
          </p:grpSpPr>
          <p:grpSp>
            <p:nvGrpSpPr>
              <p:cNvPr id="26" name="Group 40"/>
              <p:cNvGrpSpPr>
                <a:grpSpLocks noChangeAspect="1"/>
              </p:cNvGrpSpPr>
              <p:nvPr/>
            </p:nvGrpSpPr>
            <p:grpSpPr bwMode="auto">
              <a:xfrm>
                <a:off x="5960997" y="2484779"/>
                <a:ext cx="1304471" cy="1802479"/>
                <a:chOff x="3149600" y="2480384"/>
                <a:chExt cx="1201204" cy="1660005"/>
              </a:xfrm>
            </p:grpSpPr>
            <p:sp>
              <p:nvSpPr>
                <p:cNvPr id="28" name="等腰三角形 51"/>
                <p:cNvSpPr/>
                <p:nvPr>
                  <p:custDataLst>
                    <p:tags r:id="rId15"/>
                  </p:custDataLst>
                </p:nvPr>
              </p:nvSpPr>
              <p:spPr>
                <a:xfrm flipV="1">
                  <a:off x="3149600" y="3200883"/>
                  <a:ext cx="1201204" cy="939506"/>
                </a:xfrm>
                <a:prstGeom prst="triangle">
                  <a:avLst/>
                </a:prstGeom>
                <a:gradFill>
                  <a:gsLst>
                    <a:gs pos="0">
                      <a:schemeClr val="accent3"/>
                    </a:gs>
                    <a:gs pos="100000">
                      <a:srgbClr val="EEECE1">
                        <a:lumMod val="90000"/>
                        <a:alpha val="0"/>
                      </a:srgb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矩形 52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630724" y="2480384"/>
                  <a:ext cx="720080" cy="720080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isometricOffAxis2Top">
                    <a:rot lat="19390491" lon="18812960" rev="21592509"/>
                  </a:camera>
                  <a:lightRig rig="chilly" dir="t">
                    <a:rot lat="0" lon="0" rev="600000"/>
                  </a:lightRig>
                </a:scene3d>
                <a:sp3d extrusionH="666750"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Rounded Rectangle 41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6312532" y="4240733"/>
                <a:ext cx="585892" cy="585892"/>
              </a:xfrm>
              <a:prstGeom prst="round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d-ID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5" name="Shape 2543"/>
            <p:cNvSpPr/>
            <p:nvPr>
              <p:custDataLst>
                <p:tags r:id="rId18"/>
              </p:custDataLst>
            </p:nvPr>
          </p:nvSpPr>
          <p:spPr>
            <a:xfrm>
              <a:off x="5981437" y="3879214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8655"/>
                  </a:moveTo>
                  <a:lnTo>
                    <a:pt x="14727" y="18655"/>
                  </a:lnTo>
                  <a:lnTo>
                    <a:pt x="14727" y="19636"/>
                  </a:lnTo>
                  <a:lnTo>
                    <a:pt x="15709" y="19636"/>
                  </a:lnTo>
                  <a:cubicBezTo>
                    <a:pt x="15709" y="19636"/>
                    <a:pt x="15709" y="18655"/>
                    <a:pt x="15709" y="18655"/>
                  </a:cubicBezTo>
                  <a:close/>
                  <a:moveTo>
                    <a:pt x="15709" y="14727"/>
                  </a:moveTo>
                  <a:lnTo>
                    <a:pt x="14727" y="14727"/>
                  </a:lnTo>
                  <a:lnTo>
                    <a:pt x="14727" y="15709"/>
                  </a:lnTo>
                  <a:lnTo>
                    <a:pt x="15709" y="15709"/>
                  </a:lnTo>
                  <a:cubicBezTo>
                    <a:pt x="15709" y="15709"/>
                    <a:pt x="15709" y="14727"/>
                    <a:pt x="15709" y="14727"/>
                  </a:cubicBezTo>
                  <a:close/>
                  <a:moveTo>
                    <a:pt x="14727" y="10800"/>
                  </a:moveTo>
                  <a:lnTo>
                    <a:pt x="15709" y="10800"/>
                  </a:lnTo>
                  <a:lnTo>
                    <a:pt x="15709" y="9818"/>
                  </a:lnTo>
                  <a:lnTo>
                    <a:pt x="14727" y="9818"/>
                  </a:lnTo>
                  <a:cubicBezTo>
                    <a:pt x="14727" y="9818"/>
                    <a:pt x="14727" y="10800"/>
                    <a:pt x="14727" y="10800"/>
                  </a:cubicBezTo>
                  <a:close/>
                  <a:moveTo>
                    <a:pt x="15709" y="16691"/>
                  </a:moveTo>
                  <a:lnTo>
                    <a:pt x="14727" y="16691"/>
                  </a:lnTo>
                  <a:lnTo>
                    <a:pt x="14727" y="17673"/>
                  </a:lnTo>
                  <a:lnTo>
                    <a:pt x="15709" y="17673"/>
                  </a:lnTo>
                  <a:cubicBezTo>
                    <a:pt x="15709" y="17673"/>
                    <a:pt x="15709" y="16691"/>
                    <a:pt x="15709" y="16691"/>
                  </a:cubicBezTo>
                  <a:close/>
                  <a:moveTo>
                    <a:pt x="14727" y="8836"/>
                  </a:moveTo>
                  <a:lnTo>
                    <a:pt x="15709" y="8836"/>
                  </a:lnTo>
                  <a:lnTo>
                    <a:pt x="15709" y="7855"/>
                  </a:lnTo>
                  <a:lnTo>
                    <a:pt x="14727" y="7855"/>
                  </a:lnTo>
                  <a:cubicBezTo>
                    <a:pt x="14727" y="7855"/>
                    <a:pt x="14727" y="8836"/>
                    <a:pt x="14727" y="8836"/>
                  </a:cubicBezTo>
                  <a:close/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1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4727" y="6873"/>
                  </a:moveTo>
                  <a:lnTo>
                    <a:pt x="15709" y="6873"/>
                  </a:lnTo>
                  <a:lnTo>
                    <a:pt x="15709" y="5891"/>
                  </a:lnTo>
                  <a:lnTo>
                    <a:pt x="14727" y="5891"/>
                  </a:lnTo>
                  <a:cubicBezTo>
                    <a:pt x="14727" y="5891"/>
                    <a:pt x="14727" y="6873"/>
                    <a:pt x="14727" y="6873"/>
                  </a:cubicBezTo>
                  <a:close/>
                  <a:moveTo>
                    <a:pt x="16691" y="12273"/>
                  </a:moveTo>
                  <a:lnTo>
                    <a:pt x="13745" y="12273"/>
                  </a:lnTo>
                  <a:lnTo>
                    <a:pt x="13745" y="4909"/>
                  </a:ln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2273"/>
                    <a:pt x="16691" y="12273"/>
                  </a:cubicBezTo>
                  <a:close/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3745" y="20618"/>
                  </a:lnTo>
                  <a:lnTo>
                    <a:pt x="13745" y="13255"/>
                  </a:lnTo>
                  <a:lnTo>
                    <a:pt x="16691" y="13255"/>
                  </a:lnTo>
                  <a:cubicBezTo>
                    <a:pt x="16691" y="13255"/>
                    <a:pt x="16691" y="19636"/>
                    <a:pt x="16691" y="19636"/>
                  </a:cubicBezTo>
                  <a:close/>
                  <a:moveTo>
                    <a:pt x="12764" y="12273"/>
                  </a:moveTo>
                  <a:lnTo>
                    <a:pt x="4909" y="12273"/>
                  </a:lnTo>
                  <a:lnTo>
                    <a:pt x="4909" y="4909"/>
                  </a:lnTo>
                  <a:lnTo>
                    <a:pt x="12764" y="4909"/>
                  </a:lnTo>
                  <a:cubicBezTo>
                    <a:pt x="12764" y="4909"/>
                    <a:pt x="12764" y="12273"/>
                    <a:pt x="12764" y="12273"/>
                  </a:cubicBezTo>
                  <a:close/>
                  <a:moveTo>
                    <a:pt x="12764" y="20618"/>
                  </a:moveTo>
                  <a:lnTo>
                    <a:pt x="4909" y="20618"/>
                  </a:lnTo>
                  <a:lnTo>
                    <a:pt x="4909" y="13255"/>
                  </a:lnTo>
                  <a:lnTo>
                    <a:pt x="12764" y="13255"/>
                  </a:lnTo>
                  <a:cubicBezTo>
                    <a:pt x="12764" y="13255"/>
                    <a:pt x="12764" y="20618"/>
                    <a:pt x="12764" y="20618"/>
                  </a:cubicBezTo>
                  <a:close/>
                  <a:moveTo>
                    <a:pt x="3927" y="12273"/>
                  </a:moveTo>
                  <a:lnTo>
                    <a:pt x="982" y="12273"/>
                  </a:ln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3927" y="4909"/>
                  </a:lnTo>
                  <a:cubicBezTo>
                    <a:pt x="3927" y="4909"/>
                    <a:pt x="3927" y="12273"/>
                    <a:pt x="3927" y="12273"/>
                  </a:cubicBezTo>
                  <a:close/>
                  <a:moveTo>
                    <a:pt x="3927" y="20618"/>
                  </a:move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3255"/>
                  </a:lnTo>
                  <a:lnTo>
                    <a:pt x="3927" y="13255"/>
                  </a:lnTo>
                  <a:cubicBezTo>
                    <a:pt x="3927" y="13255"/>
                    <a:pt x="3927" y="20618"/>
                    <a:pt x="3927" y="20618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  <a:moveTo>
                    <a:pt x="1964" y="8836"/>
                  </a:moveTo>
                  <a:lnTo>
                    <a:pt x="2945" y="8836"/>
                  </a:lnTo>
                  <a:lnTo>
                    <a:pt x="2945" y="7855"/>
                  </a:lnTo>
                  <a:lnTo>
                    <a:pt x="1964" y="7855"/>
                  </a:lnTo>
                  <a:cubicBezTo>
                    <a:pt x="1964" y="7855"/>
                    <a:pt x="1964" y="8836"/>
                    <a:pt x="1964" y="8836"/>
                  </a:cubicBezTo>
                  <a:close/>
                  <a:moveTo>
                    <a:pt x="1964" y="10800"/>
                  </a:moveTo>
                  <a:lnTo>
                    <a:pt x="2945" y="10800"/>
                  </a:lnTo>
                  <a:lnTo>
                    <a:pt x="2945" y="9818"/>
                  </a:lnTo>
                  <a:lnTo>
                    <a:pt x="1964" y="9818"/>
                  </a:lnTo>
                  <a:cubicBezTo>
                    <a:pt x="1964" y="9818"/>
                    <a:pt x="1964" y="10800"/>
                    <a:pt x="1964" y="10800"/>
                  </a:cubicBezTo>
                  <a:close/>
                  <a:moveTo>
                    <a:pt x="2945" y="16691"/>
                  </a:moveTo>
                  <a:lnTo>
                    <a:pt x="1964" y="16691"/>
                  </a:lnTo>
                  <a:lnTo>
                    <a:pt x="1964" y="17673"/>
                  </a:lnTo>
                  <a:lnTo>
                    <a:pt x="2945" y="17673"/>
                  </a:lnTo>
                  <a:cubicBezTo>
                    <a:pt x="2945" y="17673"/>
                    <a:pt x="2945" y="16691"/>
                    <a:pt x="2945" y="16691"/>
                  </a:cubicBezTo>
                  <a:close/>
                  <a:moveTo>
                    <a:pt x="1964" y="6873"/>
                  </a:moveTo>
                  <a:lnTo>
                    <a:pt x="2945" y="6873"/>
                  </a:lnTo>
                  <a:lnTo>
                    <a:pt x="2945" y="5891"/>
                  </a:lnTo>
                  <a:lnTo>
                    <a:pt x="1964" y="5891"/>
                  </a:lnTo>
                  <a:cubicBezTo>
                    <a:pt x="1964" y="5891"/>
                    <a:pt x="1964" y="6873"/>
                    <a:pt x="1964" y="6873"/>
                  </a:cubicBezTo>
                  <a:close/>
                  <a:moveTo>
                    <a:pt x="2945" y="14727"/>
                  </a:moveTo>
                  <a:lnTo>
                    <a:pt x="1964" y="14727"/>
                  </a:lnTo>
                  <a:lnTo>
                    <a:pt x="1964" y="15709"/>
                  </a:lnTo>
                  <a:lnTo>
                    <a:pt x="2945" y="15709"/>
                  </a:lnTo>
                  <a:cubicBezTo>
                    <a:pt x="2945" y="15709"/>
                    <a:pt x="2945" y="14727"/>
                    <a:pt x="2945" y="14727"/>
                  </a:cubicBezTo>
                  <a:close/>
                  <a:moveTo>
                    <a:pt x="2945" y="18655"/>
                  </a:moveTo>
                  <a:lnTo>
                    <a:pt x="1964" y="18655"/>
                  </a:lnTo>
                  <a:lnTo>
                    <a:pt x="1964" y="19636"/>
                  </a:lnTo>
                  <a:lnTo>
                    <a:pt x="2945" y="19636"/>
                  </a:lnTo>
                  <a:cubicBezTo>
                    <a:pt x="2945" y="19636"/>
                    <a:pt x="2945" y="18655"/>
                    <a:pt x="2945" y="1865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>
              <a:normAutofit fontScale="90000" lnSpcReduction="20000"/>
            </a:bodyPr>
            <a:lstStyle/>
            <a:p>
              <a:pPr defTabSz="228600">
                <a:lnSpc>
                  <a:spcPct val="120000"/>
                </a:lnSpc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cs typeface="Source Sans Pro Light" panose="020B0403030403020204" charset="0"/>
                <a:sym typeface="Arial" panose="020B0604020202020204" pitchFamily="34" charset="0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9"/>
            </p:custDataLst>
          </p:nvPr>
        </p:nvSpPr>
        <p:spPr>
          <a:xfrm>
            <a:off x="7884160" y="4119245"/>
            <a:ext cx="3002915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09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高手怕不跌！！！</a:t>
            </a:r>
            <a:endParaRPr lang="zh-CN" altLang="en-US" sz="2900" spc="209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17" name="Group 31"/>
          <p:cNvGrpSpPr/>
          <p:nvPr>
            <p:custDataLst>
              <p:tags r:id="rId20"/>
            </p:custDataLst>
          </p:nvPr>
        </p:nvGrpSpPr>
        <p:grpSpPr>
          <a:xfrm>
            <a:off x="5293997" y="1825059"/>
            <a:ext cx="1174024" cy="2153336"/>
            <a:chOff x="3269603" y="2494715"/>
            <a:chExt cx="1304471" cy="2375485"/>
          </a:xfrm>
          <a:effectLst/>
        </p:grpSpPr>
        <p:grpSp>
          <p:nvGrpSpPr>
            <p:cNvPr id="19" name="Group 33"/>
            <p:cNvGrpSpPr>
              <a:grpSpLocks noChangeAspect="1"/>
            </p:cNvGrpSpPr>
            <p:nvPr/>
          </p:nvGrpSpPr>
          <p:grpSpPr bwMode="auto">
            <a:xfrm>
              <a:off x="3269603" y="2494715"/>
              <a:ext cx="1304471" cy="1802476"/>
              <a:chOff x="3149600" y="2480384"/>
              <a:chExt cx="1201204" cy="1660005"/>
            </a:xfrm>
          </p:grpSpPr>
          <p:sp>
            <p:nvSpPr>
              <p:cNvPr id="21" name="等腰三角形 51"/>
              <p:cNvSpPr/>
              <p:nvPr>
                <p:custDataLst>
                  <p:tags r:id="rId21"/>
                </p:custDataLst>
              </p:nvPr>
            </p:nvSpPr>
            <p:spPr>
              <a:xfrm flipV="1">
                <a:off x="3149600" y="3200883"/>
                <a:ext cx="1201204" cy="939506"/>
              </a:xfrm>
              <a:prstGeom prst="triangl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ker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矩形 52"/>
              <p:cNvSpPr/>
              <p:nvPr>
                <p:custDataLst>
                  <p:tags r:id="rId22"/>
                </p:custDataLst>
              </p:nvPr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ker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Rounded Rectangle 34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3621768" y="4284308"/>
              <a:ext cx="585892" cy="58589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" name="Shape 2748"/>
          <p:cNvSpPr/>
          <p:nvPr>
            <p:custDataLst>
              <p:tags r:id="rId24"/>
            </p:custDataLst>
          </p:nvPr>
        </p:nvSpPr>
        <p:spPr>
          <a:xfrm>
            <a:off x="5755311" y="3569588"/>
            <a:ext cx="251395" cy="251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>
            <a:normAutofit fontScale="90000" lnSpcReduction="20000"/>
          </a:bodyPr>
          <a:lstStyle/>
          <a:p>
            <a:pPr defTabSz="228600">
              <a:lnSpc>
                <a:spcPct val="120000"/>
              </a:lnSpc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Arial" panose="020B0604020202020204" pitchFamily="34" charset="0"/>
              <a:ea typeface="微软雅黑" panose="020B0503020204020204" charset="-122"/>
              <a:cs typeface="Source Sans Pro Light" panose="020B0403030403020204" charset="0"/>
              <a:sym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>
            <p:custDataLst>
              <p:tags r:id="rId25"/>
            </p:custDataLst>
          </p:nvPr>
        </p:nvSpPr>
        <p:spPr>
          <a:xfrm>
            <a:off x="4622800" y="4119245"/>
            <a:ext cx="2946400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4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老手怕盘跌！！</a:t>
            </a:r>
            <a:endParaRPr lang="zh-CN" altLang="en-US" sz="2900" spc="24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09800" y="997585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只聚焦于个股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低纬度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26"/>
            </p:custDataLst>
          </p:nvPr>
        </p:nvSpPr>
        <p:spPr>
          <a:xfrm>
            <a:off x="4723765" y="997585"/>
            <a:ext cx="23145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开始关注大盘趋势上墙头，但没跨越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27"/>
            </p:custDataLst>
          </p:nvPr>
        </p:nvSpPr>
        <p:spPr>
          <a:xfrm>
            <a:off x="7787640" y="787400"/>
            <a:ext cx="310007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贯穿多个知识点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开始形成盈利模式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进入高纬度</a:t>
            </a:r>
            <a:r>
              <a:rPr lang="en-US" altLang="zh-CN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-</a:t>
            </a:r>
            <a:r>
              <a:rPr lang="zh-CN" altLang="en-US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盈利区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8"/>
    </p:custData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0730" y="889635"/>
            <a:ext cx="10671175" cy="51968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上箭头 1"/>
          <p:cNvSpPr/>
          <p:nvPr/>
        </p:nvSpPr>
        <p:spPr>
          <a:xfrm>
            <a:off x="600075" y="823595"/>
            <a:ext cx="315595" cy="529907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62860" y="3738880"/>
            <a:ext cx="651827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技术基础薄弱（金叉，死叉）</a:t>
            </a:r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热点板块</a:t>
            </a:r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、</a:t>
            </a:r>
            <a:r>
              <a:rPr lang="en-US" altLang="zh-CN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XX</a:t>
            </a:r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概念、</a:t>
            </a:r>
            <a:r>
              <a:rPr lang="zh-CN" altLang="en-US" sz="25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追涨杀跌，快进快出</a:t>
            </a:r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61460" y="4729480"/>
            <a:ext cx="351345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听说：朋友说、同事说</a:t>
            </a:r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</a:t>
            </a:r>
            <a:r>
              <a:rPr lang="zh-CN" altLang="en-US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位代码，个股、及基金</a:t>
            </a:r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9800" y="5140960"/>
            <a:ext cx="1809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低纬度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亏损区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9800" y="959485"/>
            <a:ext cx="19138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高纬度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盈利区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69640" y="2595245"/>
            <a:ext cx="3985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成熟的盈利模式</a:t>
            </a:r>
            <a:endParaRPr lang="zh-CN" altLang="en-US" sz="36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87165" y="1894205"/>
            <a:ext cx="298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分析体系化</a:t>
            </a:r>
            <a:endParaRPr lang="zh-CN" altLang="en-US" sz="36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87165" y="1092200"/>
            <a:ext cx="295021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思维的维度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4230" y="3216910"/>
            <a:ext cx="9763125" cy="4908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72880" y="2667000"/>
            <a:ext cx="1161415" cy="202057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9293860" y="2390140"/>
            <a:ext cx="5765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势</a:t>
            </a:r>
            <a:endParaRPr lang="zh-CN" altLang="en-US" sz="39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87355" y="3185795"/>
            <a:ext cx="1407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盈亏墙</a:t>
            </a:r>
            <a:endParaRPr lang="zh-CN" altLang="en-US" sz="28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神奇色阶+飞鱼趋势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9575" y="826770"/>
            <a:ext cx="11391900" cy="53486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神奇色阶+飞鱼趋势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9250" y="866140"/>
            <a:ext cx="11482070" cy="5307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183495" y="995045"/>
            <a:ext cx="1685925" cy="9048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8780" y="887095"/>
            <a:ext cx="11431905" cy="526796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9273540" y="1114425"/>
            <a:ext cx="2531110" cy="160210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208780" y="1210310"/>
            <a:ext cx="46710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看不清大势，容易耽误行情机会！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基金小额产品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4495" y="897255"/>
            <a:ext cx="11026775" cy="5215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12325" y="2701290"/>
            <a:ext cx="2132965" cy="28575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圆角矩形 3"/>
          <p:cNvSpPr/>
          <p:nvPr/>
        </p:nvSpPr>
        <p:spPr>
          <a:xfrm>
            <a:off x="8110220" y="1900555"/>
            <a:ext cx="75565" cy="25844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知否？是否？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953760" y="869950"/>
            <a:ext cx="121920" cy="526732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363970" y="950595"/>
            <a:ext cx="514794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是为了赚钱而去做？</a:t>
            </a:r>
            <a:endParaRPr lang="zh-CN" altLang="en-US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还是为了操作的快乐？</a:t>
            </a:r>
            <a:endParaRPr lang="zh-CN" altLang="en-US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200"/>
          </a:p>
          <a:p>
            <a:r>
              <a:rPr lang="zh-CN" altLang="en-US" sz="2200"/>
              <a:t>是为了体验快感，就要看有没</a:t>
            </a:r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基础</a:t>
            </a:r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200"/>
              <a:t>？</a:t>
            </a:r>
            <a:endParaRPr lang="zh-CN" altLang="en-US" sz="2200"/>
          </a:p>
          <a:p>
            <a:endParaRPr lang="zh-CN" altLang="en-US" sz="2200"/>
          </a:p>
          <a:p>
            <a:endParaRPr lang="zh-CN" altLang="en-US" sz="2200"/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就为了赚钱，账户增值应该怎么选？？？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72820" y="857250"/>
            <a:ext cx="4956175" cy="5386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/>
              <a:t>1-2</a:t>
            </a:r>
            <a:r>
              <a:rPr lang="zh-CN" altLang="en-US" sz="2200"/>
              <a:t>个月的时间，赚</a:t>
            </a:r>
            <a:r>
              <a:rPr lang="en-US" altLang="zh-CN" sz="2200"/>
              <a:t>9%</a:t>
            </a:r>
            <a:r>
              <a:rPr lang="zh-CN" altLang="en-US" sz="2200"/>
              <a:t>多不多？</a:t>
            </a:r>
            <a:endParaRPr lang="zh-CN" altLang="en-US" sz="2200"/>
          </a:p>
          <a:p>
            <a:endParaRPr lang="zh-CN" altLang="en-US" sz="2200"/>
          </a:p>
          <a:p>
            <a:r>
              <a:rPr lang="en-US" altLang="zh-CN" sz="2200"/>
              <a:t>12</a:t>
            </a:r>
            <a:r>
              <a:rPr lang="zh-CN" altLang="en-US" sz="2200"/>
              <a:t>个月，</a:t>
            </a:r>
            <a:r>
              <a:rPr lang="en-US" altLang="zh-CN" sz="2200"/>
              <a:t>1</a:t>
            </a:r>
            <a:r>
              <a:rPr lang="zh-CN" altLang="en-US" sz="2200"/>
              <a:t>年赚到</a:t>
            </a:r>
            <a:r>
              <a:rPr lang="en-US" altLang="zh-CN" sz="2200"/>
              <a:t>20%</a:t>
            </a:r>
            <a:r>
              <a:rPr lang="zh-CN" altLang="en-US" sz="2200"/>
              <a:t>左右少不少？</a:t>
            </a:r>
            <a:endParaRPr lang="zh-CN" altLang="en-US" sz="2200"/>
          </a:p>
          <a:p>
            <a:endParaRPr lang="zh-CN" altLang="en-US" sz="2200"/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你会如何看</a:t>
            </a:r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??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200"/>
          </a:p>
          <a:p>
            <a:r>
              <a:rPr lang="zh-CN" altLang="en-US" sz="2200"/>
              <a:t>一年</a:t>
            </a:r>
            <a:r>
              <a:rPr lang="en-US" altLang="zh-CN" sz="2200"/>
              <a:t>50%</a:t>
            </a:r>
            <a:r>
              <a:rPr lang="zh-CN" altLang="en-US" sz="2200"/>
              <a:t>的盈利是不是能得到？</a:t>
            </a:r>
            <a:endParaRPr lang="zh-CN" altLang="en-US" sz="2200"/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有没有成功经验？过山车？？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如何能连续？？？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200"/>
          </a:p>
          <a:p>
            <a:r>
              <a:rPr lang="zh-CN" altLang="en-US" sz="2200"/>
              <a:t>如果为了追求看似有更高利润的机会，</a:t>
            </a:r>
            <a:endParaRPr lang="zh-CN" altLang="en-US" sz="2200"/>
          </a:p>
          <a:p>
            <a:r>
              <a:rPr lang="zh-CN" altLang="en-US" sz="2200"/>
              <a:t>而亏损了，那高风险冒的值不值？</a:t>
            </a:r>
            <a:endParaRPr lang="zh-CN" altLang="en-US" sz="2200"/>
          </a:p>
          <a:p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想要的更多，却是资产缩水，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结果真的是自己想要的么？？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504940" y="3961765"/>
            <a:ext cx="2343785" cy="21005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加号 8"/>
          <p:cNvSpPr/>
          <p:nvPr/>
        </p:nvSpPr>
        <p:spPr>
          <a:xfrm>
            <a:off x="9053830" y="4678680"/>
            <a:ext cx="563245" cy="563880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9821545" y="4589780"/>
            <a:ext cx="1690370" cy="6527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658610" y="4412615"/>
            <a:ext cx="2139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大仓位</a:t>
            </a:r>
            <a:endParaRPr lang="zh-CN" altLang="en-US" sz="3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稳健投资</a:t>
            </a:r>
            <a:endParaRPr lang="zh-CN" altLang="en-US" sz="3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72980" y="4691380"/>
            <a:ext cx="1587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小仓位</a:t>
            </a:r>
            <a:r>
              <a:rPr lang="en-US" altLang="zh-CN" sz="20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冒险</a:t>
            </a:r>
            <a:endParaRPr lang="zh-CN" altLang="en-US" sz="20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431290" y="1208405"/>
            <a:ext cx="931799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③神奇色阶：用于判断趋势和量能变化，动态捕捉指数短中长期的趋势变化，揭示当前市场量能的变化情况。</a:t>
            </a:r>
            <a:endParaRPr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第一条色阶代表市场短期趋势，红色代表趋势向上，灰色代表趋势震荡，绿色代表趋势向下；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第二条色阶代表市场中期趋势，红色代表趋势向上，灰色代表趋势震荡，绿色代表趋势向下；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第三条色阶代表市场长期趋势，红色代表趋势向上，灰色代表趋势震荡，绿色代表趋势向下；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第四条色阶代表市场量能变化，红色代表市场量能向好，绿色代表市场量能萎靡。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5715" y="3936365"/>
            <a:ext cx="9706610" cy="2111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4360" y="757555"/>
            <a:ext cx="10981690" cy="5475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58075" y="2353310"/>
            <a:ext cx="4344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上升回档</a:t>
            </a:r>
            <a:endParaRPr lang="zh-CN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真回档？假动作？</a:t>
            </a:r>
            <a:endParaRPr lang="zh-CN" altLang="en-US" sz="2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进早很容易吃亏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捕捞季节红柱没起来，又死叉缩短了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到底该如何决断！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9280" y="768350"/>
            <a:ext cx="11047730" cy="5452110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9519920" y="5059680"/>
            <a:ext cx="429895" cy="440055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904355" y="2600960"/>
            <a:ext cx="48768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回档时，神奇色阶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真回档！</a:t>
            </a:r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色阶没有任何变色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继续跟踪，在捕捞季节再出红柱买点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锁定二浪上涨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5295" y="935990"/>
            <a:ext cx="11320145" cy="51257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9373235" y="935990"/>
            <a:ext cx="1521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新能源</a:t>
            </a:r>
            <a:endParaRPr lang="zh-CN" altLang="en-US" sz="3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38800" y="4450715"/>
            <a:ext cx="972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2022.2</a:t>
            </a:r>
            <a:endParaRPr lang="en-US" altLang="zh-CN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545830" y="4707890"/>
            <a:ext cx="15703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2022.9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0415" y="821690"/>
            <a:ext cx="10708640" cy="53536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ETF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基金，场内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VS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场外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企业微信截图_202305191658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70" y="1116965"/>
            <a:ext cx="6601460" cy="4915535"/>
          </a:xfrm>
          <a:prstGeom prst="rect">
            <a:avLst/>
          </a:prstGeom>
        </p:spPr>
      </p:pic>
      <p:pic>
        <p:nvPicPr>
          <p:cNvPr id="3" name="图片 2" descr="v2-9f1e04700e530b7d84f2c2d8f7ee0442_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1395095"/>
            <a:ext cx="4100830" cy="39350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4665" y="887730"/>
            <a:ext cx="11152505" cy="5233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0045" y="830580"/>
            <a:ext cx="2386330" cy="176974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4505" y="933450"/>
            <a:ext cx="11254740" cy="51892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5920" y="942975"/>
            <a:ext cx="4369435" cy="51257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9695" y="1630680"/>
            <a:ext cx="5488305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红利低波的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全称是中证红利低波动指数，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该指数选取 50 只流动性好、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连续分红、红利支付率适中、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每股股息正增长以及股息率高且波动率低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的证券作为指数样本，采用股息率加权，以反映</a:t>
            </a:r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分红水平高且波动率低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的证券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的整体表现。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19015" y="942340"/>
            <a:ext cx="1630680" cy="51257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1375" y="2023110"/>
            <a:ext cx="5815330" cy="33489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9905" y="749935"/>
            <a:ext cx="10706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是你好、我好、大家好，讲的大伙开开心心；</a:t>
            </a:r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还是要教会大多数人，学到赚钱的本领！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</a:t>
            </a: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我选后者，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我不怕</a:t>
            </a: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你说我不好！</a:t>
            </a:r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我怕你学了半天，做了半天，不赚钱！！！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1480" y="1777365"/>
            <a:ext cx="5057140" cy="4467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你是想听个高兴，听个开心</a:t>
            </a:r>
            <a:endParaRPr lang="zh-CN" altLang="en-US" sz="22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听个顺心顺意。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还是想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真的学会本领？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忠言逆耳利于行；良药苦口利于病。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想一想，你顺心了这么多年了，赚钱了么？？</a:t>
            </a:r>
            <a:r>
              <a:rPr lang="zh-CN" altLang="en-US" sz="25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每年都有收益么？？？</a:t>
            </a:r>
            <a:endParaRPr lang="zh-CN" altLang="en-US" sz="20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想明白了，不想在为了交易而交易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而是要为了能落地的结果去交易。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想要在年底看见满意成果，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都想通后，再去学习！事半功倍！！！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707390" y="1590040"/>
            <a:ext cx="105327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9659_1*a*1"/>
  <p:tag name="KSO_WM_TEMPLATE_CATEGORY" val="diagram"/>
  <p:tag name="KSO_WM_TEMPLATE_INDEX" val="2022965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141ff84feda4e1b8c93024c49d83b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838c81d35e8409fa7d112c8e6498224"/>
  <p:tag name="KSO_WM_UNIT_TEXT_FILL_FORE_SCHEMECOLOR_INDEX_BRIGHTNESS" val="0"/>
  <p:tag name="KSO_WM_UNIT_TEXT_FILL_FORE_SCHEMECOLOR_INDEX" val="13"/>
  <p:tag name="KSO_WM_UNIT_TEXT_FILL_TYPE" val="1"/>
  <p:tag name="KSO_WM_TEMPLATE_ASSEMBLE_XID" val="639aeb060c9383becde692eb"/>
  <p:tag name="KSO_WM_TEMPLATE_ASSEMBLE_GROUPID" val="639aeb060c9383becde692eb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06147_2*l_i*1_1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USESOURCEFORMAT_APPLY" val="1"/>
  <p:tag name="KSO_WM_UNIT_TEXT_FILL_FORE_SCHEMECOLOR_INDEX" val="14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06147_2*l_i*1_2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06147_2*l_i*1_3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06147_2*l_i*1_4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206147_2*l_i*1_5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6147_2*l_h_i*1_1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5"/>
  <p:tag name="KSO_WM_UNIT_TEXT_FILL_TYPE" val="1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06147_2*l_h_i*1_1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5"/>
  <p:tag name="KSO_WM_UNIT_FILL_TYPE" val="1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06147_2*l_h_i*1_1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06147_2*l_h_i*1_1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06147_2*l_h_i*1_1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409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6147_2*l_h_f*1_1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6147_2*l_h_i*1_3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5"/>
  <p:tag name="KSO_WM_UNIT_TEXT_FILL_TYPE" val="1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06147_2*l_h_i*1_3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7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7"/>
  <p:tag name="KSO_WM_UNIT_FILL_TYPE" val="1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06147_2*l_h_i*1_3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06147_2*l_h_i*1_3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7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20206147_2*l_h_i*1_3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415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6147_2*l_h_f*1_3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206147_2*l_h_i*1_2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4"/>
  <p:tag name="KSO_WM_UNIT_TEXT_FILL_TYPE" val="1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6147_2*l_h_i*1_2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6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6"/>
  <p:tag name="KSO_WM_UNIT_FILL_TYPE" val="1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06147_2*l_h_i*1_2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06147_2*l_h_i*1_2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06147_2*l_h_i*1_2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421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6147_2*l_h_f*1_2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#wm#"/>
  <p:tag name="KSO_WM_TEMPLATE_CATEGORY" val="diagram"/>
  <p:tag name="KSO_WM_TEMPLATE_INDEX" val="20229659"/>
  <p:tag name="KSO_WM_SPECIAL_SOURCE" val="bdnull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12-15T17:38:14&quot;,&quot;maxSize&quot;:{&quot;size1&quot;:31.1},&quot;minSize&quot;:{&quot;size1&quot;:17.8},&quot;normalSize&quot;:{&quot;size1&quot;:17.8},&quot;subLayout&quot;:[{&quot;id&quot;:&quot;2022-12-15T17:38:14&quot;,&quot;margin&quot;:{&quot;bottom&quot;:0,&quot;left&quot;:1.6929999589920044,&quot;right&quot;:1.6929999589920044,&quot;top&quot;:1.6929999589920044},&quot;type&quot;:0},{&quot;id&quot;:&quot;2022-12-15T17:38:14&quot;,&quot;margin&quot;:{&quot;bottom&quot;:0.847000002861023,&quot;left&quot;:0.847000002861023,&quot;right&quot;:0.847000002861023,&quot;top&quot;:0.847000002861023},&quot;type&quot;:0}],&quot;type&quot;:0}"/>
  <p:tag name="KSO_WM_SLIDE_BACKGROUND" val="[&quot;general&quot;]"/>
  <p:tag name="KSO_WM_SLIDE_RATIO" val="1.777778"/>
  <p:tag name="KSO_WM_SLIDE_CAN_ADD_NAVIGATION" val="1"/>
  <p:tag name="KSO_WM_SLIDE_ID" val="diagram202296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96"/>
  <p:tag name="KSO_WM_SLIDE_POSITION" val="48*48"/>
  <p:tag name="KSO_WM_TAG_VERSION" val="1.0"/>
  <p:tag name="KSO_WM_SLIDE_LAYOUT" val="a_d"/>
  <p:tag name="KSO_WM_SLIDE_LAYOUT_CNT" val="1_1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t&quot;,&quot;text_direction&quot;:&quot;horizontal&quot;,&quot;support_big_font&quot;:false,&quot;picture_toward&quot;:0,&quot;picture_dockside&quot;:[],&quot;fill_id&quot;:&quot;736496b0653343f1bfd4c6dc9c47e1b4&quot;,&quot;fill_align&quot;:&quot;lt&quot;,&quot;chip_types&quot;:[&quot;text&quot;]}],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pictext&quot;,&quot;picture&quot;,&quot;chart&quot;,&quot;table&quot;,&quot;video&quot;]}],[{&quot;text_align&quot;:&quot;cm&quot;,&quot;text_direction&quot;:&quot;horizontal&quot;,&quot;support_big_font&quot;:false,&quot;picture_toward&quot;:0,&quot;picture_dockside&quot;:[],&quot;fill_id&quot;:&quot;fbc1d1c81b9c4bca8f09873cfc4ac6db&quot;,&quot;fill_align&quot;:&quot;cm&quot;,&quot;chip_types&quot;:[&quot;text&quot;,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text&quot;,&quot;picture&quot;,&quot;chart&quot;,&quot;table&quot;,&quot;video&quot;]}]]"/>
  <p:tag name="KSO_WM_CHIP_GROUPID" val="5f5ee1ca4d6848d78f644aec"/>
  <p:tag name="KSO_WM_CHIP_XID" val="5f696419553136823a5e6172"/>
  <p:tag name="FIXED_XID_TMP" val="5f5ee1ca4d6848d78f644aec"/>
  <p:tag name="KSO_WM_CHIP_DECFILLPROP" val="[]"/>
  <p:tag name="KSO_WM_SLIDE_BK_DARK_LIGHT" val="2"/>
  <p:tag name="KSO_WM_SLIDE_BACKGROUND_TYPE" val="general"/>
  <p:tag name="KSO_WM_SLIDE_SUPPORT_FEATURE_TYPE" val="3"/>
  <p:tag name="KSO_WM_TEMPLATE_ASSEMBLE_XID" val="639aeb060c9383becde692eb"/>
  <p:tag name="KSO_WM_TEMPLATE_ASSEMBLE_GROUPID" val="639aeb060c9383becde692eb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7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5122</Words>
  <Application>WPS 演示</Application>
  <PresentationFormat>宽屏</PresentationFormat>
  <Paragraphs>598</Paragraphs>
  <Slides>109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109</vt:i4>
      </vt:variant>
    </vt:vector>
  </HeadingPairs>
  <TitlesOfParts>
    <vt:vector size="127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Arial Unicode MS</vt:lpstr>
      <vt:lpstr>Calibri</vt:lpstr>
      <vt:lpstr>思源黑体 CN Normal</vt:lpstr>
      <vt:lpstr>Helvetica Neue</vt:lpstr>
      <vt:lpstr>Gill Sans</vt:lpstr>
      <vt:lpstr>Source Sans Pro Light</vt:lpstr>
      <vt:lpstr>Gill Sans MT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433</cp:revision>
  <dcterms:created xsi:type="dcterms:W3CDTF">2019-06-19T02:08:00Z</dcterms:created>
  <dcterms:modified xsi:type="dcterms:W3CDTF">2023-08-16T12:24:50Z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D8DB90A9EBBD49C393E347C0CCE1A44A_13</vt:lpwstr>
  </property>
</Properties>
</file>