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handoutMasterIdLst>
    <p:handoutMasterId r:id="rId15"/>
  </p:handoutMasterIdLst>
  <p:sldIdLst>
    <p:sldId id="263" r:id="rId4"/>
    <p:sldId id="271" r:id="rId5"/>
    <p:sldId id="333" r:id="rId6"/>
    <p:sldId id="330" r:id="rId7"/>
    <p:sldId id="338" r:id="rId8"/>
    <p:sldId id="332" r:id="rId9"/>
    <p:sldId id="342" r:id="rId10"/>
    <p:sldId id="335" r:id="rId11"/>
    <p:sldId id="293" r:id="rId12"/>
    <p:sldId id="292" r:id="rId13"/>
    <p:sldId id="270" r:id="rId14"/>
  </p:sldIdLst>
  <p:sldSz cx="12192000" cy="6858000"/>
  <p:notesSz cx="6858000" cy="9144000"/>
  <p:custDataLst>
    <p:tags r:id="rId2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 userDrawn="1">
          <p15:clr>
            <a:srgbClr val="A4A3A4"/>
          </p15:clr>
        </p15:guide>
        <p15:guide id="2" pos="3758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十二 猪肠" initials="十二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F6CD"/>
    <a:srgbClr val="FFFDF5"/>
    <a:srgbClr val="FFDFDF"/>
    <a:srgbClr val="D16664"/>
    <a:srgbClr val="FFFC91"/>
    <a:srgbClr val="DCDCDC"/>
    <a:srgbClr val="F0F0F0"/>
    <a:srgbClr val="E6E6E6"/>
    <a:srgbClr val="C8C8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115" d="100"/>
          <a:sy n="115" d="100"/>
        </p:scale>
        <p:origin x="498" y="90"/>
      </p:cViewPr>
      <p:guideLst>
        <p:guide orient="horz" pos="2161"/>
        <p:guide pos="3758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0" Type="http://schemas.openxmlformats.org/officeDocument/2006/relationships/tags" Target="tags/tag143.xml"/><Relationship Id="rId2" Type="http://schemas.openxmlformats.org/officeDocument/2006/relationships/theme" Target="theme/theme1.xml"/><Relationship Id="rId19" Type="http://schemas.openxmlformats.org/officeDocument/2006/relationships/commentAuthors" Target="commentAuthors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handoutMaster" Target="handoutMasters/handoutMaster1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image" Target="../media/image3.png"/><Relationship Id="rId5" Type="http://schemas.openxmlformats.org/officeDocument/2006/relationships/tags" Target="../tags/tag2.xml"/><Relationship Id="rId4" Type="http://schemas.openxmlformats.org/officeDocument/2006/relationships/image" Target="../media/image2.png"/><Relationship Id="rId3" Type="http://schemas.openxmlformats.org/officeDocument/2006/relationships/tags" Target="../tags/tag1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38.xml"/><Relationship Id="rId4" Type="http://schemas.openxmlformats.org/officeDocument/2006/relationships/tags" Target="../tags/tag37.xml"/><Relationship Id="rId3" Type="http://schemas.openxmlformats.org/officeDocument/2006/relationships/tags" Target="../tags/tag36.xml"/><Relationship Id="rId2" Type="http://schemas.openxmlformats.org/officeDocument/2006/relationships/tags" Target="../tags/tag35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43.xml"/><Relationship Id="rId5" Type="http://schemas.openxmlformats.org/officeDocument/2006/relationships/tags" Target="../tags/tag42.xml"/><Relationship Id="rId4" Type="http://schemas.openxmlformats.org/officeDocument/2006/relationships/tags" Target="../tags/tag41.xml"/><Relationship Id="rId3" Type="http://schemas.openxmlformats.org/officeDocument/2006/relationships/tags" Target="../tags/tag40.xml"/><Relationship Id="rId2" Type="http://schemas.openxmlformats.org/officeDocument/2006/relationships/tags" Target="../tags/tag39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6" Type="http://schemas.openxmlformats.org/officeDocument/2006/relationships/tags" Target="../tags/tag49.xml"/><Relationship Id="rId5" Type="http://schemas.openxmlformats.org/officeDocument/2006/relationships/tags" Target="../tags/tag48.xml"/><Relationship Id="rId4" Type="http://schemas.openxmlformats.org/officeDocument/2006/relationships/tags" Target="../tags/tag47.xml"/><Relationship Id="rId3" Type="http://schemas.openxmlformats.org/officeDocument/2006/relationships/tags" Target="../tags/tag46.xml"/><Relationship Id="rId2" Type="http://schemas.openxmlformats.org/officeDocument/2006/relationships/tags" Target="../tags/tag45.xml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6" Type="http://schemas.openxmlformats.org/officeDocument/2006/relationships/tags" Target="../tags/tag54.xml"/><Relationship Id="rId5" Type="http://schemas.openxmlformats.org/officeDocument/2006/relationships/tags" Target="../tags/tag53.xml"/><Relationship Id="rId4" Type="http://schemas.openxmlformats.org/officeDocument/2006/relationships/tags" Target="../tags/tag52.xml"/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6" Type="http://schemas.openxmlformats.org/officeDocument/2006/relationships/tags" Target="../tags/tag59.xml"/><Relationship Id="rId5" Type="http://schemas.openxmlformats.org/officeDocument/2006/relationships/tags" Target="../tags/tag58.xml"/><Relationship Id="rId4" Type="http://schemas.openxmlformats.org/officeDocument/2006/relationships/tags" Target="../tags/tag57.xml"/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7" Type="http://schemas.openxmlformats.org/officeDocument/2006/relationships/tags" Target="../tags/tag65.xml"/><Relationship Id="rId6" Type="http://schemas.openxmlformats.org/officeDocument/2006/relationships/tags" Target="../tags/tag64.xml"/><Relationship Id="rId5" Type="http://schemas.openxmlformats.org/officeDocument/2006/relationships/tags" Target="../tags/tag63.xml"/><Relationship Id="rId4" Type="http://schemas.openxmlformats.org/officeDocument/2006/relationships/tags" Target="../tags/tag62.xml"/><Relationship Id="rId3" Type="http://schemas.openxmlformats.org/officeDocument/2006/relationships/tags" Target="../tags/tag61.xml"/><Relationship Id="rId2" Type="http://schemas.openxmlformats.org/officeDocument/2006/relationships/tags" Target="../tags/tag60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9" Type="http://schemas.openxmlformats.org/officeDocument/2006/relationships/tags" Target="../tags/tag73.xml"/><Relationship Id="rId8" Type="http://schemas.openxmlformats.org/officeDocument/2006/relationships/tags" Target="../tags/tag72.xml"/><Relationship Id="rId7" Type="http://schemas.openxmlformats.org/officeDocument/2006/relationships/tags" Target="../tags/tag71.xml"/><Relationship Id="rId6" Type="http://schemas.openxmlformats.org/officeDocument/2006/relationships/tags" Target="../tags/tag70.xml"/><Relationship Id="rId5" Type="http://schemas.openxmlformats.org/officeDocument/2006/relationships/tags" Target="../tags/tag69.xml"/><Relationship Id="rId4" Type="http://schemas.openxmlformats.org/officeDocument/2006/relationships/tags" Target="../tags/tag68.xml"/><Relationship Id="rId3" Type="http://schemas.openxmlformats.org/officeDocument/2006/relationships/tags" Target="../tags/tag67.xml"/><Relationship Id="rId2" Type="http://schemas.openxmlformats.org/officeDocument/2006/relationships/tags" Target="../tags/tag66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5" Type="http://schemas.openxmlformats.org/officeDocument/2006/relationships/tags" Target="../tags/tag77.xml"/><Relationship Id="rId4" Type="http://schemas.openxmlformats.org/officeDocument/2006/relationships/tags" Target="../tags/tag76.xml"/><Relationship Id="rId3" Type="http://schemas.openxmlformats.org/officeDocument/2006/relationships/tags" Target="../tags/tag75.xml"/><Relationship Id="rId2" Type="http://schemas.openxmlformats.org/officeDocument/2006/relationships/tags" Target="../tags/tag74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4" Type="http://schemas.openxmlformats.org/officeDocument/2006/relationships/tags" Target="../tags/tag80.xml"/><Relationship Id="rId3" Type="http://schemas.openxmlformats.org/officeDocument/2006/relationships/tags" Target="../tags/tag79.xml"/><Relationship Id="rId2" Type="http://schemas.openxmlformats.org/officeDocument/2006/relationships/tags" Target="../tags/tag78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7" Type="http://schemas.openxmlformats.org/officeDocument/2006/relationships/tags" Target="../tags/tag86.xml"/><Relationship Id="rId6" Type="http://schemas.openxmlformats.org/officeDocument/2006/relationships/tags" Target="../tags/tag85.xml"/><Relationship Id="rId5" Type="http://schemas.openxmlformats.org/officeDocument/2006/relationships/tags" Target="../tags/tag84.xml"/><Relationship Id="rId4" Type="http://schemas.openxmlformats.org/officeDocument/2006/relationships/tags" Target="../tags/tag83.xml"/><Relationship Id="rId3" Type="http://schemas.openxmlformats.org/officeDocument/2006/relationships/tags" Target="../tags/tag82.xml"/><Relationship Id="rId2" Type="http://schemas.openxmlformats.org/officeDocument/2006/relationships/tags" Target="../tags/tag81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6.xml"/><Relationship Id="rId8" Type="http://schemas.openxmlformats.org/officeDocument/2006/relationships/image" Target="../media/image3.png"/><Relationship Id="rId7" Type="http://schemas.openxmlformats.org/officeDocument/2006/relationships/tags" Target="../tags/tag5.xml"/><Relationship Id="rId6" Type="http://schemas.openxmlformats.org/officeDocument/2006/relationships/image" Target="../media/image2.png"/><Relationship Id="rId5" Type="http://schemas.openxmlformats.org/officeDocument/2006/relationships/tags" Target="../tags/tag4.xml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tags" Target="../tags/tag3.xml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6" Type="http://schemas.openxmlformats.org/officeDocument/2006/relationships/tags" Target="../tags/tag91.xml"/><Relationship Id="rId5" Type="http://schemas.openxmlformats.org/officeDocument/2006/relationships/tags" Target="../tags/tag90.xml"/><Relationship Id="rId4" Type="http://schemas.openxmlformats.org/officeDocument/2006/relationships/tags" Target="../tags/tag89.xml"/><Relationship Id="rId3" Type="http://schemas.openxmlformats.org/officeDocument/2006/relationships/tags" Target="../tags/tag88.xml"/><Relationship Id="rId2" Type="http://schemas.openxmlformats.org/officeDocument/2006/relationships/tags" Target="../tags/tag87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5" Type="http://schemas.openxmlformats.org/officeDocument/2006/relationships/tags" Target="../tags/tag95.xml"/><Relationship Id="rId4" Type="http://schemas.openxmlformats.org/officeDocument/2006/relationships/tags" Target="../tags/tag94.xml"/><Relationship Id="rId3" Type="http://schemas.openxmlformats.org/officeDocument/2006/relationships/tags" Target="../tags/tag93.xml"/><Relationship Id="rId2" Type="http://schemas.openxmlformats.org/officeDocument/2006/relationships/tags" Target="../tags/tag92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6" Type="http://schemas.openxmlformats.org/officeDocument/2006/relationships/tags" Target="../tags/tag100.xml"/><Relationship Id="rId5" Type="http://schemas.openxmlformats.org/officeDocument/2006/relationships/tags" Target="../tags/tag99.xml"/><Relationship Id="rId4" Type="http://schemas.openxmlformats.org/officeDocument/2006/relationships/tags" Target="../tags/tag98.xml"/><Relationship Id="rId3" Type="http://schemas.openxmlformats.org/officeDocument/2006/relationships/tags" Target="../tags/tag97.xml"/><Relationship Id="rId2" Type="http://schemas.openxmlformats.org/officeDocument/2006/relationships/tags" Target="../tags/tag96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image" Target="../media/image3.png"/><Relationship Id="rId5" Type="http://schemas.openxmlformats.org/officeDocument/2006/relationships/tags" Target="../tags/tag8.xml"/><Relationship Id="rId4" Type="http://schemas.openxmlformats.org/officeDocument/2006/relationships/image" Target="../media/image2.png"/><Relationship Id="rId3" Type="http://schemas.openxmlformats.org/officeDocument/2006/relationships/tags" Target="../tags/tag7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16.xml"/><Relationship Id="rId8" Type="http://schemas.openxmlformats.org/officeDocument/2006/relationships/tags" Target="../tags/tag15.xml"/><Relationship Id="rId7" Type="http://schemas.openxmlformats.org/officeDocument/2006/relationships/tags" Target="../tags/tag14.xml"/><Relationship Id="rId6" Type="http://schemas.openxmlformats.org/officeDocument/2006/relationships/tags" Target="../tags/tag13.xml"/><Relationship Id="rId5" Type="http://schemas.openxmlformats.org/officeDocument/2006/relationships/tags" Target="../tags/tag12.xml"/><Relationship Id="rId4" Type="http://schemas.openxmlformats.org/officeDocument/2006/relationships/tags" Target="../tags/tag11.xml"/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20.xml"/><Relationship Id="rId4" Type="http://schemas.openxmlformats.org/officeDocument/2006/relationships/tags" Target="../tags/tag19.xml"/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23.xml"/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29.xml"/><Relationship Id="rId6" Type="http://schemas.openxmlformats.org/officeDocument/2006/relationships/tags" Target="../tags/tag28.xml"/><Relationship Id="rId5" Type="http://schemas.openxmlformats.org/officeDocument/2006/relationships/tags" Target="../tags/tag27.xml"/><Relationship Id="rId4" Type="http://schemas.openxmlformats.org/officeDocument/2006/relationships/tags" Target="../tags/tag26.xml"/><Relationship Id="rId3" Type="http://schemas.openxmlformats.org/officeDocument/2006/relationships/tags" Target="../tags/tag25.xml"/><Relationship Id="rId2" Type="http://schemas.openxmlformats.org/officeDocument/2006/relationships/tags" Target="../tags/tag24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34.xml"/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ppt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 descr="标签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48285" y="230505"/>
            <a:ext cx="1635125" cy="322580"/>
          </a:xfrm>
          <a:prstGeom prst="rect">
            <a:avLst/>
          </a:prstGeom>
        </p:spPr>
      </p:pic>
      <p:pic>
        <p:nvPicPr>
          <p:cNvPr id="8" name="图片 7" descr="C:\Users\Administrator\Desktop\图片1.png图片1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6"/>
          <a:srcRect/>
          <a:stretch>
            <a:fillRect/>
          </a:stretch>
        </p:blipFill>
        <p:spPr>
          <a:xfrm>
            <a:off x="10452100" y="255270"/>
            <a:ext cx="1492885" cy="3429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C:\Users\Administrator\Desktop\图片2.png图片2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rcRect/>
          <a:stretch>
            <a:fillRect/>
          </a:stretch>
        </p:blipFill>
        <p:spPr>
          <a:xfrm>
            <a:off x="239713" y="271780"/>
            <a:ext cx="11739880" cy="6456680"/>
          </a:xfrm>
          <a:prstGeom prst="rect">
            <a:avLst/>
          </a:prstGeom>
        </p:spPr>
      </p:pic>
      <p:pic>
        <p:nvPicPr>
          <p:cNvPr id="2" name="图片 1" descr="C:\Users\Administrator\Desktop\背景.png背景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 descr="标签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248285" y="230505"/>
            <a:ext cx="1635125" cy="322580"/>
          </a:xfrm>
          <a:prstGeom prst="rect">
            <a:avLst/>
          </a:prstGeom>
        </p:spPr>
      </p:pic>
      <p:pic>
        <p:nvPicPr>
          <p:cNvPr id="6" name="图片 5" descr="C:\Users\Administrator\Desktop\图片1.png图片1"/>
          <p:cNvPicPr>
            <a:picLocks noChangeAspect="1"/>
          </p:cNvPicPr>
          <p:nvPr userDrawn="1">
            <p:custDataLst>
              <p:tags r:id="rId7"/>
            </p:custDataLst>
          </p:nvPr>
        </p:nvPicPr>
        <p:blipFill>
          <a:blip r:embed="rId8"/>
          <a:srcRect/>
          <a:stretch>
            <a:fillRect/>
          </a:stretch>
        </p:blipFill>
        <p:spPr>
          <a:xfrm>
            <a:off x="10452100" y="255270"/>
            <a:ext cx="1492885" cy="342900"/>
          </a:xfrm>
          <a:prstGeom prst="rect">
            <a:avLst/>
          </a:prstGeom>
        </p:spPr>
      </p:pic>
      <p:sp>
        <p:nvSpPr>
          <p:cNvPr id="9" name="圆角矩形 8"/>
          <p:cNvSpPr/>
          <p:nvPr userDrawn="1"/>
        </p:nvSpPr>
        <p:spPr>
          <a:xfrm>
            <a:off x="0" y="737870"/>
            <a:ext cx="12193200" cy="6120765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 userDrawn="1">
            <p:custDataLst>
              <p:tags r:id="rId9"/>
            </p:custDataLst>
          </p:nvPr>
        </p:nvSpPr>
        <p:spPr>
          <a:xfrm>
            <a:off x="1270" y="6597650"/>
            <a:ext cx="12190730" cy="260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经传多赢投研总监：杨春虎</a:t>
            </a:r>
            <a:r>
              <a:rPr lang="en-US" altLang="zh-CN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(</a:t>
            </a:r>
            <a:r>
              <a:rPr lang="zh-CN" altLang="en-US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:A1120619100003</a:t>
            </a:r>
            <a:r>
              <a:rPr lang="en-US" altLang="zh-CN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)观点基于软件数据和理论模型分析，仅供参考，不构成</a:t>
            </a:r>
            <a:r>
              <a:rPr lang="zh-CN" altLang="en-US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投资</a:t>
            </a:r>
            <a:r>
              <a:rPr lang="en-US" altLang="zh-CN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建议，</a:t>
            </a:r>
            <a:r>
              <a:rPr lang="zh-CN" altLang="en-US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市场</a:t>
            </a:r>
            <a:r>
              <a:rPr lang="en-US" altLang="zh-CN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有风险，投资需谨慎</a:t>
            </a:r>
            <a:r>
              <a:rPr lang="zh-CN" altLang="en-US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！</a:t>
            </a:r>
            <a:endParaRPr lang="zh-CN" altLang="en-US" sz="1100">
              <a:solidFill>
                <a:srgbClr val="9D9C97"/>
              </a:solidFill>
              <a:latin typeface="Noto Sans S Chinese Medium" panose="020B0600000000000000" charset="-122"/>
              <a:ea typeface="Noto Sans S Chinese Medium" panose="020B0600000000000000" charset="-122"/>
              <a:cs typeface="Noto Sans S Chinese Medium" panose="020B0600000000000000" charset="-122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ppt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图片 2" descr="标签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48285" y="230505"/>
            <a:ext cx="1635125" cy="322580"/>
          </a:xfrm>
          <a:prstGeom prst="rect">
            <a:avLst/>
          </a:prstGeom>
        </p:spPr>
      </p:pic>
      <p:pic>
        <p:nvPicPr>
          <p:cNvPr id="4" name="图片 3" descr="C:\Users\Administrator\Desktop\图片1.png图片1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6"/>
          <a:srcRect/>
          <a:stretch>
            <a:fillRect/>
          </a:stretch>
        </p:blipFill>
        <p:spPr>
          <a:xfrm>
            <a:off x="10452100" y="255270"/>
            <a:ext cx="1492885" cy="3429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08400" y="608400"/>
            <a:ext cx="10969200" cy="7056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tags" Target="../tags/tag4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9" Type="http://schemas.openxmlformats.org/officeDocument/2006/relationships/theme" Target="../theme/theme2.xml"/><Relationship Id="rId18" Type="http://schemas.openxmlformats.org/officeDocument/2006/relationships/tags" Target="../tags/tag106.xml"/><Relationship Id="rId17" Type="http://schemas.openxmlformats.org/officeDocument/2006/relationships/image" Target="../media/image6.png"/><Relationship Id="rId16" Type="http://schemas.openxmlformats.org/officeDocument/2006/relationships/tags" Target="../tags/tag105.xml"/><Relationship Id="rId15" Type="http://schemas.openxmlformats.org/officeDocument/2006/relationships/tags" Target="../tags/tag104.xml"/><Relationship Id="rId14" Type="http://schemas.openxmlformats.org/officeDocument/2006/relationships/tags" Target="../tags/tag103.xml"/><Relationship Id="rId13" Type="http://schemas.openxmlformats.org/officeDocument/2006/relationships/tags" Target="../tags/tag102.xml"/><Relationship Id="rId12" Type="http://schemas.openxmlformats.org/officeDocument/2006/relationships/tags" Target="../tags/tag101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2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pic>
        <p:nvPicPr>
          <p:cNvPr id="7" name="图片 6" descr="组 2"/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18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3.xml"/><Relationship Id="rId6" Type="http://schemas.openxmlformats.org/officeDocument/2006/relationships/tags" Target="../tags/tag112.xml"/><Relationship Id="rId5" Type="http://schemas.openxmlformats.org/officeDocument/2006/relationships/tags" Target="../tags/tag111.xml"/><Relationship Id="rId4" Type="http://schemas.openxmlformats.org/officeDocument/2006/relationships/tags" Target="../tags/tag110.xml"/><Relationship Id="rId3" Type="http://schemas.openxmlformats.org/officeDocument/2006/relationships/tags" Target="../tags/tag109.xml"/><Relationship Id="rId2" Type="http://schemas.openxmlformats.org/officeDocument/2006/relationships/tags" Target="../tags/tag108.xml"/><Relationship Id="rId1" Type="http://schemas.openxmlformats.org/officeDocument/2006/relationships/tags" Target="../tags/tag107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.xml"/><Relationship Id="rId8" Type="http://schemas.openxmlformats.org/officeDocument/2006/relationships/tags" Target="../tags/tag138.xml"/><Relationship Id="rId7" Type="http://schemas.openxmlformats.org/officeDocument/2006/relationships/image" Target="../media/image20.png"/><Relationship Id="rId6" Type="http://schemas.openxmlformats.org/officeDocument/2006/relationships/image" Target="../media/image19.png"/><Relationship Id="rId5" Type="http://schemas.openxmlformats.org/officeDocument/2006/relationships/tags" Target="../tags/tag137.xml"/><Relationship Id="rId4" Type="http://schemas.openxmlformats.org/officeDocument/2006/relationships/tags" Target="../tags/tag136.xml"/><Relationship Id="rId3" Type="http://schemas.openxmlformats.org/officeDocument/2006/relationships/tags" Target="../tags/tag135.xml"/><Relationship Id="rId2" Type="http://schemas.openxmlformats.org/officeDocument/2006/relationships/image" Target="../media/image18.png"/><Relationship Id="rId1" Type="http://schemas.openxmlformats.org/officeDocument/2006/relationships/tags" Target="../tags/tag134.xml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142.xml"/><Relationship Id="rId5" Type="http://schemas.openxmlformats.org/officeDocument/2006/relationships/tags" Target="../tags/tag141.xml"/><Relationship Id="rId4" Type="http://schemas.openxmlformats.org/officeDocument/2006/relationships/image" Target="../media/image3.png"/><Relationship Id="rId3" Type="http://schemas.openxmlformats.org/officeDocument/2006/relationships/tags" Target="../tags/tag140.xml"/><Relationship Id="rId2" Type="http://schemas.openxmlformats.org/officeDocument/2006/relationships/image" Target="../media/image1.png"/><Relationship Id="rId1" Type="http://schemas.openxmlformats.org/officeDocument/2006/relationships/tags" Target="../tags/tag139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121.xml"/><Relationship Id="rId8" Type="http://schemas.openxmlformats.org/officeDocument/2006/relationships/tags" Target="../tags/tag120.xml"/><Relationship Id="rId7" Type="http://schemas.openxmlformats.org/officeDocument/2006/relationships/tags" Target="../tags/tag119.xml"/><Relationship Id="rId6" Type="http://schemas.openxmlformats.org/officeDocument/2006/relationships/tags" Target="../tags/tag118.xml"/><Relationship Id="rId5" Type="http://schemas.openxmlformats.org/officeDocument/2006/relationships/tags" Target="../tags/tag117.xml"/><Relationship Id="rId4" Type="http://schemas.openxmlformats.org/officeDocument/2006/relationships/tags" Target="../tags/tag116.xml"/><Relationship Id="rId3" Type="http://schemas.openxmlformats.org/officeDocument/2006/relationships/tags" Target="../tags/tag115.xml"/><Relationship Id="rId2" Type="http://schemas.openxmlformats.org/officeDocument/2006/relationships/tags" Target="../tags/tag114.xml"/><Relationship Id="rId14" Type="http://schemas.openxmlformats.org/officeDocument/2006/relationships/slideLayout" Target="../slideLayouts/slideLayout3.xml"/><Relationship Id="rId13" Type="http://schemas.openxmlformats.org/officeDocument/2006/relationships/tags" Target="../tags/tag124.xml"/><Relationship Id="rId12" Type="http://schemas.openxmlformats.org/officeDocument/2006/relationships/image" Target="../media/image7.png"/><Relationship Id="rId11" Type="http://schemas.openxmlformats.org/officeDocument/2006/relationships/tags" Target="../tags/tag123.xml"/><Relationship Id="rId10" Type="http://schemas.openxmlformats.org/officeDocument/2006/relationships/tags" Target="../tags/tag122.xml"/><Relationship Id="rId1" Type="http://schemas.openxmlformats.org/officeDocument/2006/relationships/tags" Target="../tags/tag1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25.xml"/><Relationship Id="rId1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26.xml"/><Relationship Id="rId1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27.xml"/><Relationship Id="rId1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28.xml"/><Relationship Id="rId1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29.xml"/><Relationship Id="rId1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30.xml"/><Relationship Id="rId1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tags" Target="../tags/tag133.xml"/><Relationship Id="rId6" Type="http://schemas.openxmlformats.org/officeDocument/2006/relationships/tags" Target="../tags/tag132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Relationship Id="rId3" Type="http://schemas.openxmlformats.org/officeDocument/2006/relationships/tags" Target="../tags/tag131.xml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 userDrawn="1">
            <p:custDataLst>
              <p:tags r:id="rId1"/>
            </p:custDataLst>
          </p:nvPr>
        </p:nvSpPr>
        <p:spPr>
          <a:xfrm>
            <a:off x="1529715" y="1252855"/>
            <a:ext cx="9133840" cy="3169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0000" spc="800">
                <a:solidFill>
                  <a:srgbClr val="C20006"/>
                </a:solidFill>
                <a:effectLst>
                  <a:outerShdw blurRad="50800" dist="38100" dir="2700000" algn="tl" rotWithShape="0">
                    <a:srgbClr val="A20007">
                      <a:alpha val="80000"/>
                    </a:srgbClr>
                  </a:outerShdw>
                </a:effectLst>
                <a:uFillTx/>
                <a:latin typeface="Noto Sans S Chinese Black" panose="020B0A00000000000000" charset="-122"/>
                <a:ea typeface="Noto Sans S Chinese Black" panose="020B0A00000000000000" charset="-122"/>
                <a:sym typeface="+mn-ea"/>
              </a:rPr>
              <a:t>经传多赢</a:t>
            </a:r>
            <a:endParaRPr lang="zh-CN" altLang="en-US" sz="10000" spc="800">
              <a:solidFill>
                <a:srgbClr val="C20006"/>
              </a:solidFill>
              <a:effectLst>
                <a:outerShdw blurRad="50800" dist="38100" dir="2700000" algn="tl" rotWithShape="0">
                  <a:srgbClr val="A20007">
                    <a:alpha val="80000"/>
                  </a:srgbClr>
                </a:outerShdw>
              </a:effectLst>
              <a:uFillTx/>
              <a:latin typeface="Noto Sans S Chinese Black" panose="020B0A00000000000000" charset="-122"/>
              <a:ea typeface="Noto Sans S Chinese Black" panose="020B0A00000000000000" charset="-122"/>
              <a:sym typeface="+mn-ea"/>
            </a:endParaRPr>
          </a:p>
          <a:p>
            <a:pPr algn="ctr"/>
            <a:r>
              <a:rPr lang="zh-CN" altLang="en-US" sz="10000" spc="800">
                <a:solidFill>
                  <a:srgbClr val="C20006"/>
                </a:solidFill>
                <a:effectLst>
                  <a:outerShdw blurRad="50800" dist="38100" dir="2700000" algn="tl" rotWithShape="0">
                    <a:srgbClr val="A20007">
                      <a:alpha val="80000"/>
                    </a:srgbClr>
                  </a:outerShdw>
                </a:effectLst>
                <a:uFillTx/>
                <a:latin typeface="Noto Sans S Chinese Black" panose="020B0A00000000000000" charset="-122"/>
                <a:ea typeface="Noto Sans S Chinese Black" panose="020B0A00000000000000" charset="-122"/>
                <a:sym typeface="+mn-ea"/>
              </a:rPr>
              <a:t>短线突击营</a:t>
            </a:r>
            <a:endParaRPr lang="zh-CN" altLang="en-US" sz="10000" spc="800">
              <a:solidFill>
                <a:srgbClr val="C20006"/>
              </a:solidFill>
              <a:effectLst>
                <a:outerShdw blurRad="50800" dist="38100" dir="2700000" algn="tl" rotWithShape="0">
                  <a:srgbClr val="A20007">
                    <a:alpha val="80000"/>
                  </a:srgbClr>
                </a:outerShdw>
              </a:effectLst>
              <a:uFillTx/>
              <a:latin typeface="Noto Sans S Chinese Black" panose="020B0A00000000000000" charset="-122"/>
              <a:ea typeface="Noto Sans S Chinese Black" panose="020B0A00000000000000" charset="-122"/>
              <a:sym typeface="+mn-ea"/>
            </a:endParaRPr>
          </a:p>
        </p:txBody>
      </p:sp>
      <p:sp>
        <p:nvSpPr>
          <p:cNvPr id="5" name="文本框 4"/>
          <p:cNvSpPr txBox="1"/>
          <p:nvPr userDrawn="1">
            <p:custDataLst>
              <p:tags r:id="rId2"/>
            </p:custDataLst>
          </p:nvPr>
        </p:nvSpPr>
        <p:spPr>
          <a:xfrm>
            <a:off x="1529080" y="1171575"/>
            <a:ext cx="9133840" cy="3169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zh-CN" altLang="en-US" sz="10000" spc="800" dirty="0">
                <a:gradFill>
                  <a:gsLst>
                    <a:gs pos="30000">
                      <a:srgbClr val="FFFAEB"/>
                    </a:gs>
                    <a:gs pos="100000">
                      <a:schemeClr val="accent4">
                        <a:lumMod val="40000"/>
                        <a:lumOff val="60000"/>
                      </a:schemeClr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srgbClr val="C20006">
                      <a:alpha val="40000"/>
                    </a:srgbClr>
                  </a:outerShdw>
                </a:effectLst>
                <a:latin typeface="Noto Sans S Chinese Black" panose="020B0A00000000000000" charset="-122"/>
                <a:ea typeface="Noto Sans S Chinese Black" panose="020B0A00000000000000" charset="-122"/>
                <a:sym typeface="+mn-ea"/>
              </a:rPr>
              <a:t>经传多赢</a:t>
            </a:r>
            <a:endParaRPr lang="zh-CN" altLang="en-US" sz="10000" spc="800" dirty="0">
              <a:gradFill>
                <a:gsLst>
                  <a:gs pos="30000">
                    <a:srgbClr val="FFFAEB"/>
                  </a:gs>
                  <a:gs pos="100000">
                    <a:schemeClr val="accent4">
                      <a:lumMod val="40000"/>
                      <a:lumOff val="60000"/>
                    </a:schemeClr>
                  </a:gs>
                </a:gsLst>
                <a:lin ang="5400000" scaled="0"/>
              </a:gradFill>
              <a:effectLst>
                <a:outerShdw blurRad="50800" dist="38100" dir="2700000" algn="tl" rotWithShape="0">
                  <a:srgbClr val="C20006">
                    <a:alpha val="40000"/>
                  </a:srgbClr>
                </a:outerShdw>
              </a:effectLst>
              <a:latin typeface="Noto Sans S Chinese Black" panose="020B0A00000000000000" charset="-122"/>
              <a:ea typeface="Noto Sans S Chinese Black" panose="020B0A00000000000000" charset="-122"/>
              <a:sym typeface="+mn-ea"/>
            </a:endParaRPr>
          </a:p>
          <a:p>
            <a:pPr algn="ctr">
              <a:buClrTx/>
              <a:buSzTx/>
              <a:buFontTx/>
            </a:pPr>
            <a:r>
              <a:rPr lang="zh-CN" altLang="en-US" sz="10000" spc="800" dirty="0">
                <a:gradFill>
                  <a:gsLst>
                    <a:gs pos="30000">
                      <a:srgbClr val="FFFAEB"/>
                    </a:gs>
                    <a:gs pos="100000">
                      <a:schemeClr val="accent4">
                        <a:lumMod val="40000"/>
                        <a:lumOff val="60000"/>
                      </a:schemeClr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srgbClr val="C20006">
                      <a:alpha val="40000"/>
                    </a:srgbClr>
                  </a:outerShdw>
                </a:effectLst>
                <a:latin typeface="Noto Sans S Chinese Black" panose="020B0A00000000000000" charset="-122"/>
                <a:ea typeface="Noto Sans S Chinese Black" panose="020B0A00000000000000" charset="-122"/>
                <a:sym typeface="+mn-ea"/>
              </a:rPr>
              <a:t>短线突击营</a:t>
            </a:r>
            <a:endParaRPr lang="zh-CN" altLang="en-US" sz="10000" spc="800" dirty="0">
              <a:gradFill>
                <a:gsLst>
                  <a:gs pos="30000">
                    <a:srgbClr val="FFFAEB"/>
                  </a:gs>
                  <a:gs pos="100000">
                    <a:schemeClr val="accent4">
                      <a:lumMod val="40000"/>
                      <a:lumOff val="60000"/>
                    </a:schemeClr>
                  </a:gs>
                </a:gsLst>
                <a:lin ang="5400000" scaled="0"/>
              </a:gradFill>
              <a:effectLst>
                <a:outerShdw blurRad="50800" dist="38100" dir="2700000" algn="tl" rotWithShape="0">
                  <a:srgbClr val="C20006">
                    <a:alpha val="40000"/>
                  </a:srgbClr>
                </a:outerShdw>
              </a:effectLst>
              <a:latin typeface="Noto Sans S Chinese Black" panose="020B0A00000000000000" charset="-122"/>
              <a:ea typeface="Noto Sans S Chinese Black" panose="020B0A00000000000000" charset="-122"/>
              <a:sym typeface="+mn-ea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2650808" y="4386580"/>
            <a:ext cx="6890385" cy="774065"/>
            <a:chOff x="3942" y="6908"/>
            <a:chExt cx="9742" cy="1219"/>
          </a:xfrm>
        </p:grpSpPr>
        <p:grpSp>
          <p:nvGrpSpPr>
            <p:cNvPr id="6" name="组合 5"/>
            <p:cNvGrpSpPr/>
            <p:nvPr/>
          </p:nvGrpSpPr>
          <p:grpSpPr>
            <a:xfrm>
              <a:off x="3942" y="6908"/>
              <a:ext cx="9742" cy="1219"/>
              <a:chOff x="3088" y="8669"/>
              <a:chExt cx="12606" cy="1450"/>
            </a:xfrm>
          </p:grpSpPr>
          <p:sp>
            <p:nvSpPr>
              <p:cNvPr id="10" name="六边形 9"/>
              <p:cNvSpPr/>
              <p:nvPr>
                <p:custDataLst>
                  <p:tags r:id="rId3"/>
                </p:custDataLst>
              </p:nvPr>
            </p:nvSpPr>
            <p:spPr>
              <a:xfrm>
                <a:off x="3088" y="8669"/>
                <a:ext cx="12606" cy="1449"/>
              </a:xfrm>
              <a:prstGeom prst="hexagon">
                <a:avLst>
                  <a:gd name="adj" fmla="val 41063"/>
                  <a:gd name="vf" fmla="val 115470"/>
                </a:avLst>
              </a:prstGeom>
              <a:solidFill>
                <a:srgbClr val="FFEECB">
                  <a:alpha val="20000"/>
                </a:srgbClr>
              </a:solidFill>
              <a:ln>
                <a:noFill/>
              </a:ln>
              <a:effectLst>
                <a:outerShdw dist="25400" dir="5400000" algn="t" rotWithShape="0">
                  <a:srgbClr val="BB0006">
                    <a:alpha val="10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Overflow="overflow" horzOverflow="overflow" vert="horz" wrap="square" numCol="1" spcCol="0" rtlCol="0" fromWordArt="0" anchor="ctr" anchorCtr="0" forceAA="0" compatLnSpc="1">
                <a:noAutofit/>
              </a:bodyPr>
              <a:lstStyle/>
              <a:p>
                <a:pPr lvl="0" algn="ctr">
                  <a:buClrTx/>
                  <a:buSzTx/>
                  <a:buFontTx/>
                </a:pPr>
                <a:endParaRPr lang="en-US" altLang="zh-CN">
                  <a:sym typeface="+mn-ea"/>
                </a:endParaRPr>
              </a:p>
            </p:txBody>
          </p:sp>
          <p:sp>
            <p:nvSpPr>
              <p:cNvPr id="12" name="六边形 11"/>
              <p:cNvSpPr/>
              <p:nvPr>
                <p:custDataLst>
                  <p:tags r:id="rId4"/>
                </p:custDataLst>
              </p:nvPr>
            </p:nvSpPr>
            <p:spPr>
              <a:xfrm>
                <a:off x="3324" y="8669"/>
                <a:ext cx="12135" cy="1450"/>
              </a:xfrm>
              <a:prstGeom prst="hexagon">
                <a:avLst>
                  <a:gd name="adj" fmla="val 41063"/>
                  <a:gd name="vf" fmla="val 115470"/>
                </a:avLst>
              </a:prstGeom>
              <a:gradFill>
                <a:gsLst>
                  <a:gs pos="0">
                    <a:srgbClr val="FFD5A6"/>
                  </a:gs>
                  <a:gs pos="54000">
                    <a:srgbClr val="FFEECB"/>
                  </a:gs>
                  <a:gs pos="100000">
                    <a:srgbClr val="FFD5A6"/>
                  </a:gs>
                </a:gsLst>
                <a:lin ang="0" scaled="0"/>
              </a:gradFill>
              <a:ln>
                <a:noFill/>
              </a:ln>
              <a:effectLst>
                <a:innerShdw blurRad="38100" dist="25400" dir="2700000">
                  <a:srgbClr val="A20007">
                    <a:alpha val="70000"/>
                  </a:srgb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/>
                  <a:t>.</a:t>
                </a:r>
                <a:endParaRPr lang="en-US" altLang="zh-CN"/>
              </a:p>
            </p:txBody>
          </p:sp>
        </p:grpSp>
        <p:sp>
          <p:nvSpPr>
            <p:cNvPr id="13" name="文本框 12"/>
            <p:cNvSpPr txBox="1"/>
            <p:nvPr>
              <p:custDataLst>
                <p:tags r:id="rId5"/>
              </p:custDataLst>
            </p:nvPr>
          </p:nvSpPr>
          <p:spPr>
            <a:xfrm>
              <a:off x="4729" y="7155"/>
              <a:ext cx="8167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>
                  <a:solidFill>
                    <a:srgbClr val="EB0B16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每周日至周四</a:t>
              </a:r>
              <a:r>
                <a:rPr lang="en-US" altLang="zh-CN" sz="2400">
                  <a:solidFill>
                    <a:srgbClr val="EB0B16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 </a:t>
              </a:r>
              <a:r>
                <a:rPr lang="zh-CN" altLang="en-US" sz="2400">
                  <a:solidFill>
                    <a:srgbClr val="EB0B16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19</a:t>
              </a:r>
              <a:r>
                <a:rPr lang="en-US" altLang="zh-CN" sz="2400">
                  <a:solidFill>
                    <a:srgbClr val="EB0B16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:</a:t>
              </a:r>
              <a:r>
                <a:rPr lang="zh-CN" altLang="en-US" sz="2400">
                  <a:solidFill>
                    <a:srgbClr val="EB0B16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30-20</a:t>
              </a:r>
              <a:r>
                <a:rPr lang="en-US" altLang="zh-CN" sz="2400">
                  <a:solidFill>
                    <a:srgbClr val="EB0B16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:</a:t>
              </a:r>
              <a:r>
                <a:rPr lang="zh-CN" altLang="en-US" sz="2400">
                  <a:solidFill>
                    <a:srgbClr val="EB0B16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15</a:t>
              </a:r>
              <a:r>
                <a:rPr lang="en-US" altLang="zh-CN" sz="2400">
                  <a:solidFill>
                    <a:srgbClr val="EB0B16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 </a:t>
              </a:r>
              <a:r>
                <a:rPr lang="zh-CN" altLang="en-US" sz="2400">
                  <a:solidFill>
                    <a:srgbClr val="EB0B16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火爆开讲</a:t>
              </a:r>
              <a:endParaRPr lang="zh-CN" altLang="en-US" sz="2400">
                <a:solidFill>
                  <a:srgbClr val="EB0B16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</p:grpSp>
    </p:spTree>
    <p:custDataLst>
      <p:tags r:id="rId6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1905" y="0"/>
            <a:ext cx="12190095" cy="6858000"/>
          </a:xfrm>
          <a:prstGeom prst="rect">
            <a:avLst/>
          </a:prstGeom>
          <a:solidFill>
            <a:srgbClr val="A1010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2" name="图片 11" descr="739×844"/>
          <p:cNvPicPr>
            <a:picLocks noChangeAspect="1"/>
          </p:cNvPicPr>
          <p:nvPr/>
        </p:nvPicPr>
        <p:blipFill>
          <a:blip r:embed="rId2"/>
          <a:srcRect t="5694" b="6703"/>
          <a:stretch>
            <a:fillRect/>
          </a:stretch>
        </p:blipFill>
        <p:spPr>
          <a:xfrm>
            <a:off x="8292465" y="2750185"/>
            <a:ext cx="3787775" cy="3791585"/>
          </a:xfrm>
          <a:prstGeom prst="rect">
            <a:avLst/>
          </a:prstGeom>
        </p:spPr>
      </p:pic>
      <p:sp>
        <p:nvSpPr>
          <p:cNvPr id="21" name="文本框 20"/>
          <p:cNvSpPr txBox="1"/>
          <p:nvPr>
            <p:custDataLst>
              <p:tags r:id="rId3"/>
            </p:custDataLst>
          </p:nvPr>
        </p:nvSpPr>
        <p:spPr>
          <a:xfrm>
            <a:off x="4919980" y="330835"/>
            <a:ext cx="7160895" cy="2419350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sz="3200" b="1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sz="240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4919811" y="2749455"/>
            <a:ext cx="3372911" cy="3792614"/>
            <a:chOff x="12474" y="-686"/>
            <a:chExt cx="3756" cy="4223"/>
          </a:xfrm>
        </p:grpSpPr>
        <p:sp>
          <p:nvSpPr>
            <p:cNvPr id="24" name="矩形 23"/>
            <p:cNvSpPr/>
            <p:nvPr>
              <p:custDataLst>
                <p:tags r:id="rId4"/>
              </p:custDataLst>
            </p:nvPr>
          </p:nvSpPr>
          <p:spPr>
            <a:xfrm>
              <a:off x="12474" y="-685"/>
              <a:ext cx="3756" cy="422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3" name="文本框 22"/>
            <p:cNvSpPr txBox="1"/>
            <p:nvPr>
              <p:custDataLst>
                <p:tags r:id="rId5"/>
              </p:custDataLst>
            </p:nvPr>
          </p:nvSpPr>
          <p:spPr>
            <a:xfrm>
              <a:off x="12474" y="-686"/>
              <a:ext cx="3755" cy="765"/>
            </a:xfrm>
            <a:prstGeom prst="rect">
              <a:avLst/>
            </a:prstGeom>
            <a:noFill/>
          </p:spPr>
          <p:txBody>
            <a:bodyPr wrap="square" rtlCol="0" anchor="b" anchorCtr="0">
              <a:noAutofit/>
            </a:bodyPr>
            <a:p>
              <a:pPr indent="0" algn="ctr" fontAlgn="auto">
                <a:lnSpc>
                  <a:spcPct val="100000"/>
                </a:lnSpc>
              </a:pPr>
              <a:r>
                <a:rPr lang="zh-CN" altLang="en-US" sz="3400" b="1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扫码</a:t>
              </a:r>
              <a:r>
                <a:rPr lang="en-US" altLang="zh-CN" sz="3400" b="1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39.9</a:t>
              </a:r>
              <a:r>
                <a:rPr lang="zh-CN" altLang="en-US" sz="3400" b="1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元抢购</a:t>
              </a:r>
              <a:endParaRPr lang="zh-CN" altLang="en-US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  <p:pic>
          <p:nvPicPr>
            <p:cNvPr id="5" name="图片 4" descr="1_407994221_171_85_3_809344625_f932fdf5017dfdcd6645ec7cd6ae926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2759" y="303"/>
              <a:ext cx="3188" cy="3188"/>
            </a:xfrm>
            <a:prstGeom prst="rect">
              <a:avLst/>
            </a:prstGeom>
          </p:spPr>
        </p:pic>
      </p:grpSp>
      <p:sp>
        <p:nvSpPr>
          <p:cNvPr id="9" name="文本框 8"/>
          <p:cNvSpPr txBox="1"/>
          <p:nvPr/>
        </p:nvSpPr>
        <p:spPr>
          <a:xfrm>
            <a:off x="4919980" y="424180"/>
            <a:ext cx="7160260" cy="12604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4400" b="1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购买经传龙年笔记本</a:t>
            </a:r>
            <a:endParaRPr lang="zh-CN" altLang="en-US" sz="4400" b="1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3200" b="1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您可收获一套捕捉龙头股的系统方法论</a:t>
            </a:r>
            <a:endParaRPr lang="zh-CN" altLang="en-US" sz="3200" b="1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919345" y="1752600"/>
            <a:ext cx="7160895" cy="897255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20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√ 4</a:t>
            </a:r>
            <a:r>
              <a:rPr lang="zh-CN" altLang="en-US" sz="220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个梳理盘面情绪的方法</a:t>
            </a:r>
            <a:r>
              <a:rPr lang="en-US" altLang="zh-CN" sz="220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√ 5</a:t>
            </a:r>
            <a:r>
              <a:rPr lang="zh-CN" altLang="en-US" sz="220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个捕捉强势主题的方法</a:t>
            </a:r>
            <a:endParaRPr lang="zh-CN" altLang="en-US" sz="220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20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√ 4</a:t>
            </a:r>
            <a:r>
              <a:rPr lang="zh-CN" altLang="en-US" sz="220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个擒拿领涨龙头的战法</a:t>
            </a:r>
            <a:r>
              <a:rPr lang="en-US" altLang="zh-CN" sz="220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√ 1</a:t>
            </a:r>
            <a:r>
              <a:rPr lang="zh-CN" altLang="en-US" sz="220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套系统的复盘规划模板</a:t>
            </a:r>
            <a:endParaRPr lang="zh-CN" altLang="en-US" sz="220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4920615" y="3319145"/>
            <a:ext cx="3371215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zh-CN" altLang="en-US" sz="20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包邮</a:t>
            </a:r>
            <a:r>
              <a:rPr lang="en-US" altLang="zh-CN" sz="20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, </a:t>
            </a:r>
            <a:r>
              <a:rPr lang="zh-CN" altLang="en-US" sz="20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购买后</a:t>
            </a:r>
            <a:r>
              <a:rPr lang="en-US" altLang="zh-CN" sz="20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1-2</a:t>
            </a:r>
            <a:r>
              <a:rPr lang="zh-CN" altLang="en-US" sz="20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天内发货</a:t>
            </a:r>
            <a:endParaRPr lang="zh-CN" altLang="en-US" sz="200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7"/>
          <a:srcRect t="4780" b="22337"/>
          <a:stretch>
            <a:fillRect/>
          </a:stretch>
        </p:blipFill>
        <p:spPr>
          <a:xfrm>
            <a:off x="78105" y="28575"/>
            <a:ext cx="4667250" cy="6804025"/>
          </a:xfrm>
          <a:prstGeom prst="rect">
            <a:avLst/>
          </a:prstGeom>
        </p:spPr>
      </p:pic>
    </p:spTree>
    <p:custDataLst>
      <p:tags r:id="rId8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ppt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491740" y="3173730"/>
            <a:ext cx="7313930" cy="2047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dirty="0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我司所有工作人员均不允许推荐股票、不允许承诺收益、不允许代客理财、不允许合作分成、不允许私下收款，如您发现有任何违规行为，请立即拨打</a:t>
            </a:r>
            <a:r>
              <a:rPr lang="zh-CN" altLang="en-US" dirty="0" smtClean="0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400-</a:t>
            </a:r>
            <a:r>
              <a:rPr lang="en-US" altLang="zh-CN" dirty="0" smtClean="0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9088</a:t>
            </a:r>
            <a:r>
              <a:rPr lang="zh-CN" altLang="en-US" dirty="0" smtClean="0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-</a:t>
            </a:r>
            <a:r>
              <a:rPr lang="en-US" altLang="zh-CN" smtClean="0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988</a:t>
            </a:r>
            <a:r>
              <a:rPr lang="zh-CN" altLang="en-US" smtClean="0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向</a:t>
            </a:r>
            <a:r>
              <a:rPr lang="zh-CN" altLang="en-US" dirty="0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我们举报！</a:t>
            </a:r>
            <a:endParaRPr lang="zh-CN" altLang="en-US" dirty="0">
              <a:solidFill>
                <a:schemeClr val="bg1"/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  <a:p>
            <a:pPr>
              <a:lnSpc>
                <a:spcPct val="120000"/>
              </a:lnSpc>
            </a:pPr>
            <a:endParaRPr lang="zh-CN" altLang="en-US" sz="1000" dirty="0">
              <a:solidFill>
                <a:schemeClr val="bg1"/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accent6">
                    <a:lumMod val="40000"/>
                    <a:lumOff val="6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风险提示：所有信息及观点均来源于公开信息及经传软件信号显示，仅供参考，不构成最终投资依据，软件作为辅助参考工具，无法承诺收益，投资者应正视市场风险，自主作出投资决策并自行承担投资风险。投资有风险，入市须谨慎！</a:t>
            </a:r>
            <a:endParaRPr lang="zh-CN" altLang="en-US" sz="1400" dirty="0">
              <a:solidFill>
                <a:schemeClr val="accent6">
                  <a:lumMod val="40000"/>
                  <a:lumOff val="60000"/>
                </a:schemeClr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</p:txBody>
      </p:sp>
      <p:pic>
        <p:nvPicPr>
          <p:cNvPr id="6" name="图片 5" descr="C:\Users\Administrator\Desktop\图片1.png图片1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>
            <a:off x="5341620" y="1087120"/>
            <a:ext cx="1492885" cy="342900"/>
          </a:xfrm>
          <a:prstGeom prst="rect">
            <a:avLst/>
          </a:prstGeom>
        </p:spPr>
      </p:pic>
      <p:sp>
        <p:nvSpPr>
          <p:cNvPr id="7" name="文本框 6"/>
          <p:cNvSpPr txBox="1"/>
          <p:nvPr>
            <p:custDataLst>
              <p:tags r:id="rId5"/>
            </p:custDataLst>
          </p:nvPr>
        </p:nvSpPr>
        <p:spPr>
          <a:xfrm>
            <a:off x="1542415" y="1631315"/>
            <a:ext cx="929005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zh-CN" altLang="en-US" sz="8000" kern="700">
                <a:gradFill>
                  <a:gsLst>
                    <a:gs pos="30000">
                      <a:srgbClr val="FFFAEB"/>
                    </a:gs>
                    <a:gs pos="100000">
                      <a:schemeClr val="accent4">
                        <a:lumMod val="40000"/>
                        <a:lumOff val="60000"/>
                      </a:schemeClr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srgbClr val="C20006">
                      <a:alpha val="40000"/>
                    </a:srgbClr>
                  </a:outerShdw>
                </a:effectLst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让投资遇见美好</a:t>
            </a:r>
            <a:r>
              <a:rPr lang="en-US" altLang="zh-CN" sz="7200" kern="7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 </a:t>
            </a:r>
            <a:endParaRPr lang="zh-CN" altLang="en-US" sz="7200" kern="7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2524760" y="2811145"/>
            <a:ext cx="7218680" cy="0"/>
          </a:xfrm>
          <a:prstGeom prst="line">
            <a:avLst/>
          </a:prstGeom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6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458460" y="6190615"/>
            <a:ext cx="14243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中国</a:t>
            </a:r>
            <a:r>
              <a:rPr lang="en-US" altLang="zh-CN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·</a:t>
            </a:r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广州</a:t>
            </a:r>
            <a:endParaRPr lang="zh-CN" altLang="en-US">
              <a:solidFill>
                <a:srgbClr val="FFDFD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520241" y="1294760"/>
            <a:ext cx="7567559" cy="2527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zh-CN" altLang="en-US" sz="8800" dirty="0" smtClean="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洗盘调整</a:t>
            </a:r>
            <a:endParaRPr lang="en-US" altLang="zh-CN" sz="8800" dirty="0" smtClean="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  <a:p>
            <a:pPr algn="ctr">
              <a:lnSpc>
                <a:spcPct val="90000"/>
              </a:lnSpc>
            </a:pPr>
            <a:r>
              <a:rPr lang="zh-CN" altLang="en-US" sz="8800" dirty="0" smtClean="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强者恒强</a:t>
            </a:r>
            <a:endParaRPr lang="zh-CN" altLang="en-US" sz="8800" dirty="0" smtClean="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783580" y="3981450"/>
            <a:ext cx="2173605" cy="35687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5789930" y="3981450"/>
            <a:ext cx="995680" cy="3568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>
            <p:custDataLst>
              <p:tags r:id="rId2"/>
            </p:custDataLst>
          </p:nvPr>
        </p:nvSpPr>
        <p:spPr>
          <a:xfrm>
            <a:off x="5745480" y="3988435"/>
            <a:ext cx="1143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主讲老师</a:t>
            </a:r>
            <a:endParaRPr lang="zh-CN" altLang="en-US">
              <a:solidFill>
                <a:srgbClr val="C00000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15" name="文本框 14"/>
          <p:cNvSpPr txBox="1"/>
          <p:nvPr>
            <p:custDataLst>
              <p:tags r:id="rId3"/>
            </p:custDataLst>
          </p:nvPr>
        </p:nvSpPr>
        <p:spPr>
          <a:xfrm>
            <a:off x="6926580" y="3976370"/>
            <a:ext cx="8788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杨春虎</a:t>
            </a:r>
            <a:endParaRPr lang="zh-CN" altLang="en-US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 rot="0">
            <a:off x="5783580" y="4485640"/>
            <a:ext cx="4928870" cy="374650"/>
            <a:chOff x="7093" y="6616"/>
            <a:chExt cx="8664" cy="656"/>
          </a:xfrm>
        </p:grpSpPr>
        <p:sp>
          <p:nvSpPr>
            <p:cNvPr id="18" name="矩形 17"/>
            <p:cNvSpPr/>
            <p:nvPr>
              <p:custDataLst>
                <p:tags r:id="rId4"/>
              </p:custDataLst>
            </p:nvPr>
          </p:nvSpPr>
          <p:spPr>
            <a:xfrm>
              <a:off x="7093" y="6626"/>
              <a:ext cx="8664" cy="6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>
              <p:custDataLst>
                <p:tags r:id="rId5"/>
              </p:custDataLst>
            </p:nvPr>
          </p:nvSpPr>
          <p:spPr>
            <a:xfrm>
              <a:off x="7105" y="6626"/>
              <a:ext cx="2321" cy="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文本框 19"/>
            <p:cNvSpPr txBox="1"/>
            <p:nvPr>
              <p:custDataLst>
                <p:tags r:id="rId6"/>
              </p:custDataLst>
            </p:nvPr>
          </p:nvSpPr>
          <p:spPr>
            <a:xfrm>
              <a:off x="7261" y="6627"/>
              <a:ext cx="2009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执业编号</a:t>
              </a:r>
              <a:endPara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  <p:sp>
          <p:nvSpPr>
            <p:cNvPr id="21" name="文本框 20"/>
            <p:cNvSpPr txBox="1"/>
            <p:nvPr>
              <p:custDataLst>
                <p:tags r:id="rId7"/>
              </p:custDataLst>
            </p:nvPr>
          </p:nvSpPr>
          <p:spPr>
            <a:xfrm>
              <a:off x="9470" y="6616"/>
              <a:ext cx="4318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zh-CN">
                  <a:solidFill>
                    <a:schemeClr val="bg1"/>
                  </a:solidFill>
                  <a:latin typeface="思源黑体 CN Regular" panose="020B0500000000000000" charset="-122"/>
                  <a:ea typeface="思源黑体 CN Regular" panose="020B0500000000000000" charset="-122"/>
                  <a:sym typeface="+mn-ea"/>
                </a:rPr>
                <a:t>A1120619100003</a:t>
              </a:r>
              <a:endParaRPr lang="en-US" altLang="zh-CN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 rot="0">
            <a:off x="8061960" y="3982720"/>
            <a:ext cx="2800350" cy="381635"/>
            <a:chOff x="10918" y="5734"/>
            <a:chExt cx="4072" cy="668"/>
          </a:xfrm>
        </p:grpSpPr>
        <p:sp>
          <p:nvSpPr>
            <p:cNvPr id="27" name="矩形 26"/>
            <p:cNvSpPr/>
            <p:nvPr>
              <p:custDataLst>
                <p:tags r:id="rId8"/>
              </p:custDataLst>
            </p:nvPr>
          </p:nvSpPr>
          <p:spPr>
            <a:xfrm>
              <a:off x="10940" y="5734"/>
              <a:ext cx="3832" cy="6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矩形 27"/>
            <p:cNvSpPr/>
            <p:nvPr>
              <p:custDataLst>
                <p:tags r:id="rId9"/>
              </p:custDataLst>
            </p:nvPr>
          </p:nvSpPr>
          <p:spPr>
            <a:xfrm>
              <a:off x="10952" y="5734"/>
              <a:ext cx="1750" cy="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文本框 28"/>
            <p:cNvSpPr txBox="1"/>
            <p:nvPr>
              <p:custDataLst>
                <p:tags r:id="rId10"/>
              </p:custDataLst>
            </p:nvPr>
          </p:nvSpPr>
          <p:spPr>
            <a:xfrm>
              <a:off x="10918" y="5757"/>
              <a:ext cx="2009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课程日期</a:t>
              </a:r>
              <a:endPara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  <p:sp>
          <p:nvSpPr>
            <p:cNvPr id="30" name="文本框 29"/>
            <p:cNvSpPr txBox="1"/>
            <p:nvPr>
              <p:custDataLst>
                <p:tags r:id="rId11"/>
              </p:custDataLst>
            </p:nvPr>
          </p:nvSpPr>
          <p:spPr>
            <a:xfrm>
              <a:off x="12700" y="5745"/>
              <a:ext cx="2290" cy="6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700" dirty="0" smtClean="0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2024.02.26</a:t>
              </a:r>
              <a:endParaRPr lang="en-US" altLang="zh-CN" sz="1700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</p:grpSp>
      <p:pic>
        <p:nvPicPr>
          <p:cNvPr id="25" name="图片 24" descr="图层 2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64920" y="776605"/>
            <a:ext cx="3730625" cy="4674235"/>
          </a:xfrm>
          <a:prstGeom prst="rect">
            <a:avLst/>
          </a:prstGeom>
        </p:spPr>
      </p:pic>
    </p:spTree>
    <p:custDataLst>
      <p:tags r:id="rId13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2778622" y="0"/>
            <a:ext cx="6634756" cy="76944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440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指数死叉，日线洗盘</a:t>
            </a:r>
            <a:endParaRPr lang="zh-CN" sz="44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240374" y="5846396"/>
            <a:ext cx="98895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 smtClean="0"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日线死叉初期，资金分化，开始洗盘，大方向关注</a:t>
            </a:r>
            <a:r>
              <a:rPr lang="en-US" altLang="zh-CN" sz="1600" dirty="0" smtClean="0"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B</a:t>
            </a:r>
            <a:r>
              <a:rPr lang="zh-CN" altLang="en-US" sz="1600" dirty="0" smtClean="0"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点回档金叉机会</a:t>
            </a:r>
            <a:endParaRPr lang="en-US" altLang="zh-CN" sz="1600" dirty="0" smtClean="0">
              <a:latin typeface="思源黑体 CN Medium" panose="020B0600000000000000" pitchFamily="34" charset="-122"/>
              <a:ea typeface="思源黑体 CN Medium" panose="020B0600000000000000" pitchFamily="34" charset="-122"/>
              <a:sym typeface="+mn-ea"/>
            </a:endParaRPr>
          </a:p>
          <a:p>
            <a:pPr algn="ctr"/>
            <a:r>
              <a:rPr lang="zh-CN" altLang="en-US" sz="1600" dirty="0" smtClean="0"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周线金叉，洗盘期间关注资金方向</a:t>
            </a:r>
            <a:endParaRPr lang="en-US" altLang="zh-CN" sz="1600" dirty="0" smtClean="0">
              <a:latin typeface="思源黑体 CN Medium" panose="020B0600000000000000" pitchFamily="34" charset="-122"/>
              <a:ea typeface="思源黑体 CN Medium" panose="020B0600000000000000" pitchFamily="34" charset="-122"/>
              <a:sym typeface="+mn-ea"/>
            </a:endParaRPr>
          </a:p>
          <a:p>
            <a:pPr algn="ctr"/>
            <a:r>
              <a:rPr lang="zh-CN" altLang="en-US" sz="1600" dirty="0" smtClean="0"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北向流入沪股通，注意大盘指数的资金机会</a:t>
            </a:r>
            <a:endParaRPr lang="en-US" altLang="zh-CN" sz="1600" dirty="0" smtClean="0">
              <a:latin typeface="思源黑体 CN Medium" panose="020B0600000000000000" pitchFamily="34" charset="-122"/>
              <a:ea typeface="思源黑体 CN Medium" panose="020B0600000000000000" pitchFamily="34" charset="-122"/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77578" y="746542"/>
            <a:ext cx="9415115" cy="5099854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048000" y="0"/>
            <a:ext cx="6096000" cy="76944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4400" dirty="0" smtClean="0">
                <a:solidFill>
                  <a:srgbClr val="FFFF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指数分化，周线金叉</a:t>
            </a:r>
            <a:endParaRPr lang="zh-CN" sz="44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036237" y="5854129"/>
            <a:ext cx="100152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>
                <a:latin typeface="思源黑体 CN Medium" panose="020B0600000000000000" pitchFamily="34" charset="-122"/>
                <a:ea typeface="思源黑体 CN Medium" panose="020B0600000000000000" pitchFamily="34" charset="-122"/>
              </a:defRPr>
            </a:lvl1pPr>
          </a:lstStyle>
          <a:p>
            <a:r>
              <a:rPr lang="zh-CN" altLang="en-US" b="1" dirty="0" smtClean="0">
                <a:sym typeface="+mn-ea"/>
              </a:rPr>
              <a:t>趋势分化：上证日线死叉，平均股价金叉末端，其余指数陆续死叉末端</a:t>
            </a:r>
            <a:endParaRPr lang="en-US" altLang="zh-CN" b="1" dirty="0" smtClean="0">
              <a:sym typeface="+mn-ea"/>
            </a:endParaRPr>
          </a:p>
          <a:p>
            <a:r>
              <a:rPr lang="zh-CN" altLang="en-US" b="1" dirty="0" smtClean="0">
                <a:sym typeface="+mn-ea"/>
              </a:rPr>
              <a:t>资金分化：权重资金暂缓流入，题材资金持续流入，关注题材强者恒强</a:t>
            </a:r>
            <a:endParaRPr lang="en-US" altLang="zh-CN" b="1" dirty="0" smtClean="0">
              <a:sym typeface="+mn-ea"/>
            </a:endParaRPr>
          </a:p>
          <a:p>
            <a:r>
              <a:rPr lang="zh-CN" altLang="en-US" b="1" dirty="0" smtClean="0">
                <a:sym typeface="+mn-ea"/>
              </a:rPr>
              <a:t>市场总体：周线金叉，短线上攻启动，关注题材双龙战法</a:t>
            </a:r>
            <a:endParaRPr lang="en-US" altLang="zh-CN" b="1" dirty="0" smtClean="0"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56531" y="769441"/>
            <a:ext cx="9383513" cy="5082737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187065" y="0"/>
            <a:ext cx="6096000" cy="76944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4400" dirty="0" smtClean="0">
                <a:solidFill>
                  <a:srgbClr val="FFFF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资金流入，趋势加速</a:t>
            </a:r>
            <a:endParaRPr lang="zh-CN" sz="44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559241" y="5656501"/>
            <a:ext cx="93516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  <a:sym typeface="+mn-ea"/>
              </a:rPr>
              <a:t>选择标准：资金流入，红肥绿瘦，熊线上移，突破牛线，金叉初期，死叉末期</a:t>
            </a:r>
            <a:endParaRPr lang="en-US" altLang="zh-CN" sz="1600" b="1" dirty="0" smtClean="0">
              <a:solidFill>
                <a:schemeClr val="tx1">
                  <a:lumMod val="95000"/>
                  <a:lumOff val="5000"/>
                </a:schemeClr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  <a:sym typeface="+mn-ea"/>
            </a:endParaRPr>
          </a:p>
          <a:p>
            <a:pPr algn="ctr"/>
            <a:r>
              <a:rPr lang="zh-CN" alt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  <a:sym typeface="+mn-ea"/>
              </a:rPr>
              <a:t>短期一线：汽车，非金，家电，视听。</a:t>
            </a:r>
            <a:r>
              <a:rPr lang="zh-CN" alt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  <a:sym typeface="+mn-ea"/>
              </a:rPr>
              <a:t>涨停集中：</a:t>
            </a:r>
            <a:r>
              <a:rPr lang="zh-CN" alt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  <a:sym typeface="+mn-ea"/>
              </a:rPr>
              <a:t>机械</a:t>
            </a:r>
            <a:endParaRPr lang="en-US" altLang="zh-CN" sz="1600" b="1" dirty="0">
              <a:solidFill>
                <a:schemeClr val="tx1">
                  <a:lumMod val="95000"/>
                  <a:lumOff val="5000"/>
                </a:schemeClr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  <a:sym typeface="+mn-ea"/>
            </a:endParaRPr>
          </a:p>
          <a:p>
            <a:pPr algn="ctr"/>
            <a:r>
              <a:rPr lang="zh-CN" alt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  <a:sym typeface="+mn-ea"/>
              </a:rPr>
              <a:t>回避</a:t>
            </a:r>
            <a:r>
              <a:rPr lang="zh-CN" alt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  <a:sym typeface="+mn-ea"/>
              </a:rPr>
              <a:t>：周线死叉，牛线下移的热点，关注周线金叉的热点，日线的趋势机会</a:t>
            </a:r>
            <a:endParaRPr lang="en-US" altLang="zh-CN" sz="1600" b="1" dirty="0" smtClean="0">
              <a:solidFill>
                <a:schemeClr val="tx1">
                  <a:lumMod val="95000"/>
                  <a:lumOff val="5000"/>
                </a:schemeClr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23931" y="769441"/>
            <a:ext cx="9022264" cy="488706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187065" y="0"/>
            <a:ext cx="6096000" cy="76944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4400" dirty="0" smtClean="0">
                <a:solidFill>
                  <a:srgbClr val="FFFF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冰点已过，涨停复制</a:t>
            </a:r>
            <a:endParaRPr lang="zh-CN" sz="44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290302" y="5848173"/>
            <a:ext cx="988952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 smtClean="0"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涨停</a:t>
            </a:r>
            <a:r>
              <a:rPr lang="en-US" altLang="zh-CN" sz="1600" dirty="0" smtClean="0"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50</a:t>
            </a:r>
            <a:r>
              <a:rPr lang="zh-CN" altLang="en-US" sz="1600" dirty="0" smtClean="0"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家左右，情绪高点。</a:t>
            </a:r>
            <a:r>
              <a:rPr lang="en-US" altLang="zh-CN" sz="1600" dirty="0" smtClean="0"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20</a:t>
            </a:r>
            <a:r>
              <a:rPr lang="zh-CN" altLang="en-US" sz="1600" dirty="0" smtClean="0"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家左右，情绪低点！</a:t>
            </a:r>
            <a:endParaRPr lang="en-US" altLang="zh-CN" sz="1600" dirty="0" smtClean="0"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  <a:p>
            <a:pPr algn="ctr"/>
            <a:r>
              <a:rPr lang="zh-CN" altLang="en-US" sz="1600" dirty="0"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低到</a:t>
            </a:r>
            <a:r>
              <a:rPr lang="zh-CN" altLang="en-US" sz="1600" dirty="0" smtClean="0"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高持股，高到低选股！关注高位热点的涨停回档</a:t>
            </a:r>
            <a:r>
              <a:rPr lang="zh-CN" altLang="en-US" sz="1600" dirty="0" smtClean="0"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！</a:t>
            </a:r>
            <a:r>
              <a:rPr lang="zh-CN" altLang="en-US" sz="1600" b="1" dirty="0" smtClean="0"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智能制造，新能源车，</a:t>
            </a:r>
            <a:r>
              <a:rPr lang="en-US" altLang="zh-CN" sz="1600" b="1" dirty="0" smtClean="0"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SORA</a:t>
            </a:r>
            <a:endParaRPr lang="en-US" altLang="zh-CN" sz="1600" b="1" dirty="0" smtClean="0"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  <a:p>
            <a:pPr algn="ctr"/>
            <a:r>
              <a:rPr lang="zh-CN" altLang="en-US" sz="1600" dirty="0" smtClean="0"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中线</a:t>
            </a:r>
            <a:r>
              <a:rPr lang="zh-CN" altLang="en-US" sz="1600" dirty="0" smtClean="0"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强势选老热点，短线上攻强势选新热点，中短一起强势，选热点龙头，顺势而为</a:t>
            </a:r>
            <a:endParaRPr lang="en-US" altLang="zh-CN" sz="1600" dirty="0"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11284" y="769441"/>
            <a:ext cx="9447559" cy="5117428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187065" y="0"/>
            <a:ext cx="6096000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4400" dirty="0" smtClean="0">
                <a:solidFill>
                  <a:srgbClr val="FFFF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熊线上移</a:t>
            </a:r>
            <a:r>
              <a:rPr lang="en-US" altLang="zh-CN" sz="4400" dirty="0" smtClean="0">
                <a:solidFill>
                  <a:srgbClr val="FFFF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+</a:t>
            </a:r>
            <a:r>
              <a:rPr lang="zh-CN" altLang="en-US" sz="4400" dirty="0">
                <a:solidFill>
                  <a:srgbClr val="FFFF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金叉</a:t>
            </a:r>
            <a:endParaRPr lang="zh-CN" altLang="en-US" sz="44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120264" y="6001348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 smtClean="0">
                <a:latin typeface="思源黑体" panose="020B0500000000000000" charset="-122"/>
                <a:ea typeface="思源黑体" panose="020B0500000000000000" charset="-122"/>
                <a:cs typeface="思源黑体" panose="020B0500000000000000" charset="-122"/>
              </a:rPr>
              <a:t>资金流入，红肥绿瘦，三线上移，横盘调整，熊线兜底，</a:t>
            </a:r>
            <a:endParaRPr lang="en-US" altLang="zh-CN" sz="1600" dirty="0" smtClean="0">
              <a:latin typeface="思源黑体" panose="020B0500000000000000" charset="-122"/>
              <a:ea typeface="思源黑体" panose="020B0500000000000000" charset="-122"/>
              <a:cs typeface="思源黑体" panose="020B0500000000000000" charset="-122"/>
            </a:endParaRPr>
          </a:p>
          <a:p>
            <a:pPr algn="ctr"/>
            <a:r>
              <a:rPr lang="zh-CN" altLang="en-US" sz="1600" dirty="0" smtClean="0">
                <a:latin typeface="思源黑体" panose="020B0500000000000000" charset="-122"/>
                <a:ea typeface="思源黑体" panose="020B0500000000000000" charset="-122"/>
                <a:cs typeface="思源黑体" panose="020B0500000000000000" charset="-122"/>
              </a:rPr>
              <a:t>注意主力状态紫色区域，出现三色区域，个股加速区域</a:t>
            </a:r>
            <a:endParaRPr lang="zh-CN" altLang="en-US" sz="1600" dirty="0">
              <a:latin typeface="思源黑体" panose="020B0500000000000000" charset="-122"/>
              <a:ea typeface="思源黑体" panose="020B0500000000000000" charset="-122"/>
              <a:cs typeface="思源黑体" panose="020B0500000000000000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73179" y="768350"/>
            <a:ext cx="9514381" cy="5153623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187065" y="0"/>
            <a:ext cx="6096000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4400" dirty="0" smtClean="0">
                <a:solidFill>
                  <a:srgbClr val="FFFF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熊线上移</a:t>
            </a:r>
            <a:r>
              <a:rPr lang="en-US" altLang="zh-CN" sz="4400" dirty="0" smtClean="0">
                <a:solidFill>
                  <a:srgbClr val="FFFF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+</a:t>
            </a:r>
            <a:r>
              <a:rPr lang="zh-CN" altLang="en-US" sz="4400" dirty="0">
                <a:solidFill>
                  <a:srgbClr val="FFFF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金叉</a:t>
            </a:r>
            <a:endParaRPr lang="zh-CN" altLang="en-US" sz="44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954011" y="5985164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 smtClean="0">
                <a:latin typeface="思源黑体" panose="020B0500000000000000" charset="-122"/>
                <a:ea typeface="思源黑体" panose="020B0500000000000000" charset="-122"/>
                <a:cs typeface="思源黑体" panose="020B0500000000000000" charset="-122"/>
              </a:rPr>
              <a:t>资金流入，红肥绿瘦，</a:t>
            </a:r>
            <a:r>
              <a:rPr lang="en-US" altLang="zh-CN" sz="1600" dirty="0" smtClean="0">
                <a:latin typeface="思源黑体" panose="020B0500000000000000" charset="-122"/>
                <a:ea typeface="思源黑体" panose="020B0500000000000000" charset="-122"/>
                <a:cs typeface="思源黑体" panose="020B0500000000000000" charset="-122"/>
              </a:rPr>
              <a:t>B</a:t>
            </a:r>
            <a:r>
              <a:rPr lang="zh-CN" altLang="en-US" sz="1600" dirty="0" smtClean="0">
                <a:latin typeface="思源黑体" panose="020B0500000000000000" charset="-122"/>
                <a:ea typeface="思源黑体" panose="020B0500000000000000" charset="-122"/>
                <a:cs typeface="思源黑体" panose="020B0500000000000000" charset="-122"/>
              </a:rPr>
              <a:t>点区域，等待</a:t>
            </a:r>
            <a:r>
              <a:rPr lang="en-US" altLang="zh-CN" sz="1600" dirty="0" smtClean="0">
                <a:latin typeface="思源黑体" panose="020B0500000000000000" charset="-122"/>
                <a:ea typeface="思源黑体" panose="020B0500000000000000" charset="-122"/>
                <a:cs typeface="思源黑体" panose="020B0500000000000000" charset="-122"/>
              </a:rPr>
              <a:t>B</a:t>
            </a:r>
            <a:r>
              <a:rPr lang="zh-CN" altLang="en-US" sz="1600" dirty="0" smtClean="0">
                <a:latin typeface="思源黑体" panose="020B0500000000000000" charset="-122"/>
                <a:ea typeface="思源黑体" panose="020B0500000000000000" charset="-122"/>
                <a:cs typeface="思源黑体" panose="020B0500000000000000" charset="-122"/>
              </a:rPr>
              <a:t>点回档金叉，</a:t>
            </a:r>
            <a:endParaRPr lang="en-US" altLang="zh-CN" sz="1600" dirty="0" smtClean="0">
              <a:latin typeface="思源黑体" panose="020B0500000000000000" charset="-122"/>
              <a:ea typeface="思源黑体" panose="020B0500000000000000" charset="-122"/>
              <a:cs typeface="思源黑体" panose="020B0500000000000000" charset="-122"/>
            </a:endParaRPr>
          </a:p>
          <a:p>
            <a:pPr algn="ctr"/>
            <a:r>
              <a:rPr lang="zh-CN" altLang="en-US" sz="1600" dirty="0" smtClean="0">
                <a:latin typeface="思源黑体" panose="020B0500000000000000" charset="-122"/>
                <a:ea typeface="思源黑体" panose="020B0500000000000000" charset="-122"/>
                <a:cs typeface="思源黑体" panose="020B0500000000000000" charset="-122"/>
              </a:rPr>
              <a:t>注意主力状态紫色区域，出现三色区域，个股加速区域</a:t>
            </a:r>
            <a:endParaRPr lang="zh-CN" altLang="en-US" sz="1600" dirty="0">
              <a:latin typeface="思源黑体" panose="020B0500000000000000" charset="-122"/>
              <a:ea typeface="思源黑体" panose="020B0500000000000000" charset="-122"/>
              <a:cs typeface="思源黑体" panose="020B0500000000000000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19544" y="768350"/>
            <a:ext cx="9631041" cy="5216814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syncCopiedImage_1708587963026_170859319359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02455" y="752475"/>
            <a:ext cx="5883275" cy="410654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1" name="文本框 10"/>
          <p:cNvSpPr txBox="1"/>
          <p:nvPr/>
        </p:nvSpPr>
        <p:spPr>
          <a:xfrm>
            <a:off x="4552315" y="1360170"/>
            <a:ext cx="255333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rgbClr val="FF0000"/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办理选股王两年</a:t>
            </a:r>
            <a:endParaRPr lang="zh-CN" altLang="en-US" sz="2400" b="1">
              <a:solidFill>
                <a:srgbClr val="FF0000"/>
              </a:soli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  <a:p>
            <a:r>
              <a:rPr lang="zh-CN" altLang="en-US" sz="2400" b="1">
                <a:solidFill>
                  <a:srgbClr val="FF0000"/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优惠价再减</a:t>
            </a:r>
            <a:r>
              <a:rPr lang="en-US" altLang="zh-CN" sz="2400" b="1">
                <a:solidFill>
                  <a:srgbClr val="FF0000"/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500</a:t>
            </a:r>
            <a:endParaRPr lang="en-US" altLang="zh-CN" sz="2400" b="1">
              <a:solidFill>
                <a:srgbClr val="FF0000"/>
              </a:soli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pic>
        <p:nvPicPr>
          <p:cNvPr id="13" name="图片 12" descr="syncCopiedImage_1708587999895_170859319963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8810" y="2538730"/>
            <a:ext cx="5836920" cy="397637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5" name="文本框 14"/>
          <p:cNvSpPr txBox="1"/>
          <p:nvPr>
            <p:custDataLst>
              <p:tags r:id="rId3"/>
            </p:custDataLst>
          </p:nvPr>
        </p:nvSpPr>
        <p:spPr>
          <a:xfrm>
            <a:off x="4552315" y="4790440"/>
            <a:ext cx="255333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rgbClr val="FF0000"/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办理选股王三年</a:t>
            </a:r>
            <a:endParaRPr lang="zh-CN" altLang="en-US" sz="2400" b="1">
              <a:solidFill>
                <a:srgbClr val="FF0000"/>
              </a:soli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  <a:p>
            <a:r>
              <a:rPr lang="zh-CN" altLang="en-US" sz="2400" b="1">
                <a:solidFill>
                  <a:srgbClr val="FF0000"/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优惠价再减</a:t>
            </a:r>
            <a:r>
              <a:rPr lang="en-US" altLang="zh-CN" sz="2400" b="1">
                <a:solidFill>
                  <a:srgbClr val="FF0000"/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1500</a:t>
            </a:r>
            <a:endParaRPr lang="en-US" altLang="zh-CN" sz="2400" b="1">
              <a:solidFill>
                <a:srgbClr val="FF0000"/>
              </a:soli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pic>
        <p:nvPicPr>
          <p:cNvPr id="101" name="图片 100"/>
          <p:cNvPicPr/>
          <p:nvPr/>
        </p:nvPicPr>
        <p:blipFill>
          <a:blip r:embed="rId4"/>
          <a:stretch>
            <a:fillRect/>
          </a:stretch>
        </p:blipFill>
        <p:spPr>
          <a:xfrm>
            <a:off x="539750" y="762000"/>
            <a:ext cx="3758565" cy="581406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" name="图片 15" descr="da12b682f485a9763753d9e9e829320bc4dc5b8e7327-I5iQmr_fw1200_17056442294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5195" y="2747645"/>
            <a:ext cx="1927225" cy="1772920"/>
          </a:xfrm>
          <a:prstGeom prst="rect">
            <a:avLst/>
          </a:prstGeom>
        </p:spPr>
      </p:pic>
      <p:sp>
        <p:nvSpPr>
          <p:cNvPr id="17" name="文本框 16"/>
          <p:cNvSpPr txBox="1"/>
          <p:nvPr>
            <p:custDataLst>
              <p:tags r:id="rId6"/>
            </p:custDataLst>
          </p:nvPr>
        </p:nvSpPr>
        <p:spPr>
          <a:xfrm>
            <a:off x="6623050" y="3204210"/>
            <a:ext cx="840740" cy="8604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5000" b="1">
                <a:solidFill>
                  <a:srgbClr val="FF0000"/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抢</a:t>
            </a:r>
            <a:endParaRPr lang="zh-CN" sz="5000" b="1">
              <a:solidFill>
                <a:srgbClr val="FF0000"/>
              </a:soli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</p:spTree>
    <p:custDataLst>
      <p:tags r:id="rId7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1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1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06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107.xml><?xml version="1.0" encoding="utf-8"?>
<p:tagLst xmlns:p="http://schemas.openxmlformats.org/presentationml/2006/main">
  <p:tag name="KSO_WM_BEAUTIFY_FLAG" val=""/>
</p:tagLst>
</file>

<file path=ppt/tags/tag108.xml><?xml version="1.0" encoding="utf-8"?>
<p:tagLst xmlns:p="http://schemas.openxmlformats.org/presentationml/2006/main">
  <p:tag name="KSO_WM_BEAUTIFY_FLAG" val=""/>
</p:tagLst>
</file>

<file path=ppt/tags/tag109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BEAUTIFY_FLAG" val=""/>
</p:tagLst>
</file>

<file path=ppt/tags/tag111.xml><?xml version="1.0" encoding="utf-8"?>
<p:tagLst xmlns:p="http://schemas.openxmlformats.org/presentationml/2006/main">
  <p:tag name="KSO_WM_BEAUTIFY_FLAG" val=""/>
</p:tagLst>
</file>

<file path=ppt/tags/tag11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13.xml><?xml version="1.0" encoding="utf-8"?>
<p:tagLst xmlns:p="http://schemas.openxmlformats.org/presentationml/2006/main">
  <p:tag name="KSO_WM_BEAUTIFY_FLAG" val=""/>
</p:tagLst>
</file>

<file path=ppt/tags/tag114.xml><?xml version="1.0" encoding="utf-8"?>
<p:tagLst xmlns:p="http://schemas.openxmlformats.org/presentationml/2006/main">
  <p:tag name="KSO_WM_BEAUTIFY_FLAG" val=""/>
</p:tagLst>
</file>

<file path=ppt/tags/tag115.xml><?xml version="1.0" encoding="utf-8"?>
<p:tagLst xmlns:p="http://schemas.openxmlformats.org/presentationml/2006/main">
  <p:tag name="KSO_WM_BEAUTIFY_FLAG" val=""/>
</p:tagLst>
</file>

<file path=ppt/tags/tag116.xml><?xml version="1.0" encoding="utf-8"?>
<p:tagLst xmlns:p="http://schemas.openxmlformats.org/presentationml/2006/main">
  <p:tag name="KSO_WM_BEAUTIFY_FLAG" val=""/>
</p:tagLst>
</file>

<file path=ppt/tags/tag117.xml><?xml version="1.0" encoding="utf-8"?>
<p:tagLst xmlns:p="http://schemas.openxmlformats.org/presentationml/2006/main">
  <p:tag name="KSO_WM_BEAUTIFY_FLAG" val=""/>
</p:tagLst>
</file>

<file path=ppt/tags/tag118.xml><?xml version="1.0" encoding="utf-8"?>
<p:tagLst xmlns:p="http://schemas.openxmlformats.org/presentationml/2006/main">
  <p:tag name="KSO_WM_BEAUTIFY_FLAG" val=""/>
</p:tagLst>
</file>

<file path=ppt/tags/tag119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BEAUTIFY_FLAG" val=""/>
</p:tagLst>
</file>

<file path=ppt/tags/tag121.xml><?xml version="1.0" encoding="utf-8"?>
<p:tagLst xmlns:p="http://schemas.openxmlformats.org/presentationml/2006/main">
  <p:tag name="KSO_WM_BEAUTIFY_FLAG" val=""/>
</p:tagLst>
</file>

<file path=ppt/tags/tag122.xml><?xml version="1.0" encoding="utf-8"?>
<p:tagLst xmlns:p="http://schemas.openxmlformats.org/presentationml/2006/main">
  <p:tag name="KSO_WM_BEAUTIFY_FLAG" val=""/>
</p:tagLst>
</file>

<file path=ppt/tags/tag123.xml><?xml version="1.0" encoding="utf-8"?>
<p:tagLst xmlns:p="http://schemas.openxmlformats.org/presentationml/2006/main">
  <p:tag name="KSO_WM_BEAUTIFY_FLAG" val=""/>
</p:tagLst>
</file>

<file path=ppt/tags/tag12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2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2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2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2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2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31.xml><?xml version="1.0" encoding="utf-8"?>
<p:tagLst xmlns:p="http://schemas.openxmlformats.org/presentationml/2006/main">
  <p:tag name="KSO_WM_BEAUTIFY_FLAG" val=""/>
</p:tagLst>
</file>

<file path=ppt/tags/tag132.xml><?xml version="1.0" encoding="utf-8"?>
<p:tagLst xmlns:p="http://schemas.openxmlformats.org/presentationml/2006/main">
  <p:tag name="KSO_WM_BEAUTIFY_FLAG" val=""/>
</p:tagLst>
</file>

<file path=ppt/tags/tag13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34.xml><?xml version="1.0" encoding="utf-8"?>
<p:tagLst xmlns:p="http://schemas.openxmlformats.org/presentationml/2006/main">
  <p:tag name="KSO_WM_BEAUTIFY_FLAG" val=""/>
</p:tagLst>
</file>

<file path=ppt/tags/tag135.xml><?xml version="1.0" encoding="utf-8"?>
<p:tagLst xmlns:p="http://schemas.openxmlformats.org/presentationml/2006/main">
  <p:tag name="KSO_WM_BEAUTIFY_FLAG" val=""/>
</p:tagLst>
</file>

<file path=ppt/tags/tag136.xml><?xml version="1.0" encoding="utf-8"?>
<p:tagLst xmlns:p="http://schemas.openxmlformats.org/presentationml/2006/main">
  <p:tag name="KSO_WM_BEAUTIFY_FLAG" val=""/>
</p:tagLst>
</file>

<file path=ppt/tags/tag137.xml><?xml version="1.0" encoding="utf-8"?>
<p:tagLst xmlns:p="http://schemas.openxmlformats.org/presentationml/2006/main">
  <p:tag name="KSO_WM_BEAUTIFY_FLAG" val=""/>
</p:tagLst>
</file>

<file path=ppt/tags/tag13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39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BEAUTIFY_FLAG" val=""/>
</p:tagLst>
</file>

<file path=ppt/tags/tag141.xml><?xml version="1.0" encoding="utf-8"?>
<p:tagLst xmlns:p="http://schemas.openxmlformats.org/presentationml/2006/main">
  <p:tag name="KSO_WM_BEAUTIFY_FLAG" val=""/>
</p:tagLst>
</file>

<file path=ppt/tags/tag14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43.xml><?xml version="1.0" encoding="utf-8"?>
<p:tagLst xmlns:p="http://schemas.openxmlformats.org/presentationml/2006/main">
  <p:tag name="KSO_WPP_MARK_KEY" val="34a5c737-2527-451b-a6cc-313a70f4ce21"/>
  <p:tag name="COMMONDATA" val="eyJoZGlkIjoiYjc1YjdlNDVhOTYwNTlmNGZhY2RiNDU0ODNiMzI1YmUifQ=="/>
  <p:tag name="commondata" val="eyJoZGlkIjoiMTQyZWY4N2NmZWRlMzNiOTAwNWExN2Y4ZjJjOTQ1ZWEifQ==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PLACING_PICTURE_USER_VIEWPORT" val="{&quot;height&quot;:10168,&quot;width&quot;:18489}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BEAUTIFY_FLAG" val="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BEAUTIFY_FLAG" val="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BEAUTIFY_FLAG" val="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918</Words>
  <Application>WPS 演示</Application>
  <PresentationFormat>宽屏</PresentationFormat>
  <Paragraphs>87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11</vt:i4>
      </vt:variant>
    </vt:vector>
  </HeadingPairs>
  <TitlesOfParts>
    <vt:vector size="28" baseType="lpstr">
      <vt:lpstr>Arial</vt:lpstr>
      <vt:lpstr>宋体</vt:lpstr>
      <vt:lpstr>Wingdings</vt:lpstr>
      <vt:lpstr>Wingdings</vt:lpstr>
      <vt:lpstr>思源黑体 CN Normal</vt:lpstr>
      <vt:lpstr>Noto Sans S Chinese Medium</vt:lpstr>
      <vt:lpstr>Noto Sans S Chinese Black</vt:lpstr>
      <vt:lpstr>思源黑体 CN Medium</vt:lpstr>
      <vt:lpstr>思源黑体 CN Bold</vt:lpstr>
      <vt:lpstr>思源黑体 CN Regular</vt:lpstr>
      <vt:lpstr>思源黑体</vt:lpstr>
      <vt:lpstr>黑体</vt:lpstr>
      <vt:lpstr>微软雅黑</vt:lpstr>
      <vt:lpstr>Arial Unicode MS</vt:lpstr>
      <vt:lpstr>Calibri</vt:lpstr>
      <vt:lpstr>Office 主题​​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>Administrator</dc:creator>
  <cp:lastModifiedBy>administered</cp:lastModifiedBy>
  <cp:revision>714</cp:revision>
  <dcterms:created xsi:type="dcterms:W3CDTF">2019-06-19T02:08:00Z</dcterms:created>
  <dcterms:modified xsi:type="dcterms:W3CDTF">2024-02-26T10:51:21Z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2052-12.1.0.16388</vt:lpwstr>
  </property>
  <property fmtid="{D5CDD505-2E9C-101B-9397-08002B2CF9AE}" pid="3" name="ICV">
    <vt:lpwstr>E65A6D196A734666960EBD2FDF676C87_13</vt:lpwstr>
  </property>
</Properties>
</file>