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481" r:id="rId3"/>
    <p:sldId id="267" r:id="rId4"/>
    <p:sldId id="329" r:id="rId5"/>
    <p:sldId id="334" r:id="rId6"/>
    <p:sldId id="704" r:id="rId7"/>
    <p:sldId id="601" r:id="rId8"/>
    <p:sldId id="705" r:id="rId9"/>
    <p:sldId id="706" r:id="rId10"/>
    <p:sldId id="707" r:id="rId11"/>
    <p:sldId id="708" r:id="rId12"/>
    <p:sldId id="491" r:id="rId13"/>
    <p:sldId id="581" r:id="rId14"/>
    <p:sldId id="667" r:id="rId15"/>
    <p:sldId id="677" r:id="rId16"/>
    <p:sldId id="715" r:id="rId17"/>
    <p:sldId id="716" r:id="rId18"/>
    <p:sldId id="272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0" userDrawn="1">
          <p15:clr>
            <a:srgbClr val="A4A3A4"/>
          </p15:clr>
        </p15:guide>
        <p15:guide id="2" pos="3787" userDrawn="1">
          <p15:clr>
            <a:srgbClr val="A4A3A4"/>
          </p15:clr>
        </p15:guide>
        <p15:guide id="3" pos="47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4500"/>
    <a:srgbClr val="FFBF75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01" autoAdjust="0"/>
    <p:restoredTop sz="99761" autoAdjust="0"/>
  </p:normalViewPr>
  <p:slideViewPr>
    <p:cSldViewPr snapToGrid="0" showGuides="1">
      <p:cViewPr varScale="1">
        <p:scale>
          <a:sx n="110" d="100"/>
          <a:sy n="110" d="100"/>
        </p:scale>
        <p:origin x="924" y="108"/>
      </p:cViewPr>
      <p:guideLst>
        <p:guide orient="horz" pos="2200"/>
        <p:guide pos="3787"/>
        <p:guide pos="478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50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723515" y="4541520"/>
            <a:ext cx="679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28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每周日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周四晚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20:15</a:t>
            </a:r>
            <a:endParaRPr lang="en-US" altLang="zh-CN" sz="2800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2865" y="791210"/>
            <a:ext cx="12317095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资深投顾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：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方建伟丨执业编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号：</a:t>
            </a:r>
            <a:r>
              <a:rPr lang="en-US" altLang="zh-CN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A1120613090012 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-9088-988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/192.168.10.86/素材/营销策划/7.课程/猎手-龙头狙击营/2024年/6月/1920x1080 -总.png1920x1080 -总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3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5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6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7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8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6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3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9.xml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0.xml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1.xml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方建伟</a:t>
            </a:r>
            <a:endParaRPr lang="zh-CN" altLang="en-US" sz="26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53970" y="4074160"/>
            <a:ext cx="3497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</a:t>
            </a:r>
            <a:r>
              <a:rPr lang="en-US" altLang="zh-CN" b="0" i="0" dirty="0">
                <a:solidFill>
                  <a:srgbClr val="B34500"/>
                </a:solidFill>
                <a:effectLst/>
                <a:latin typeface="思源黑体 CN Medium" panose="020B0600000000000000" charset="-122"/>
                <a:ea typeface="思源黑体 CN Medium" panose="020B0600000000000000" charset="-122"/>
              </a:rPr>
              <a:t>A1120613090012</a:t>
            </a:r>
            <a:endParaRPr lang="en-US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77265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02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12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lang="zh-CN" altLang="en-US" sz="30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1254760" y="4561205"/>
            <a:ext cx="6076950" cy="99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经传十大金牌讲师，从事证券行业10余年，自创一套“股海钓鱼操作系统”，真正教中小投资者能够理解市场，更好的适应市场，在市场当中稳定的获利！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01980" y="1753235"/>
            <a:ext cx="76676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sz="6000" b="1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涨价与热销</a:t>
            </a:r>
            <a:endParaRPr lang="zh-CN" sz="6000" b="1" dirty="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pic>
        <p:nvPicPr>
          <p:cNvPr id="7" name="图片 6" descr="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795" y="747712"/>
            <a:ext cx="2925445" cy="54698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01980" y="1184275"/>
            <a:ext cx="76676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zh-CN" sz="3600" b="1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量价齐升策略</a:t>
            </a:r>
            <a:endParaRPr lang="zh-CN" sz="3600" b="1" dirty="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020" y="830580"/>
            <a:ext cx="10601325" cy="574230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203700" y="95250"/>
            <a:ext cx="3783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200" b="1">
                <a:solidFill>
                  <a:schemeClr val="bg1"/>
                </a:solidFill>
              </a:rPr>
              <a:t>案例讲解</a:t>
            </a:r>
            <a:r>
              <a:rPr lang="en-US" altLang="zh-CN" sz="3200" b="1">
                <a:solidFill>
                  <a:schemeClr val="bg1"/>
                </a:solidFill>
              </a:rPr>
              <a:t>-</a:t>
            </a:r>
            <a:r>
              <a:rPr lang="zh-CN" altLang="en-US" sz="3200" b="1">
                <a:solidFill>
                  <a:schemeClr val="bg1"/>
                </a:solidFill>
              </a:rPr>
              <a:t>埃斯顿</a:t>
            </a:r>
            <a:endParaRPr lang="zh-CN" altLang="en-US" sz="3200" b="1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03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策略统计</a:t>
            </a:r>
            <a:endParaRPr lang="zh-CN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3240" y="1064895"/>
            <a:ext cx="886714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流程：</a:t>
            </a:r>
            <a:r>
              <a:rPr lang="zh-CN" b="1">
                <a:solidFill>
                  <a:srgbClr val="FF0000"/>
                </a:solidFill>
              </a:rPr>
              <a:t>（只玩大盘金叉的时候）</a:t>
            </a:r>
            <a:endParaRPr lang="zh-CN" b="1">
              <a:solidFill>
                <a:srgbClr val="FF0000"/>
              </a:solidFill>
            </a:endParaRPr>
          </a:p>
          <a:p>
            <a:endParaRPr lang="zh-CN"/>
          </a:p>
          <a:p>
            <a:r>
              <a:rPr lang="en-US" altLang="zh-CN"/>
              <a:t>1</a:t>
            </a:r>
            <a:r>
              <a:rPr lang="zh-CN" altLang="en-US"/>
              <a:t>、当</a:t>
            </a:r>
            <a:r>
              <a:rPr lang="en-US" altLang="zh-CN"/>
              <a:t>AI</a:t>
            </a:r>
            <a:r>
              <a:rPr lang="zh-CN" altLang="en-US"/>
              <a:t>推送出来的时候，只需要识别是否符合条件即可操作。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、领涨关联是：</a:t>
            </a:r>
            <a:r>
              <a:rPr lang="zh-CN" altLang="en-US" b="1">
                <a:solidFill>
                  <a:srgbClr val="FF0000"/>
                </a:solidFill>
              </a:rPr>
              <a:t>同</a:t>
            </a:r>
            <a:r>
              <a:rPr lang="zh-CN" altLang="en-US"/>
              <a:t>涨序列、</a:t>
            </a:r>
            <a:r>
              <a:rPr lang="zh-CN" altLang="en-US" b="1">
                <a:solidFill>
                  <a:srgbClr val="FF0000"/>
                </a:solidFill>
              </a:rPr>
              <a:t>同</a:t>
            </a:r>
            <a:r>
              <a:rPr lang="zh-CN" altLang="en-US"/>
              <a:t>行共振</a:t>
            </a:r>
            <a:r>
              <a:rPr lang="en-US" altLang="zh-CN"/>
              <a:t>/</a:t>
            </a:r>
            <a:r>
              <a:rPr lang="zh-CN" altLang="en-US" b="1">
                <a:solidFill>
                  <a:srgbClr val="FF0000"/>
                </a:solidFill>
              </a:rPr>
              <a:t>同</a:t>
            </a:r>
            <a:r>
              <a:rPr lang="zh-CN" altLang="en-US"/>
              <a:t>供应链（要有</a:t>
            </a:r>
            <a:r>
              <a:rPr lang="zh-CN" altLang="en-US" sz="2400" b="1">
                <a:solidFill>
                  <a:srgbClr val="FF0000"/>
                </a:solidFill>
              </a:rPr>
              <a:t>两同或两同以上</a:t>
            </a:r>
            <a:r>
              <a:rPr lang="zh-CN" altLang="en-US"/>
              <a:t>）。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、跟风个股的出</a:t>
            </a:r>
            <a:r>
              <a:rPr lang="zh-CN" altLang="en-US"/>
              <a:t>击信号即为买入时机（如若看时个股已经涨起来了则放弃）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、出击信号发生时，</a:t>
            </a:r>
            <a:r>
              <a:rPr lang="zh-CN"/>
              <a:t>优选</a:t>
            </a:r>
            <a:r>
              <a:rPr lang="zh-CN" sz="2400" b="1">
                <a:solidFill>
                  <a:schemeClr val="accent3">
                    <a:lumMod val="75000"/>
                  </a:schemeClr>
                </a:solidFill>
              </a:rPr>
              <a:t>绿盘</a:t>
            </a:r>
            <a:r>
              <a:rPr lang="zh-CN"/>
              <a:t>的个股（绿盘再转红盘的空间大）</a:t>
            </a:r>
            <a:endParaRPr lang="zh-CN"/>
          </a:p>
          <a:p>
            <a:endParaRPr lang="zh-CN"/>
          </a:p>
          <a:p>
            <a:r>
              <a:rPr lang="en-US" altLang="zh-CN"/>
              <a:t>5</a:t>
            </a:r>
            <a:r>
              <a:rPr lang="zh-CN" altLang="en-US"/>
              <a:t>、优选上午</a:t>
            </a:r>
            <a:r>
              <a:rPr lang="en-US" altLang="zh-CN" sz="2400" b="1">
                <a:solidFill>
                  <a:srgbClr val="FF0000"/>
                </a:solidFill>
              </a:rPr>
              <a:t>11</a:t>
            </a:r>
            <a:r>
              <a:rPr lang="zh-CN" altLang="en-US" sz="2400" b="1">
                <a:solidFill>
                  <a:srgbClr val="FF0000"/>
                </a:solidFill>
              </a:rPr>
              <a:t>点</a:t>
            </a:r>
            <a:r>
              <a:rPr lang="zh-CN" altLang="en-US"/>
              <a:t>前推送的个股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6</a:t>
            </a:r>
            <a:r>
              <a:rPr lang="zh-CN" altLang="en-US"/>
              <a:t>、优选个股处于智能辅助线附近或线下但有金叉趋势的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7</a:t>
            </a:r>
            <a:r>
              <a:rPr lang="zh-CN" altLang="en-US"/>
              <a:t>、</a:t>
            </a:r>
            <a:r>
              <a:rPr lang="en-US" altLang="zh-CN"/>
              <a:t>T+1</a:t>
            </a:r>
            <a:r>
              <a:rPr lang="zh-CN" altLang="en-US"/>
              <a:t>操作，次日止盈或止损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3240" y="1064895"/>
            <a:ext cx="886714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策略的整体性：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、明确就是一个超短线的做法，</a:t>
            </a:r>
            <a:r>
              <a:rPr lang="en-US" altLang="zh-CN"/>
              <a:t>T+1</a:t>
            </a:r>
            <a:r>
              <a:rPr lang="zh-CN" altLang="en-US"/>
              <a:t>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、一般来讲，短线的话，同时持有的个股就是</a:t>
            </a:r>
            <a:r>
              <a:rPr lang="en-US" altLang="zh-CN"/>
              <a:t>2-3</a:t>
            </a:r>
            <a:r>
              <a:rPr lang="zh-CN" altLang="en-US"/>
              <a:t>只为宜；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、以赚当天的收益为主：当天没赚的，则次日直接设回本出局；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、以赚当天的收益为主：当天赚的，次日可以直接先减半，留另一半去博；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5</a:t>
            </a:r>
            <a:r>
              <a:rPr lang="zh-CN" altLang="en-US"/>
              <a:t>、</a:t>
            </a:r>
            <a:r>
              <a:rPr lang="zh-CN" altLang="en-US">
                <a:sym typeface="+mn-ea"/>
              </a:rPr>
              <a:t>止损为</a:t>
            </a:r>
            <a:r>
              <a:rPr lang="en-US" altLang="zh-CN">
                <a:sym typeface="+mn-ea"/>
              </a:rPr>
              <a:t>-5%</a:t>
            </a:r>
            <a:endParaRPr lang="en-US" altLang="zh-CN">
              <a:sym typeface="+mn-ea"/>
            </a:endParaRPr>
          </a:p>
          <a:p>
            <a:endParaRPr lang="zh-CN" altLang="en-US"/>
          </a:p>
          <a:p>
            <a:r>
              <a:rPr lang="en-US" altLang="zh-CN"/>
              <a:t>6</a:t>
            </a:r>
            <a:r>
              <a:rPr lang="zh-CN" altLang="en-US"/>
              <a:t>、如果没到止损，也没赚什么钱，那么临近收盘也是要出局。</a:t>
            </a:r>
            <a:r>
              <a:rPr lang="en-US" altLang="zh-CN"/>
              <a:t>.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以胜率取胜，积少成多。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305" y="848995"/>
            <a:ext cx="7990205" cy="57130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21150" y="95250"/>
            <a:ext cx="41243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chemeClr val="bg1"/>
                </a:solidFill>
              </a:rPr>
              <a:t>2</a:t>
            </a:r>
            <a:r>
              <a:rPr lang="zh-CN" altLang="en-US" sz="3200" b="1">
                <a:solidFill>
                  <a:schemeClr val="bg1"/>
                </a:solidFill>
              </a:rPr>
              <a:t>月</a:t>
            </a:r>
            <a:r>
              <a:rPr lang="en-US" altLang="zh-CN" sz="3200" b="1">
                <a:solidFill>
                  <a:schemeClr val="bg1"/>
                </a:solidFill>
              </a:rPr>
              <a:t>10</a:t>
            </a:r>
            <a:r>
              <a:rPr lang="zh-CN" altLang="en-US" sz="3200" b="1">
                <a:solidFill>
                  <a:schemeClr val="bg1"/>
                </a:solidFill>
              </a:rPr>
              <a:t>日表现</a:t>
            </a:r>
            <a:r>
              <a:rPr lang="en-US" altLang="zh-CN" sz="3200" b="1">
                <a:solidFill>
                  <a:schemeClr val="bg1"/>
                </a:solidFill>
              </a:rPr>
              <a:t>-</a:t>
            </a:r>
            <a:r>
              <a:rPr lang="zh-CN" altLang="en-US" sz="3200" b="1">
                <a:solidFill>
                  <a:schemeClr val="bg1"/>
                </a:solidFill>
              </a:rPr>
              <a:t>银之杰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5646420" y="4030345"/>
            <a:ext cx="1646555" cy="818515"/>
          </a:xfrm>
          <a:prstGeom prst="wedgeRoundRectCallout">
            <a:avLst>
              <a:gd name="adj1" fmla="val -49498"/>
              <a:gd name="adj2" fmla="val 78549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11</a:t>
            </a:r>
            <a:r>
              <a:rPr lang="zh-CN" altLang="en-US"/>
              <a:t>点前推送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605" y="1667510"/>
            <a:ext cx="3858260" cy="83121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332605" y="1667510"/>
            <a:ext cx="716915" cy="696595"/>
          </a:xfrm>
          <a:prstGeom prst="rect">
            <a:avLst/>
          </a:prstGeom>
          <a:solidFill>
            <a:schemeClr val="accent6">
              <a:alpha val="25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标注 9"/>
          <p:cNvSpPr/>
          <p:nvPr/>
        </p:nvSpPr>
        <p:spPr>
          <a:xfrm>
            <a:off x="5502275" y="848995"/>
            <a:ext cx="1646555" cy="818515"/>
          </a:xfrm>
          <a:prstGeom prst="wedgeRoundRectCallout">
            <a:avLst>
              <a:gd name="adj1" fmla="val -78499"/>
              <a:gd name="adj2" fmla="val 52637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/>
              <a:t>同涨</a:t>
            </a:r>
            <a:r>
              <a:rPr lang="en-US" altLang="zh-CN"/>
              <a:t>+</a:t>
            </a:r>
            <a:r>
              <a:rPr lang="zh-CN" altLang="en-US"/>
              <a:t>同行</a:t>
            </a:r>
            <a:endParaRPr lang="zh-CN" altLang="en-US"/>
          </a:p>
        </p:txBody>
      </p:sp>
      <p:sp>
        <p:nvSpPr>
          <p:cNvPr id="13" name="圆角矩形标注 12"/>
          <p:cNvSpPr/>
          <p:nvPr/>
        </p:nvSpPr>
        <p:spPr>
          <a:xfrm>
            <a:off x="1640205" y="2360295"/>
            <a:ext cx="1646555" cy="818515"/>
          </a:xfrm>
          <a:prstGeom prst="wedgeRoundRectCallout">
            <a:avLst>
              <a:gd name="adj1" fmla="val 30871"/>
              <a:gd name="adj2" fmla="val -80333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/>
              <a:t>智能辅助</a:t>
            </a:r>
            <a:endParaRPr lang="zh-CN"/>
          </a:p>
          <a:p>
            <a:pPr algn="ctr"/>
            <a:r>
              <a:rPr lang="zh-CN"/>
              <a:t>线附近</a:t>
            </a:r>
            <a:endParaRPr lang="zh-CN"/>
          </a:p>
        </p:txBody>
      </p:sp>
      <p:sp>
        <p:nvSpPr>
          <p:cNvPr id="7" name="文本框 6"/>
          <p:cNvSpPr txBox="1"/>
          <p:nvPr/>
        </p:nvSpPr>
        <p:spPr>
          <a:xfrm>
            <a:off x="8604250" y="1261110"/>
            <a:ext cx="33439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策略描述：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en-US" altLang="zh-CN"/>
              <a:t>2</a:t>
            </a:r>
            <a:r>
              <a:rPr lang="zh-CN" altLang="en-US"/>
              <a:t>月</a:t>
            </a:r>
            <a:r>
              <a:rPr lang="en-US" altLang="zh-CN"/>
              <a:t>10</a:t>
            </a:r>
            <a:r>
              <a:rPr lang="zh-CN" altLang="en-US"/>
              <a:t>日平均股价金叉区域，符合操作环境；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、银之杰是</a:t>
            </a:r>
            <a:r>
              <a:rPr lang="en-US" altLang="zh-CN"/>
              <a:t>11</a:t>
            </a:r>
            <a:r>
              <a:rPr lang="zh-CN" altLang="en-US"/>
              <a:t>点前推送；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、出</a:t>
            </a:r>
            <a:r>
              <a:rPr lang="zh-CN" altLang="en-US"/>
              <a:t>击信号发生时是绿盘；</a:t>
            </a:r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、个股处于智能辅助线附近；</a:t>
            </a:r>
            <a:endParaRPr lang="zh-CN" altLang="en-US"/>
          </a:p>
          <a:p>
            <a:r>
              <a:rPr lang="en-US" altLang="zh-CN"/>
              <a:t>5</a:t>
            </a:r>
            <a:r>
              <a:rPr lang="zh-CN" altLang="en-US"/>
              <a:t>、按方法买入，到当天收盘</a:t>
            </a:r>
            <a:r>
              <a:rPr lang="zh-CN"/>
              <a:t>打平。</a:t>
            </a:r>
            <a:endParaRPr lang="zh-CN"/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305" y="848995"/>
            <a:ext cx="7990205" cy="57130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21150" y="95250"/>
            <a:ext cx="41243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chemeClr val="bg1"/>
                </a:solidFill>
              </a:rPr>
              <a:t>2</a:t>
            </a:r>
            <a:r>
              <a:rPr lang="zh-CN" altLang="en-US" sz="3200" b="1">
                <a:solidFill>
                  <a:schemeClr val="bg1"/>
                </a:solidFill>
              </a:rPr>
              <a:t>月</a:t>
            </a:r>
            <a:r>
              <a:rPr lang="en-US" altLang="zh-CN" sz="3200" b="1">
                <a:solidFill>
                  <a:schemeClr val="bg1"/>
                </a:solidFill>
              </a:rPr>
              <a:t>10</a:t>
            </a:r>
            <a:r>
              <a:rPr lang="zh-CN" altLang="en-US" sz="3200" b="1">
                <a:solidFill>
                  <a:schemeClr val="bg1"/>
                </a:solidFill>
              </a:rPr>
              <a:t>日表现</a:t>
            </a:r>
            <a:r>
              <a:rPr lang="en-US" altLang="zh-CN" sz="3200" b="1">
                <a:solidFill>
                  <a:schemeClr val="bg1"/>
                </a:solidFill>
              </a:rPr>
              <a:t>-</a:t>
            </a:r>
            <a:r>
              <a:rPr lang="zh-CN" altLang="en-US" sz="3200" b="1">
                <a:solidFill>
                  <a:schemeClr val="bg1"/>
                </a:solidFill>
              </a:rPr>
              <a:t>银之杰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5646420" y="4030345"/>
            <a:ext cx="1646555" cy="818515"/>
          </a:xfrm>
          <a:prstGeom prst="wedgeRoundRectCallout">
            <a:avLst>
              <a:gd name="adj1" fmla="val -49498"/>
              <a:gd name="adj2" fmla="val 78549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11</a:t>
            </a:r>
            <a:r>
              <a:rPr lang="zh-CN" altLang="en-US"/>
              <a:t>点前推送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605" y="1667510"/>
            <a:ext cx="3858260" cy="83121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332605" y="1667510"/>
            <a:ext cx="716915" cy="696595"/>
          </a:xfrm>
          <a:prstGeom prst="rect">
            <a:avLst/>
          </a:prstGeom>
          <a:solidFill>
            <a:schemeClr val="accent6">
              <a:alpha val="25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标注 9"/>
          <p:cNvSpPr/>
          <p:nvPr/>
        </p:nvSpPr>
        <p:spPr>
          <a:xfrm>
            <a:off x="5502275" y="848995"/>
            <a:ext cx="1646555" cy="818515"/>
          </a:xfrm>
          <a:prstGeom prst="wedgeRoundRectCallout">
            <a:avLst>
              <a:gd name="adj1" fmla="val -78499"/>
              <a:gd name="adj2" fmla="val 52637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/>
              <a:t>同涨</a:t>
            </a:r>
            <a:r>
              <a:rPr lang="en-US" altLang="zh-CN"/>
              <a:t>+</a:t>
            </a:r>
            <a:r>
              <a:rPr lang="zh-CN" altLang="en-US"/>
              <a:t>同行</a:t>
            </a:r>
            <a:endParaRPr lang="zh-CN" altLang="en-US"/>
          </a:p>
        </p:txBody>
      </p:sp>
      <p:sp>
        <p:nvSpPr>
          <p:cNvPr id="13" name="圆角矩形标注 12"/>
          <p:cNvSpPr/>
          <p:nvPr/>
        </p:nvSpPr>
        <p:spPr>
          <a:xfrm>
            <a:off x="1640205" y="2360295"/>
            <a:ext cx="1646555" cy="818515"/>
          </a:xfrm>
          <a:prstGeom prst="wedgeRoundRectCallout">
            <a:avLst>
              <a:gd name="adj1" fmla="val 30871"/>
              <a:gd name="adj2" fmla="val -80333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/>
              <a:t>智能辅助</a:t>
            </a:r>
            <a:endParaRPr lang="zh-CN"/>
          </a:p>
          <a:p>
            <a:pPr algn="ctr"/>
            <a:r>
              <a:rPr lang="zh-CN"/>
              <a:t>线附近</a:t>
            </a:r>
            <a:endParaRPr lang="zh-CN"/>
          </a:p>
        </p:txBody>
      </p:sp>
      <p:sp>
        <p:nvSpPr>
          <p:cNvPr id="7" name="文本框 6"/>
          <p:cNvSpPr txBox="1"/>
          <p:nvPr/>
        </p:nvSpPr>
        <p:spPr>
          <a:xfrm>
            <a:off x="8604250" y="1261110"/>
            <a:ext cx="33439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策略描述：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en-US" altLang="zh-CN"/>
              <a:t>2</a:t>
            </a:r>
            <a:r>
              <a:rPr lang="zh-CN" altLang="en-US"/>
              <a:t>月</a:t>
            </a:r>
            <a:r>
              <a:rPr lang="en-US" altLang="zh-CN"/>
              <a:t>10</a:t>
            </a:r>
            <a:r>
              <a:rPr lang="zh-CN" altLang="en-US"/>
              <a:t>日平均股价金叉区域，符合操作环境；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、银之杰是</a:t>
            </a:r>
            <a:r>
              <a:rPr lang="en-US" altLang="zh-CN"/>
              <a:t>11</a:t>
            </a:r>
            <a:r>
              <a:rPr lang="zh-CN" altLang="en-US"/>
              <a:t>点前推送；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、出</a:t>
            </a:r>
            <a:r>
              <a:rPr lang="zh-CN" altLang="en-US"/>
              <a:t>击信号发生时是绿盘；</a:t>
            </a:r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、个股处于智能辅助线附近；</a:t>
            </a:r>
            <a:endParaRPr lang="zh-CN" altLang="en-US"/>
          </a:p>
          <a:p>
            <a:r>
              <a:rPr lang="en-US" altLang="zh-CN"/>
              <a:t>5</a:t>
            </a:r>
            <a:r>
              <a:rPr lang="zh-CN" altLang="en-US"/>
              <a:t>、按方法买入，到当天收盘</a:t>
            </a:r>
            <a:r>
              <a:rPr lang="zh-CN"/>
              <a:t>打平。</a:t>
            </a:r>
            <a:endParaRPr 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60"/>
            <a:ext cx="1219200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305" y="848995"/>
            <a:ext cx="7990205" cy="57130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21150" y="95250"/>
            <a:ext cx="41243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chemeClr val="bg1"/>
                </a:solidFill>
              </a:rPr>
              <a:t>2</a:t>
            </a:r>
            <a:r>
              <a:rPr lang="zh-CN" altLang="en-US" sz="3200" b="1">
                <a:solidFill>
                  <a:schemeClr val="bg1"/>
                </a:solidFill>
              </a:rPr>
              <a:t>月</a:t>
            </a:r>
            <a:r>
              <a:rPr lang="en-US" altLang="zh-CN" sz="3200" b="1">
                <a:solidFill>
                  <a:schemeClr val="bg1"/>
                </a:solidFill>
              </a:rPr>
              <a:t>10</a:t>
            </a:r>
            <a:r>
              <a:rPr lang="zh-CN" altLang="en-US" sz="3200" b="1">
                <a:solidFill>
                  <a:schemeClr val="bg1"/>
                </a:solidFill>
              </a:rPr>
              <a:t>日表现</a:t>
            </a:r>
            <a:r>
              <a:rPr lang="en-US" altLang="zh-CN" sz="3200" b="1">
                <a:solidFill>
                  <a:schemeClr val="bg1"/>
                </a:solidFill>
              </a:rPr>
              <a:t>-</a:t>
            </a:r>
            <a:r>
              <a:rPr lang="zh-CN" altLang="en-US" sz="3200" b="1">
                <a:solidFill>
                  <a:schemeClr val="bg1"/>
                </a:solidFill>
              </a:rPr>
              <a:t>银之杰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5646420" y="4030345"/>
            <a:ext cx="1646555" cy="818515"/>
          </a:xfrm>
          <a:prstGeom prst="wedgeRoundRectCallout">
            <a:avLst>
              <a:gd name="adj1" fmla="val -49498"/>
              <a:gd name="adj2" fmla="val 78549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11</a:t>
            </a:r>
            <a:r>
              <a:rPr lang="zh-CN" altLang="en-US"/>
              <a:t>点前推送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605" y="1667510"/>
            <a:ext cx="3858260" cy="83121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332605" y="1667510"/>
            <a:ext cx="716915" cy="696595"/>
          </a:xfrm>
          <a:prstGeom prst="rect">
            <a:avLst/>
          </a:prstGeom>
          <a:solidFill>
            <a:schemeClr val="accent6">
              <a:alpha val="25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标注 9"/>
          <p:cNvSpPr/>
          <p:nvPr/>
        </p:nvSpPr>
        <p:spPr>
          <a:xfrm>
            <a:off x="5502275" y="848995"/>
            <a:ext cx="1646555" cy="818515"/>
          </a:xfrm>
          <a:prstGeom prst="wedgeRoundRectCallout">
            <a:avLst>
              <a:gd name="adj1" fmla="val -78499"/>
              <a:gd name="adj2" fmla="val 52637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/>
              <a:t>同涨</a:t>
            </a:r>
            <a:r>
              <a:rPr lang="en-US" altLang="zh-CN"/>
              <a:t>+</a:t>
            </a:r>
            <a:r>
              <a:rPr lang="zh-CN" altLang="en-US"/>
              <a:t>同行</a:t>
            </a:r>
            <a:endParaRPr lang="zh-CN" altLang="en-US"/>
          </a:p>
        </p:txBody>
      </p:sp>
      <p:sp>
        <p:nvSpPr>
          <p:cNvPr id="13" name="圆角矩形标注 12"/>
          <p:cNvSpPr/>
          <p:nvPr/>
        </p:nvSpPr>
        <p:spPr>
          <a:xfrm>
            <a:off x="1640205" y="2360295"/>
            <a:ext cx="1646555" cy="818515"/>
          </a:xfrm>
          <a:prstGeom prst="wedgeRoundRectCallout">
            <a:avLst>
              <a:gd name="adj1" fmla="val 30871"/>
              <a:gd name="adj2" fmla="val -80333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/>
              <a:t>智能辅助</a:t>
            </a:r>
            <a:endParaRPr lang="zh-CN"/>
          </a:p>
          <a:p>
            <a:pPr algn="ctr"/>
            <a:r>
              <a:rPr lang="zh-CN"/>
              <a:t>线附近</a:t>
            </a:r>
            <a:endParaRPr lang="zh-CN"/>
          </a:p>
        </p:txBody>
      </p:sp>
      <p:sp>
        <p:nvSpPr>
          <p:cNvPr id="7" name="文本框 6"/>
          <p:cNvSpPr txBox="1"/>
          <p:nvPr/>
        </p:nvSpPr>
        <p:spPr>
          <a:xfrm>
            <a:off x="8604250" y="1261110"/>
            <a:ext cx="33439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策略描述：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en-US" altLang="zh-CN"/>
              <a:t>2</a:t>
            </a:r>
            <a:r>
              <a:rPr lang="zh-CN" altLang="en-US"/>
              <a:t>月</a:t>
            </a:r>
            <a:r>
              <a:rPr lang="en-US" altLang="zh-CN"/>
              <a:t>10</a:t>
            </a:r>
            <a:r>
              <a:rPr lang="zh-CN" altLang="en-US"/>
              <a:t>日平均股价金叉区域，符合操作环境；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、银之杰是</a:t>
            </a:r>
            <a:r>
              <a:rPr lang="en-US" altLang="zh-CN"/>
              <a:t>11</a:t>
            </a:r>
            <a:r>
              <a:rPr lang="zh-CN" altLang="en-US"/>
              <a:t>点前推送；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、出</a:t>
            </a:r>
            <a:r>
              <a:rPr lang="zh-CN" altLang="en-US"/>
              <a:t>击信号发生时是绿盘；</a:t>
            </a:r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、个股处于智能辅助线附近；</a:t>
            </a:r>
            <a:endParaRPr lang="zh-CN" altLang="en-US"/>
          </a:p>
          <a:p>
            <a:r>
              <a:rPr lang="en-US" altLang="zh-CN"/>
              <a:t>5</a:t>
            </a:r>
            <a:r>
              <a:rPr lang="zh-CN" altLang="en-US"/>
              <a:t>、按方法买入，到当天收盘</a:t>
            </a:r>
            <a:r>
              <a:rPr lang="zh-CN"/>
              <a:t>打平。</a:t>
            </a:r>
            <a:endParaRPr 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6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0160"/>
            <a:ext cx="12192000" cy="68580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67755" y="788035"/>
            <a:ext cx="5437505" cy="289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市场行情解读</a:t>
            </a:r>
            <a:endParaRPr lang="zh-CN" altLang="en-US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zh-CN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量价市升策略</a:t>
            </a:r>
            <a:endParaRPr lang="zh-CN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zh-CN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异动跟风策略的统计</a:t>
            </a:r>
            <a:endParaRPr lang="zh-CN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37785" y="849313"/>
            <a:ext cx="955040" cy="283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01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02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03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en-US" altLang="zh-CN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01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市场行情解读</a:t>
            </a:r>
            <a:endParaRPr lang="en-US" altLang="zh-CN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64160" y="5906135"/>
            <a:ext cx="10765790" cy="7105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zh-CN"/>
              <a:t>平均股价熊线下移，则震荡为主；而捕捞季节已经死叉多日，本周可关注金叉信号；</a:t>
            </a:r>
            <a:endParaRPr lang="zh-CN"/>
          </a:p>
          <a:p>
            <a:r>
              <a:rPr lang="en-US" altLang="zh-CN"/>
              <a:t>2</a:t>
            </a:r>
            <a:r>
              <a:rPr lang="zh-CN" altLang="en-US"/>
              <a:t>、流动资金今天翻红，但仍需关注是否能够持续翻红，如若能（红</a:t>
            </a:r>
            <a:r>
              <a:rPr lang="en-US" altLang="zh-CN"/>
              <a:t>3</a:t>
            </a:r>
            <a:r>
              <a:rPr lang="zh-CN" altLang="en-US"/>
              <a:t>天），则可看反转。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4614545" y="95250"/>
            <a:ext cx="3076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chemeClr val="bg1"/>
                </a:solidFill>
              </a:rPr>
              <a:t>2</a:t>
            </a:r>
            <a:r>
              <a:rPr lang="zh-CN" altLang="en-US" sz="3200" b="1">
                <a:solidFill>
                  <a:schemeClr val="bg1"/>
                </a:solidFill>
              </a:rPr>
              <a:t>月</a:t>
            </a:r>
            <a:r>
              <a:rPr lang="en-US" altLang="zh-CN" sz="3200" b="1">
                <a:solidFill>
                  <a:schemeClr val="bg1"/>
                </a:solidFill>
              </a:rPr>
              <a:t>5</a:t>
            </a:r>
            <a:r>
              <a:rPr lang="zh-CN" altLang="en-US" sz="3200" b="1">
                <a:solidFill>
                  <a:schemeClr val="bg1"/>
                </a:solidFill>
              </a:rPr>
              <a:t>日观点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1790" y="906780"/>
            <a:ext cx="6255385" cy="482409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545" y="906780"/>
            <a:ext cx="4408805" cy="284924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64160" y="5973445"/>
            <a:ext cx="10765790" cy="7105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zh-CN"/>
              <a:t>平均股价已经突破牛线，熊线上移，流动资金翻红，各信号都向好；</a:t>
            </a:r>
            <a:endParaRPr lang="zh-CN"/>
          </a:p>
          <a:p>
            <a:r>
              <a:rPr lang="en-US" altLang="zh-CN"/>
              <a:t>2</a:t>
            </a:r>
            <a:r>
              <a:rPr lang="zh-CN" altLang="en-US"/>
              <a:t>、好好把握年后的第一波行情，这里较大概率会走【慢涨】行情，而且延续性较好。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4614545" y="95250"/>
            <a:ext cx="3076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chemeClr val="bg1"/>
                </a:solidFill>
              </a:rPr>
              <a:t>2</a:t>
            </a:r>
            <a:r>
              <a:rPr lang="zh-CN" altLang="en-US" sz="3200" b="1">
                <a:solidFill>
                  <a:schemeClr val="bg1"/>
                </a:solidFill>
              </a:rPr>
              <a:t>月</a:t>
            </a:r>
            <a:r>
              <a:rPr lang="en-US" altLang="zh-CN" sz="3200" b="1">
                <a:solidFill>
                  <a:schemeClr val="bg1"/>
                </a:solidFill>
              </a:rPr>
              <a:t>12</a:t>
            </a:r>
            <a:r>
              <a:rPr lang="zh-CN" altLang="en-US" sz="3200" b="1">
                <a:solidFill>
                  <a:schemeClr val="bg1"/>
                </a:solidFill>
              </a:rPr>
              <a:t>日观点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235" y="923290"/>
            <a:ext cx="4903470" cy="496125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065" y="923290"/>
            <a:ext cx="3581400" cy="207645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065" y="3145155"/>
            <a:ext cx="3581400" cy="276098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02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涨价与热销</a:t>
            </a:r>
            <a:endParaRPr lang="zh-CN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1835" y="885190"/>
            <a:ext cx="10486390" cy="56807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614545" y="95250"/>
            <a:ext cx="3076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200" b="1">
                <a:solidFill>
                  <a:schemeClr val="bg1"/>
                </a:solidFill>
              </a:rPr>
              <a:t>涨价异动</a:t>
            </a:r>
            <a:endParaRPr lang="zh-CN" sz="3200" b="1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0575" y="854710"/>
            <a:ext cx="10610215" cy="57473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203700" y="95250"/>
            <a:ext cx="3783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200" b="1">
                <a:solidFill>
                  <a:schemeClr val="bg1"/>
                </a:solidFill>
              </a:rPr>
              <a:t>案例讲解</a:t>
            </a:r>
            <a:r>
              <a:rPr lang="en-US" altLang="zh-CN" sz="3200" b="1">
                <a:solidFill>
                  <a:schemeClr val="bg1"/>
                </a:solidFill>
              </a:rPr>
              <a:t>-</a:t>
            </a:r>
            <a:r>
              <a:rPr lang="zh-CN" altLang="en-US" sz="3200" b="1">
                <a:solidFill>
                  <a:schemeClr val="bg1"/>
                </a:solidFill>
              </a:rPr>
              <a:t>太极实业</a:t>
            </a:r>
            <a:endParaRPr lang="zh-CN" altLang="en-US" sz="3200" b="1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890" y="827405"/>
            <a:ext cx="10666730" cy="57778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614545" y="95250"/>
            <a:ext cx="3076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200" b="1">
                <a:solidFill>
                  <a:schemeClr val="bg1"/>
                </a:solidFill>
              </a:rPr>
              <a:t>热销异动</a:t>
            </a:r>
            <a:endParaRPr lang="zh-CN" sz="3200" b="1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2.xml><?xml version="1.0" encoding="utf-8"?>
<p:tagLst xmlns:p="http://schemas.openxmlformats.org/presentationml/2006/main">
  <p:tag name="KSO_WM_UNIT_PLACING_PICTURE_USER_VIEWPORT" val="{&quot;height&quot;:2082,&quot;width&quot;:10544}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COMMONDATA" val="eyJoZGlkIjoiOGE4MmM3N2M1Njg0N2RlMTM3NDgxNjk5YmFiZDMxNTIifQ=="/>
  <p:tag name="KSO_WPP_MARK_KEY" val="257877f6-fe8c-4c47-ab4c-274c99a6a791"/>
  <p:tag name="commondata" val="eyJoZGlkIjoiNmFkOTM4YTBmYzkwNDBjOWYzNjBlMTAzZTIxNjcwNGEifQ=="/>
</p:tagLst>
</file>

<file path=ppt/tags/tag6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1051</Words>
  <Application>WPS 演示</Application>
  <PresentationFormat>宽屏</PresentationFormat>
  <Paragraphs>130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Wingdings</vt:lpstr>
      <vt:lpstr>思源黑体 CN Medium</vt:lpstr>
      <vt:lpstr>思源黑体 CN Normal</vt:lpstr>
      <vt:lpstr>思源黑体 CN Light</vt:lpstr>
      <vt:lpstr>思源黑体 CN Bold</vt:lpstr>
      <vt:lpstr>DIN Black</vt:lpstr>
      <vt:lpstr>Segoe Print</vt:lpstr>
      <vt:lpstr>Noto Sans S Chinese Medium</vt:lpstr>
      <vt:lpstr>Arial Unicode MS</vt:lpstr>
      <vt:lpstr>Calibri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Dikon</cp:lastModifiedBy>
  <cp:revision>466</cp:revision>
  <dcterms:created xsi:type="dcterms:W3CDTF">2019-06-19T02:08:00Z</dcterms:created>
  <dcterms:modified xsi:type="dcterms:W3CDTF">2025-02-12T10:08:55Z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2DDFABF7C3B54CA8B6CA8207641CF730_13</vt:lpwstr>
  </property>
</Properties>
</file>