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528" r:id="rId3"/>
    <p:sldId id="562" r:id="rId4"/>
    <p:sldId id="423" r:id="rId5"/>
    <p:sldId id="424" r:id="rId6"/>
    <p:sldId id="645" r:id="rId7"/>
    <p:sldId id="615" r:id="rId8"/>
    <p:sldId id="616" r:id="rId10"/>
    <p:sldId id="584" r:id="rId11"/>
    <p:sldId id="586" r:id="rId12"/>
    <p:sldId id="617" r:id="rId13"/>
    <p:sldId id="634" r:id="rId14"/>
    <p:sldId id="602" r:id="rId15"/>
    <p:sldId id="635" r:id="rId16"/>
    <p:sldId id="588" r:id="rId17"/>
    <p:sldId id="607" r:id="rId18"/>
    <p:sldId id="597" r:id="rId19"/>
    <p:sldId id="608" r:id="rId20"/>
    <p:sldId id="628" r:id="rId21"/>
    <p:sldId id="631" r:id="rId22"/>
    <p:sldId id="509" r:id="rId23"/>
    <p:sldId id="272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8" userDrawn="1">
          <p15:clr>
            <a:srgbClr val="A4A3A4"/>
          </p15:clr>
        </p15:guide>
        <p15:guide id="2" pos="3805" userDrawn="1">
          <p15:clr>
            <a:srgbClr val="A4A3A4"/>
          </p15:clr>
        </p15:guide>
        <p15:guide id="3" pos="4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1" autoAdjust="0"/>
    <p:restoredTop sz="99761" autoAdjust="0"/>
  </p:normalViewPr>
  <p:slideViewPr>
    <p:cSldViewPr snapToGrid="0" showGuides="1">
      <p:cViewPr varScale="1">
        <p:scale>
          <a:sx n="87" d="100"/>
          <a:sy n="87" d="100"/>
        </p:scale>
        <p:origin x="-66" y="-252"/>
      </p:cViewPr>
      <p:guideLst>
        <p:guide orient="horz" pos="2218"/>
        <p:guide pos="3805"/>
        <p:guide pos="4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79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-1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31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资深投顾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宓睿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执业编号:A1120616040002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//192.168.10.86/素材/营销策划/7.课程/猎手-龙头狙击营/2024年1-2月/1920x1080 拷贝.png1920x1080 拷贝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63.xml"/><Relationship Id="rId4" Type="http://schemas.openxmlformats.org/officeDocument/2006/relationships/image" Target="../media/image18.png"/><Relationship Id="rId3" Type="http://schemas.openxmlformats.org/officeDocument/2006/relationships/tags" Target="../tags/tag62.xml"/><Relationship Id="rId2" Type="http://schemas.openxmlformats.org/officeDocument/2006/relationships/image" Target="../media/image17.png"/><Relationship Id="rId1" Type="http://schemas.openxmlformats.org/officeDocument/2006/relationships/tags" Target="../tags/tag6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5.xml"/><Relationship Id="rId2" Type="http://schemas.openxmlformats.org/officeDocument/2006/relationships/image" Target="../media/image19.png"/><Relationship Id="rId1" Type="http://schemas.openxmlformats.org/officeDocument/2006/relationships/tags" Target="../tags/tag6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8.xml"/><Relationship Id="rId2" Type="http://schemas.openxmlformats.org/officeDocument/2006/relationships/image" Target="../media/image20.png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9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72.xml"/><Relationship Id="rId4" Type="http://schemas.openxmlformats.org/officeDocument/2006/relationships/image" Target="../media/image22.png"/><Relationship Id="rId3" Type="http://schemas.openxmlformats.org/officeDocument/2006/relationships/tags" Target="../tags/tag71.xml"/><Relationship Id="rId2" Type="http://schemas.openxmlformats.org/officeDocument/2006/relationships/image" Target="../media/image21.png"/><Relationship Id="rId1" Type="http://schemas.openxmlformats.org/officeDocument/2006/relationships/tags" Target="../tags/tag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5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6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image" Target="../media/image12.png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49.xml"/><Relationship Id="rId1" Type="http://schemas.openxmlformats.org/officeDocument/2006/relationships/tags" Target="../tags/tag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14.png"/><Relationship Id="rId1" Type="http://schemas.openxmlformats.org/officeDocument/2006/relationships/tags" Target="../tags/tag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15.png"/><Relationship Id="rId1" Type="http://schemas.openxmlformats.org/officeDocument/2006/relationships/tags" Target="../tags/tag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0.xml"/><Relationship Id="rId2" Type="http://schemas.openxmlformats.org/officeDocument/2006/relationships/image" Target="../media/image16.png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步骤一：根据横向确定模型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02" name="图片 10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847850"/>
            <a:ext cx="6334125" cy="3667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15735" y="1778635"/>
            <a:ext cx="5614035" cy="380619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步骤一：根据横向确定模型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04" name="图片 103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50745" y="1223010"/>
            <a:ext cx="7948930" cy="52444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步骤二：确定入场方式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4360" y="1998345"/>
            <a:ext cx="1114552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1、支撑性买点，指个股快速回调辅助线，通常三四天内到乖离率2为支撑，结合海洋寻底提高支撑性买点胜率</a:t>
            </a:r>
            <a:endParaRPr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endParaRPr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r>
              <a:rPr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2、转折金叉买点，指个股慢悠悠回调辅助线附近的出现捕捞金叉，10cm涨停股参考乖离率6以内，20cm涨停股参考乖离率10以内</a:t>
            </a:r>
            <a:endParaRPr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endParaRPr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r>
              <a:rPr 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3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、突破性买点：个股不回调辅助线，用水手突破上趋势线和次上趋势线配合支撑或者转折入场的方式，通常在短线上攻</a:t>
            </a:r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30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以上的环境较多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4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、抄底买入：海洋绝对或者大底配合金叉，最好个股牛马线在白色小底中，流动资金持续翻红的较好，容易变成超跌反转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09295" y="0"/>
            <a:ext cx="107734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步骤三：确定止盈止损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9440" y="1381760"/>
            <a:ext cx="1088326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1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、横向统计数据发生变化，原有模型及时止盈止损，以免影响后续交易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举例：节前超跌线启动，及时回避猎手掘金风险，同时备战超跌反弹，目前横向统计短线上攻启动，新开仓的要以上升回档资金流入模型个股为主，以免踏空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pPr>
              <a:buClrTx/>
              <a:buSzTx/>
              <a:buFontTx/>
            </a:pPr>
            <a:r>
              <a:rPr lang="en-US" alt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2</a:t>
            </a:r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、个股自身的信号问题，止盈止损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举例：出现三卖信号，及时回避风险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</p:txBody>
      </p:sp>
      <p:pic>
        <p:nvPicPr>
          <p:cNvPr id="105" name="图片 104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14695" y="2419985"/>
            <a:ext cx="5467350" cy="40665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09295" y="0"/>
            <a:ext cx="107734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" panose="020B0500000000000000" charset="-122"/>
                <a:ea typeface="思源黑体" panose="020B0500000000000000" charset="-122"/>
                <a:sym typeface="+mn-ea"/>
              </a:rPr>
              <a:t>步骤四：后续复仇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9440" y="1381760"/>
            <a:ext cx="10883265" cy="4799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    </a:t>
            </a:r>
            <a:r>
              <a:rPr 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拐点时刻杀惯性思维！用逐步反复强化你的某种思维乃至演化变成信仰，最终拐点来临就是绝杀时刻，而你还沉浸在自己的某种信仰里面毫无警醒不能自拔。记住，不要抱哪怕一点侥幸心理，千万摒弃惯性思维！自己90%以上资金亏损是因为不到5%的时间段里的错误操作造成的！也就是说大部分时间里赚的钱，都会在关键拐点来临时刻没有转换思维而被打成空血。而横向统计就是来解决这个问题，让大家在市场中长期生存！</a:t>
            </a:r>
            <a:endParaRPr lang="zh-CN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总结一句话，一旦横向统计环境变了，用新模型而非老方法复仇</a:t>
            </a:r>
            <a:endParaRPr lang="zh-CN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复仇有两种定义：</a:t>
            </a:r>
            <a:endParaRPr lang="zh-CN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1、由于大盘、主题轮动以及散户扎堆等因素，主力暂时挖坑。在这种情况下，只要主力没有跑路，我们可以在短时间内等待主力结束挖坑后回到原来的股票，以期获得回报。【比如莎普爱思的复仇、比如亚威股份的复仇】</a:t>
            </a:r>
            <a:endParaRPr lang="zh-CN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2、当市场环境完全改变时，上一轮的选股方法可能已无法使用。此时我们需要采用其他模型选出的个股，以弥补上一轮的损失。【比如节前横向统计短线超跌启动，超跌反弹胜率在提高，猎手掘金等回档模型胜率在降低】</a:t>
            </a:r>
            <a:endParaRPr lang="zh-CN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09295" y="0"/>
            <a:ext cx="107734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重大风险提示：退市预警（四月）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1170" y="970915"/>
            <a:ext cx="2466975" cy="53409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73425" y="1091565"/>
            <a:ext cx="8477885" cy="51003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总结</a:t>
            </a:r>
            <a:endParaRPr lang="zh-CN" altLang="en-US" sz="66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09295" y="0"/>
            <a:ext cx="107734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总论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8950" y="1346835"/>
            <a:ext cx="1099375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、</a:t>
            </a:r>
            <a:r>
              <a:rPr 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如果只是赚一个阶段的钱，只做这个阶段看得懂的机会就行。但如果想要在市场中长期生存，需要学交易系统，并融会贯通，有高执行力</a:t>
            </a:r>
            <a:endParaRPr 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2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、攘外必先安内，先做好自己定位，更好的执行接下来的交易计划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、横向统计三张图要熟练掌握，避免惯性思维的神器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4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、近期消息有退市、仲裁等的个股要当心，不排除四月份业绩公布期有大问题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09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宓</a:t>
            </a:r>
            <a:r>
              <a:rPr lang="en-US" altLang="zh-CN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睿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:A1120616040002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02</a:t>
            </a:r>
            <a:r>
              <a:rPr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25</a:t>
            </a:r>
            <a:r>
              <a:rPr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:15</a:t>
            </a:r>
            <a:endParaRPr lang="zh-CN" altLang="en-US" sz="30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25000"/>
              </a:lnSpc>
            </a:pP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10余年从业经验，主张“一切从简单出发，追求本质把握重点”。精通软件指标盈利模式，独创“四四原则”，“至猎战法” ，“三天原则”等模式，善于在不同行情中运用不同盈利模式抉择市场机会</a:t>
            </a:r>
            <a:r>
              <a:rPr 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。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645795" y="1727200"/>
            <a:ext cx="74739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90000"/>
              </a:lnSpc>
            </a:pPr>
            <a:r>
              <a:rPr lang="zh-CN" sz="6000" b="1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Medium" panose="020B0600000000000000" charset="-122"/>
              </a:rPr>
              <a:t>交易系统运行图详解</a:t>
            </a:r>
            <a:endParaRPr lang="zh-CN" sz="6000" b="1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Medium" panose="020B0600000000000000" charset="-122"/>
            </a:endParaRPr>
          </a:p>
        </p:txBody>
      </p:sp>
      <p:pic>
        <p:nvPicPr>
          <p:cNvPr id="14" name="图片 13" descr="宓睿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860665" y="965835"/>
            <a:ext cx="3607435" cy="57835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5375" y="1670685"/>
            <a:ext cx="5437505" cy="3599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</a:rPr>
              <a:t>节后</a:t>
            </a:r>
            <a:r>
              <a:rPr lang="en-US" alt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</a:rPr>
              <a:t>ABCD</a:t>
            </a:r>
            <a:r>
              <a:rPr lang="zh-CN" altLang="en-US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</a:rPr>
              <a:t>分类</a:t>
            </a:r>
            <a:endParaRPr lang="zh-CN" sz="3000" b="1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charset="-122"/>
              <a:ea typeface="思源黑体" panose="020B05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  <a:sym typeface="+mn-ea"/>
              </a:rPr>
              <a:t>交易系统运行图详解</a:t>
            </a:r>
            <a:endParaRPr lang="zh-CN" sz="3000" b="1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charset="-122"/>
              <a:ea typeface="思源黑体" panose="020B0500000000000000" charset="-122"/>
              <a:cs typeface="+mn-ea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  <a:sym typeface="+mn-ea"/>
              </a:rPr>
              <a:t>总结</a:t>
            </a:r>
            <a:endParaRPr lang="zh-CN" sz="3000" b="1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charset="-122"/>
              <a:ea typeface="思源黑体" panose="020B0500000000000000" charset="-122"/>
              <a:cs typeface="+mn-ea"/>
              <a:sym typeface="+mn-ea"/>
            </a:endParaRPr>
          </a:p>
          <a:p>
            <a:pPr>
              <a:lnSpc>
                <a:spcPct val="190000"/>
              </a:lnSpc>
            </a:pPr>
            <a:endParaRPr lang="zh-CN" sz="3000" b="1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charset="-122"/>
              <a:ea typeface="思源黑体" panose="020B0500000000000000" charset="-122"/>
              <a:cs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626553"/>
            <a:ext cx="955040" cy="54273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85925" y="3011170"/>
            <a:ext cx="86467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节后</a:t>
            </a:r>
            <a:r>
              <a:rPr lang="en-US" altLang="zh-CN" sz="66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ABCD</a:t>
            </a:r>
            <a:r>
              <a:rPr lang="zh-CN" altLang="en-US" sz="66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分类</a:t>
            </a:r>
            <a:endParaRPr lang="zh-CN" altLang="en-US" sz="66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0" y="-1524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大盘情况</a:t>
            </a:r>
            <a:endParaRPr lang="zh-CN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3550" y="1099820"/>
            <a:ext cx="7744460" cy="465899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8350885" y="2583815"/>
            <a:ext cx="3505835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目前大盘在模仿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日超跌反弹的走势，关键是做好自我定位后，后期如何捕获跑赢大盘的个股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先清楚自己所处的阶段</a:t>
            </a:r>
            <a:endParaRPr lang="zh-CN" altLang="en-US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2785" y="1027430"/>
            <a:ext cx="1080643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目前A类用户（各类情况仓位较低用户）：重新找回节奏，目前横向统计短线上攻</a:t>
            </a:r>
            <a:r>
              <a:rPr lang="en-US" altLang="zh-CN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10-30</a:t>
            </a:r>
            <a:r>
              <a:rPr lang="zh-CN" altLang="en-US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，中线上攻即将</a:t>
            </a:r>
            <a:r>
              <a:rPr lang="en-US" altLang="zh-CN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5-30</a:t>
            </a:r>
            <a:r>
              <a:rPr lang="zh-CN" altLang="en-US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，新入主力阶段跟上节奏，任何上升回档流动资金翻红模型即可，超额收益尽量配合猎手功能</a:t>
            </a:r>
            <a:endParaRPr lang="zh-CN" b="1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endParaRPr lang="zh-CN" b="1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r>
              <a:rPr lang="zh-CN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目前B类用户（激进类）：节前交易超跌反弹模型至今尚未回笼资金的，有这几个可以参考</a:t>
            </a:r>
            <a:endParaRPr lang="zh-CN" b="1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r>
              <a:rPr lang="en-US" altLang="zh-CN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、</a:t>
            </a:r>
            <a:r>
              <a:rPr lang="zh-CN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酌情考虑小富即安，赚钱何时离场都是对；</a:t>
            </a:r>
            <a:endParaRPr lang="zh-CN" b="1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r>
              <a:rPr lang="en-US" altLang="zh-CN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2</a:t>
            </a:r>
            <a:r>
              <a:rPr lang="zh-CN" altLang="en-US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、</a:t>
            </a:r>
            <a:r>
              <a:rPr lang="zh-CN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可以酌情考虑搏一搏单车变摩托，如果短线超跌不再次启动，中长线躺底搏超额收益，但短线超跌再次启动及时回笼资金，需要承受一定的利润回撤。</a:t>
            </a:r>
            <a:endParaRPr lang="zh-CN" b="1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endParaRPr lang="zh-CN" b="1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r>
              <a:rPr lang="zh-CN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目前C类用户（节前被套类）：这类用户有个小细分</a:t>
            </a:r>
            <a:endParaRPr lang="zh-CN" b="1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r>
              <a:rPr lang="zh-CN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1、长期深套的，观察这波行情是否有望形成超跌反转，借助一波行情减亏少亏或者不亏，盘活整体资金</a:t>
            </a:r>
            <a:endParaRPr lang="zh-CN" b="1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r>
              <a:rPr lang="zh-CN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2、节前刚刚小套的，近期回来不少了，为了避免再次扩大亏损影响后续交易和心态，最迟大盘日线死叉或者短线超跌拐头向上后回笼资金寻找新的机会</a:t>
            </a:r>
            <a:endParaRPr lang="zh-CN" b="1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endParaRPr lang="zh-CN" b="1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r>
              <a:rPr lang="zh-CN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目前D类用户（其他模型或者自己看得动模型）：这类较为复杂，与服务老师沟通即可</a:t>
            </a:r>
            <a:endParaRPr lang="zh-CN" b="1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endParaRPr lang="zh-CN" b="1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  <a:p>
            <a:r>
              <a:rPr lang="zh-CN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当前，最主要的是</a:t>
            </a:r>
            <a:r>
              <a:rPr lang="en-US" altLang="zh-CN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A</a:t>
            </a:r>
            <a:r>
              <a:rPr lang="zh-CN" altLang="en-US"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类用户的后续，这个局需要用交易系统图来破解</a:t>
            </a:r>
            <a:endParaRPr lang="zh-CN" altLang="en-US" b="1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拓展</a:t>
            </a:r>
            <a:endParaRPr lang="zh-CN" altLang="en-US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3450" y="5864860"/>
            <a:ext cx="108064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b="1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拓展：节前交易超跌反弹模型，目前盈利快30%以上尚未回笼资金的，酌情考虑是否要赌博后期不二次超跌反弹，中长线躺底交易，具体可以参考2022年4月26日博威合金超跌反弹后续走势</a:t>
            </a:r>
            <a:endParaRPr b="1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17445" y="1023620"/>
            <a:ext cx="6194425" cy="47269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交易系统图详解</a:t>
            </a:r>
            <a:endParaRPr lang="zh-CN" altLang="en-US" sz="66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系统图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21485" y="882650"/>
            <a:ext cx="8749030" cy="56495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COMMONDATA" val="eyJoZGlkIjoiYmE2MDUxYzkwYWZhYzM0OThlMjlmM2VjMzliMWNhYWQifQ=="/>
  <p:tag name="KSO_WPP_MARK_KEY" val="257877f6-fe8c-4c47-ab4c-274c99a6a791"/>
  <p:tag name="commondata" val="eyJoZGlkIjoiNjI2MTNiNzhjOWZkYTBhNjM0NmQ0ODkyMWE1NDFjNj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1772</Words>
  <Application>WPS 演示</Application>
  <PresentationFormat>自定义</PresentationFormat>
  <Paragraphs>106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思源黑体 CN Heavy</vt:lpstr>
      <vt:lpstr>思源黑体</vt:lpstr>
      <vt:lpstr>Noto Sans S Chinese Medium</vt:lpstr>
      <vt:lpstr>DIN Black</vt:lpstr>
      <vt:lpstr>Arial Unicode MS</vt:lpstr>
      <vt:lpstr>Calibri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宓睿</cp:lastModifiedBy>
  <cp:revision>468</cp:revision>
  <dcterms:created xsi:type="dcterms:W3CDTF">2019-06-19T02:08:00Z</dcterms:created>
  <dcterms:modified xsi:type="dcterms:W3CDTF">2024-02-25T10:52:36Z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0233ABD19C1E4824AC7FEBA73B974C9E_13</vt:lpwstr>
  </property>
</Properties>
</file>