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3"/>
    <p:sldId id="482" r:id="rId4"/>
    <p:sldId id="267" r:id="rId5"/>
    <p:sldId id="329" r:id="rId6"/>
    <p:sldId id="334" r:id="rId7"/>
    <p:sldId id="489" r:id="rId8"/>
    <p:sldId id="488" r:id="rId9"/>
    <p:sldId id="490" r:id="rId10"/>
    <p:sldId id="491" r:id="rId11"/>
    <p:sldId id="492" r:id="rId12"/>
    <p:sldId id="493" r:id="rId13"/>
    <p:sldId id="499" r:id="rId14"/>
    <p:sldId id="497" r:id="rId15"/>
    <p:sldId id="498" r:id="rId16"/>
    <p:sldId id="272" r:id="rId17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194"/>
        <p:guide pos="3840"/>
        <p:guide pos="48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47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29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经传多赢投顾总监：孙硌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丨执业编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号：A1120613090005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拷贝_170418394457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3.xml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4.xml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tags" Target="../tags/tag4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6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4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9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0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880360" y="82550"/>
            <a:ext cx="64306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刚出</a:t>
            </a:r>
            <a:r>
              <a:rPr lang="en-US" altLang="zh-CN" sz="4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ICU </a:t>
            </a:r>
            <a:r>
              <a:rPr lang="zh-CN" altLang="en-US" sz="4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又进</a:t>
            </a:r>
            <a:r>
              <a:rPr lang="en-US" altLang="zh-CN" sz="4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KTV</a:t>
            </a:r>
            <a:endParaRPr lang="en-US" altLang="zh-CN" sz="40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4515" y="892810"/>
            <a:ext cx="6223000" cy="48774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390" y="892810"/>
            <a:ext cx="4327525" cy="27000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390" y="3696335"/>
            <a:ext cx="4328160" cy="28848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541655" y="5908675"/>
            <a:ext cx="6319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创业板综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从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2-5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短线超跌占比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85% 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到今天短线上攻占比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69%</a:t>
            </a:r>
            <a:endParaRPr lang="en-US" altLang="zh-CN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小盘股方面急跌急涨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 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谨记波动是双向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的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405380" y="82550"/>
            <a:ext cx="7380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等待并关注换挡轮动的上涨</a:t>
            </a:r>
            <a:r>
              <a:rPr lang="zh-CN" altLang="en-US" sz="4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机会</a:t>
            </a:r>
            <a:endParaRPr lang="zh-CN" altLang="en-US" sz="40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4360" y="996950"/>
            <a:ext cx="11002010" cy="46653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孙硌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执业编号:A1120613090005</a:t>
            </a:r>
            <a:endParaRPr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27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顾总监。科班出身，有过硬的专业基础功底。从业20年，有过私募实操和顾问咨询等多维度经验。曾任职全日制重本大学讲师，完成过千场千人股民讲座，著有《唯信号论-系统篇》一书。其所创立的“三维一体”投资体系深受投资者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52011" y="894219"/>
            <a:ext cx="6468745" cy="2183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产品异动</a:t>
            </a:r>
            <a:r>
              <a:rPr lang="zh-CN" altLang="en-US" sz="6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的</a:t>
            </a:r>
            <a:endParaRPr lang="zh-CN" altLang="en-US" sz="68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6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上下游发散</a:t>
            </a:r>
            <a:r>
              <a:rPr lang="zh-CN" altLang="en-US" sz="6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选股</a:t>
            </a:r>
            <a:endParaRPr lang="zh-CN" altLang="en-US" sz="68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6" name="图片 5" descr="孙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165" y="761365"/>
            <a:ext cx="3742690" cy="60007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788035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产品异动的上下游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图谱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上下游联动进行发散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选股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大盘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简析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849313"/>
            <a:ext cx="95504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564765"/>
            <a:ext cx="84734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产品异动的</a:t>
            </a:r>
            <a:endParaRPr lang="zh-CN" altLang="en-US" sz="72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上下游图谱</a:t>
            </a:r>
            <a:endParaRPr lang="zh-CN" altLang="en-US" sz="72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975" y="939165"/>
            <a:ext cx="2790825" cy="1028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855" y="939165"/>
            <a:ext cx="8545195" cy="39808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" y="4335780"/>
            <a:ext cx="4134485" cy="2034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5" name="直接箭头连接符 4"/>
          <p:cNvCxnSpPr/>
          <p:nvPr/>
        </p:nvCxnSpPr>
        <p:spPr>
          <a:xfrm flipH="1">
            <a:off x="4446270" y="2814955"/>
            <a:ext cx="5537835" cy="23393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4661535" y="86995"/>
            <a:ext cx="28682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上下游图谱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60290" y="4986020"/>
            <a:ext cx="7224395" cy="1696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上下游图谱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包括全产业链图谱和局部上下游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图谱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>
              <a:lnSpc>
                <a:spcPct val="110000"/>
              </a:lnSpc>
            </a:pP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全产业链图谱是以核心产品为中心向两端发散，覆盖众多关联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节点。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局部上下游图谱是以具体产品为节点，呈现关联上下游，产品节点的上下游不完全来自于同一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产业链。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564765"/>
            <a:ext cx="84734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上下游</a:t>
            </a:r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联动</a:t>
            </a:r>
            <a:endParaRPr lang="zh-CN" altLang="en-US" sz="72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进行发散</a:t>
            </a:r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选股</a:t>
            </a:r>
            <a:endParaRPr lang="zh-CN" altLang="en-US" sz="72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880360" y="82550"/>
            <a:ext cx="64306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上下游发散选股的逻辑</a:t>
            </a:r>
            <a:r>
              <a:rPr lang="zh-CN" altLang="en-US" sz="4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链路</a:t>
            </a:r>
            <a:endParaRPr lang="zh-CN" altLang="en-US" sz="40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555" y="974725"/>
            <a:ext cx="4752975" cy="2616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75970" y="1103630"/>
            <a:ext cx="31737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EDB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异动和市场异动分别作为纵轴横轴形成的二维气泡图，越接近右上方共振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越强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405" y="974725"/>
            <a:ext cx="6264910" cy="26485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5677535" y="1905635"/>
            <a:ext cx="2553970" cy="119888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spAutoFit/>
          </a:bodyPr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有上游下游标识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的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表示是直接上下游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关系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双击产品名可以跳转产品上下游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图谱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55" y="3691255"/>
            <a:ext cx="4795520" cy="1717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030" y="3691255"/>
            <a:ext cx="6677025" cy="2647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233045" y="5408930"/>
            <a:ext cx="4769485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产品上下游会跳出原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产业链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比如我们从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“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汽车线束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”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这个产品的上下游联系到了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“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连接器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”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，已经不再属于汽车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产业链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这样就可能跳出产业链发现了新的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活跃点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4215130" y="4451350"/>
            <a:ext cx="3446780" cy="20993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/>
        </p:nvSpPr>
        <p:spPr>
          <a:xfrm>
            <a:off x="7562215" y="3905885"/>
            <a:ext cx="810260" cy="1727835"/>
          </a:xfrm>
          <a:prstGeom prst="roundRect">
            <a:avLst/>
          </a:prstGeom>
          <a:noFill/>
          <a:ln w="508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880360" y="82550"/>
            <a:ext cx="64306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部分操作</a:t>
            </a:r>
            <a:r>
              <a:rPr lang="zh-CN" altLang="en-US" sz="4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细节</a:t>
            </a:r>
            <a:endParaRPr lang="zh-CN" altLang="en-US" sz="40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900" y="934085"/>
            <a:ext cx="4691380" cy="2941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776605" y="2261235"/>
            <a:ext cx="3261995" cy="3683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spAutoFit/>
          </a:bodyPr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子产品个股数量极少的可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忽略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470" y="934085"/>
            <a:ext cx="5820410" cy="46774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049010" y="1554480"/>
            <a:ext cx="3261995" cy="92202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spAutoFit/>
          </a:bodyPr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选有铃铛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的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选有上下游标识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的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选关联个股相对多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的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645" y="3241675"/>
            <a:ext cx="4521835" cy="33597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1775460" y="3429000"/>
            <a:ext cx="3261995" cy="64516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spAutoFit/>
          </a:bodyPr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继续在子产品的上下游中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跳转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选择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564765"/>
            <a:ext cx="84734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大盘</a:t>
            </a:r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简析</a:t>
            </a:r>
            <a:endParaRPr lang="zh-CN" altLang="en-US" sz="72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3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PP_MARK_KEY" val="257877f6-fe8c-4c47-ab4c-274c99a6a791"/>
  <p:tag name="COMMONDATA" val="eyJoZGlkIjoiOWFhYzUwZWNmOTk3M2Y1MTI5MjBiOWM4Y2UyNjJjNzUifQ=="/>
  <p:tag name="commondata" val="eyJoZGlkIjoiYmM4ODZmNjhlZGZiN2UxZmRlMGZmZGI1YTFkMGNjNzU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608</Words>
  <Application>WPS 演示</Application>
  <PresentationFormat>宽屏</PresentationFormat>
  <Paragraphs>70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DIN Black</vt:lpstr>
      <vt:lpstr>Segoe Print</vt:lpstr>
      <vt:lpstr>Noto Sans S Chinese Medium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只想摆烂</cp:lastModifiedBy>
  <cp:revision>341</cp:revision>
  <dcterms:created xsi:type="dcterms:W3CDTF">2019-06-19T02:08:00Z</dcterms:created>
  <dcterms:modified xsi:type="dcterms:W3CDTF">2024-02-27T11:04:27Z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4D10A15A9C2845DFACA11F857F1E296F_13</vt:lpwstr>
  </property>
</Properties>
</file>