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Lst>
  <p:notesMasterIdLst>
    <p:notesMasterId r:id="rId6"/>
  </p:notesMasterIdLst>
  <p:sldIdLst>
    <p:sldId id="383" r:id="rId5"/>
    <p:sldId id="449" r:id="rId7"/>
    <p:sldId id="447" r:id="rId8"/>
    <p:sldId id="552" r:id="rId9"/>
    <p:sldId id="448" r:id="rId10"/>
    <p:sldId id="565" r:id="rId11"/>
    <p:sldId id="568" r:id="rId12"/>
    <p:sldId id="569" r:id="rId13"/>
    <p:sldId id="566" r:id="rId14"/>
    <p:sldId id="555" r:id="rId15"/>
    <p:sldId id="567" r:id="rId16"/>
    <p:sldId id="561" r:id="rId17"/>
    <p:sldId id="562" r:id="rId18"/>
    <p:sldId id="335" r:id="rId19"/>
    <p:sldId id="271" r:id="rId20"/>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A2EA8"/>
    <a:srgbClr val="132AAC"/>
    <a:srgbClr val="7399DC"/>
    <a:srgbClr val="C50001"/>
    <a:srgbClr val="C60101"/>
    <a:srgbClr val="915C09"/>
    <a:srgbClr val="FFFFF5"/>
    <a:srgbClr val="D10300"/>
    <a:srgbClr val="C3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110" d="100"/>
          <a:sy n="110" d="100"/>
        </p:scale>
        <p:origin x="702" y="108"/>
      </p:cViewPr>
      <p:guideLst>
        <p:guide orient="horz" pos="211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5" Type="http://schemas.openxmlformats.org/officeDocument/2006/relationships/tags" Target="tags/tag47.xml"/><Relationship Id="rId24" Type="http://schemas.openxmlformats.org/officeDocument/2006/relationships/commentAuthors" Target="commentAuthors.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经传logo白色"/>
          <p:cNvPicPr>
            <a:picLocks noChangeAspect="1"/>
          </p:cNvPicPr>
          <p:nvPr userDrawn="1"/>
        </p:nvPicPr>
        <p:blipFill>
          <a:blip r:embed="rId2"/>
          <a:stretch>
            <a:fillRect/>
          </a:stretch>
        </p:blipFill>
        <p:spPr>
          <a:xfrm>
            <a:off x="356235" y="182880"/>
            <a:ext cx="1594898" cy="360000"/>
          </a:xfrm>
          <a:prstGeom prst="rect">
            <a:avLst/>
          </a:prstGeom>
        </p:spPr>
      </p:pic>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7" name="图片 16" descr="目录页"/>
          <p:cNvPicPr/>
          <p:nvPr userDrawn="1"/>
        </p:nvPicPr>
        <p:blipFill>
          <a:blip r:embed="rId2"/>
          <a:stretch>
            <a:fillRect/>
          </a:stretch>
        </p:blipFill>
        <p:spPr>
          <a:xfrm>
            <a:off x="-600" y="0"/>
            <a:ext cx="12193200" cy="6858000"/>
          </a:xfrm>
          <a:prstGeom prst="rect">
            <a:avLst/>
          </a:prstGeom>
        </p:spPr>
      </p:pic>
      <p:sp>
        <p:nvSpPr>
          <p:cNvPr id="80" name="文本框 79"/>
          <p:cNvSpPr txBox="1"/>
          <p:nvPr userDrawn="1"/>
        </p:nvSpPr>
        <p:spPr>
          <a:xfrm>
            <a:off x="937260" y="2353945"/>
            <a:ext cx="2008505" cy="1106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rPr>
              <a:t>目录</a:t>
            </a:r>
            <a:endPar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endParaRPr>
          </a:p>
        </p:txBody>
      </p:sp>
      <p:sp>
        <p:nvSpPr>
          <p:cNvPr id="9" name="文本框 8"/>
          <p:cNvSpPr txBox="1"/>
          <p:nvPr userDrawn="1"/>
        </p:nvSpPr>
        <p:spPr>
          <a:xfrm>
            <a:off x="982345" y="3213100"/>
            <a:ext cx="2658110" cy="5835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rPr>
              <a:t>CATALOGUE</a:t>
            </a:r>
            <a:endPar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endParaRPr>
          </a:p>
        </p:txBody>
      </p:sp>
      <p:sp>
        <p:nvSpPr>
          <p:cNvPr id="7" name="等腰三角形 6"/>
          <p:cNvSpPr/>
          <p:nvPr userDrawn="1"/>
        </p:nvSpPr>
        <p:spPr>
          <a:xfrm rot="5400000">
            <a:off x="286131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等腰三角形 7"/>
          <p:cNvSpPr/>
          <p:nvPr userDrawn="1"/>
        </p:nvSpPr>
        <p:spPr>
          <a:xfrm rot="5400000">
            <a:off x="3110865"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等腰三角形 9"/>
          <p:cNvSpPr/>
          <p:nvPr userDrawn="1"/>
        </p:nvSpPr>
        <p:spPr>
          <a:xfrm rot="5400000">
            <a:off x="336042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9" name="图片 1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目录页"/>
          <p:cNvPicPr>
            <a:picLocks noChangeAspect="1"/>
          </p:cNvPicPr>
          <p:nvPr userDrawn="1"/>
        </p:nvPicPr>
        <p:blipFill>
          <a:blip r:embed="rId2"/>
          <a:stretch>
            <a:fillRect/>
          </a:stretch>
        </p:blipFill>
        <p:spPr>
          <a:xfrm>
            <a:off x="-600" y="6703"/>
            <a:ext cx="12193200" cy="6866185"/>
          </a:xfrm>
          <a:prstGeom prst="rect">
            <a:avLst/>
          </a:prstGeom>
        </p:spPr>
      </p:pic>
      <p:sp>
        <p:nvSpPr>
          <p:cNvPr id="11" name="等腰三角形 10"/>
          <p:cNvSpPr/>
          <p:nvPr userDrawn="1"/>
        </p:nvSpPr>
        <p:spPr>
          <a:xfrm rot="5400000">
            <a:off x="4345305" y="2675890"/>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userDrawn="1"/>
        </p:nvSpPr>
        <p:spPr>
          <a:xfrm rot="5400000">
            <a:off x="4592320" y="26714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userDrawn="1"/>
        </p:nvSpPr>
        <p:spPr>
          <a:xfrm rot="5400000">
            <a:off x="4843780" y="268287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userDrawn="1"/>
        </p:nvCxnSpPr>
        <p:spPr>
          <a:xfrm>
            <a:off x="1203960" y="4286250"/>
            <a:ext cx="8296275" cy="0"/>
          </a:xfrm>
          <a:prstGeom prst="line">
            <a:avLst/>
          </a:prstGeom>
          <a:ln w="22225">
            <a:gradFill>
              <a:gsLst>
                <a:gs pos="0">
                  <a:srgbClr val="132AAC"/>
                </a:gs>
                <a:gs pos="47000">
                  <a:srgbClr val="7399DC"/>
                </a:gs>
                <a:gs pos="100000">
                  <a:srgbClr val="0A2EA8"/>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22" name="图片 21"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3" name="图片 22"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图片 9" descr="介绍页"/>
          <p:cNvPicPr>
            <a:picLocks noChangeAspect="1"/>
          </p:cNvPicPr>
          <p:nvPr userDrawn="1"/>
        </p:nvPicPr>
        <p:blipFill>
          <a:blip r:embed="rId2"/>
          <a:stretch>
            <a:fillRect/>
          </a:stretch>
        </p:blipFill>
        <p:spPr>
          <a:xfrm>
            <a:off x="0" y="0"/>
            <a:ext cx="12192000" cy="6858000"/>
          </a:xfrm>
          <a:prstGeom prst="rect">
            <a:avLst/>
          </a:prstGeom>
        </p:spPr>
      </p:pic>
      <p:pic>
        <p:nvPicPr>
          <p:cNvPr id="17" name="图片 16"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8" name="图片 17"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635" y="6582410"/>
            <a:ext cx="12192000" cy="275590"/>
          </a:xfrm>
          <a:prstGeom prst="rect">
            <a:avLst/>
          </a:prstGeom>
          <a:noFill/>
        </p:spPr>
        <p:txBody>
          <a:bodyPr wrap="square" rtlCol="0">
            <a:spAutoFit/>
          </a:bodyPr>
          <a:lstStyle/>
          <a:p>
            <a:pPr algn="ctr"/>
            <a:r>
              <a:rPr 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经传多赢资深投顾：陈锵行</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丨执业编号：</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A1120620020001   </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descr="尾页"/>
          <p:cNvPicPr>
            <a:picLocks noChangeAspect="1"/>
          </p:cNvPicPr>
          <p:nvPr userDrawn="1"/>
        </p:nvPicPr>
        <p:blipFill>
          <a:blip r:embed="rId2"/>
          <a:stretch>
            <a:fillRect/>
          </a:stretch>
        </p:blipFill>
        <p:spPr>
          <a:xfrm>
            <a:off x="0" y="0"/>
            <a:ext cx="12192000" cy="6858000"/>
          </a:xfrm>
          <a:prstGeom prst="rect">
            <a:avLst/>
          </a:prstGeom>
        </p:spPr>
      </p:pic>
      <p:sp>
        <p:nvSpPr>
          <p:cNvPr id="7" name="文本框 6"/>
          <p:cNvSpPr txBox="1"/>
          <p:nvPr userDrawn="1"/>
        </p:nvSpPr>
        <p:spPr>
          <a:xfrm>
            <a:off x="2128520" y="3230880"/>
            <a:ext cx="7934325" cy="2059940"/>
          </a:xfrm>
          <a:prstGeom prst="rect">
            <a:avLst/>
          </a:prstGeom>
          <a:noFill/>
        </p:spPr>
        <p:txBody>
          <a:bodyPr wrap="square" rtlCol="0">
            <a:spAutoFit/>
          </a:bodyPr>
          <a:lstStyle/>
          <a:p>
            <a:pPr fontAlgn="auto">
              <a:lnSpc>
                <a:spcPct val="160000"/>
              </a:lnSpc>
            </a:pPr>
            <a:r>
              <a:rPr lang="zh-CN" altLang="en-US" sz="1600" b="1"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a:t>
            </a:r>
            <a:r>
              <a:rPr lang="en-US" altLang="zh-CN" sz="1600" b="1"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9088</a:t>
            </a:r>
            <a:r>
              <a:rPr lang="zh-CN" altLang="en-US" sz="1600" b="1"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a:t>
            </a:r>
            <a:r>
              <a:rPr lang="en-US" altLang="zh-CN" sz="1600" b="1"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988</a:t>
            </a:r>
            <a:r>
              <a:rPr lang="zh-CN" altLang="en-US" sz="1600" b="1"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b="1"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9" name="图片 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0" name="图片 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20.xml"/><Relationship Id="rId17" Type="http://schemas.openxmlformats.org/officeDocument/2006/relationships/tags" Target="../tags/tag19.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A73C7-D18A-4C18-A712-4BC5C077D8E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FDE29-156B-4166-BD96-6CA83823945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BE724-33BD-4AB9-A918-B09240F004C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1BC7C-EB94-4184-80B8-E52B15BE3C0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4.xml"/><Relationship Id="rId3" Type="http://schemas.openxmlformats.org/officeDocument/2006/relationships/tags" Target="../tags/tag22.xml"/><Relationship Id="rId2" Type="http://schemas.openxmlformats.org/officeDocument/2006/relationships/image" Target="../media/image11.png"/><Relationship Id="rId1" Type="http://schemas.openxmlformats.org/officeDocument/2006/relationships/tags" Target="../tags/tag2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1.xml"/><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2.xml"/><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44.xml"/><Relationship Id="rId2" Type="http://schemas.openxmlformats.org/officeDocument/2006/relationships/image" Target="../media/image21.png"/><Relationship Id="rId1" Type="http://schemas.openxmlformats.org/officeDocument/2006/relationships/tags" Target="../tags/tag4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6.xml"/></Relationships>
</file>

<file path=ppt/slides/_rels/slide2.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image" Target="../media/image12.png"/><Relationship Id="rId12" Type="http://schemas.openxmlformats.org/officeDocument/2006/relationships/slideLayout" Target="../slideLayouts/slideLayout2.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tags" Target="../tags/tag2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4.xml"/><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36.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8.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39.xml"/><Relationship Id="rId2" Type="http://schemas.openxmlformats.org/officeDocument/2006/relationships/image" Target="../media/image18.png"/><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userDrawn="1"/>
        </p:nvSpPr>
        <p:spPr>
          <a:xfrm>
            <a:off x="3814354" y="3567419"/>
            <a:ext cx="1435191" cy="461665"/>
          </a:xfrm>
          <a:prstGeom prst="rect">
            <a:avLst/>
          </a:prstGeom>
          <a:noFill/>
        </p:spPr>
        <p:txBody>
          <a:bodyPr wrap="square" rtlCol="0">
            <a:spAutoFit/>
          </a:bodyPr>
          <a:lstStyle/>
          <a:p>
            <a:pPr algn="ctr"/>
            <a:r>
              <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rPr>
              <a:t>陈锵行</a:t>
            </a:r>
            <a:endPar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endParaRPr>
          </a:p>
        </p:txBody>
      </p:sp>
      <p:sp>
        <p:nvSpPr>
          <p:cNvPr id="11" name="文本框 10"/>
          <p:cNvSpPr txBox="1"/>
          <p:nvPr userDrawn="1"/>
        </p:nvSpPr>
        <p:spPr>
          <a:xfrm>
            <a:off x="5249545" y="3541395"/>
            <a:ext cx="3110230" cy="583565"/>
          </a:xfrm>
          <a:prstGeom prst="rect">
            <a:avLst/>
          </a:prstGeom>
          <a:noFill/>
        </p:spPr>
        <p:txBody>
          <a:bodyPr wrap="square" rtlCol="0">
            <a:spAutoFit/>
          </a:bodyPr>
          <a:lstStyle/>
          <a:p>
            <a:r>
              <a:rPr lang="zh-CN" altLang="en-US" sz="1600" dirty="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rPr>
              <a:t>执业编号</a:t>
            </a:r>
            <a:r>
              <a:rPr lang="en-US" altLang="zh-CN" sz="1600" dirty="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rPr>
              <a:t>:</a:t>
            </a:r>
            <a:br>
              <a:rPr lang="en-US" altLang="zh-CN" sz="1600" dirty="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rPr>
            </a:br>
            <a:r>
              <a:rPr lang="en-US" altLang="zh-CN" sz="1600" b="0" i="0" dirty="0">
                <a:solidFill>
                  <a:schemeClr val="accent1">
                    <a:lumMod val="75000"/>
                  </a:schemeClr>
                </a:solidFill>
                <a:effectLst/>
                <a:latin typeface="思源黑体 CN Medium" panose="020B0600000000000000" charset="-122"/>
                <a:ea typeface="思源黑体 CN Medium" panose="020B0600000000000000" charset="-122"/>
                <a:cs typeface="思源黑体 CN Medium" panose="020B0600000000000000" charset="-122"/>
              </a:rPr>
              <a:t>A1120620020001</a:t>
            </a:r>
            <a:endParaRPr lang="en-US" altLang="zh-CN" sz="1600" dirty="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12" name="文本框 11"/>
          <p:cNvSpPr txBox="1"/>
          <p:nvPr userDrawn="1"/>
        </p:nvSpPr>
        <p:spPr>
          <a:xfrm>
            <a:off x="1938655" y="4160520"/>
            <a:ext cx="6169026" cy="1437640"/>
          </a:xfrm>
          <a:prstGeom prst="rect">
            <a:avLst/>
          </a:prstGeom>
          <a:noFill/>
        </p:spPr>
        <p:txBody>
          <a:bodyPr wrap="square" rtlCol="0">
            <a:spAutoFit/>
          </a:bodyPr>
          <a:lstStyle/>
          <a:p>
            <a:pPr algn="just" fontAlgn="auto">
              <a:lnSpc>
                <a:spcPct val="125000"/>
              </a:lnSpc>
            </a:pPr>
            <a:r>
              <a:rPr lang="zh-CN" altLang="en-US" sz="14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金融专业毕业，9年以上股市经验，经传多赢《启动龙头战法》创始人！常态参与全国直播课程以及地方线下巡讲活动，独创了《七星反转》《三紫风口战法》等系列战法，对“消息面”解读独到、锋利。善于敏锐挖掘市场新的操作方向和机会，把握市场上热点方向快狠准；注重市场炒作背后逻辑，通过现象看本质。</a:t>
            </a:r>
            <a:endParaRPr lang="zh-CN" altLang="en-US" sz="14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endParaRPr>
          </a:p>
        </p:txBody>
      </p:sp>
      <p:sp>
        <p:nvSpPr>
          <p:cNvPr id="2" name="文本框 1"/>
          <p:cNvSpPr txBox="1"/>
          <p:nvPr/>
        </p:nvSpPr>
        <p:spPr>
          <a:xfrm>
            <a:off x="1605280" y="927100"/>
            <a:ext cx="7063105" cy="1918335"/>
          </a:xfrm>
          <a:prstGeom prst="rect">
            <a:avLst/>
          </a:prstGeom>
          <a:noFill/>
        </p:spPr>
        <p:txBody>
          <a:bodyPr wrap="square" rtlCol="0">
            <a:spAutoFit/>
          </a:bodyPr>
          <a:lstStyle/>
          <a:p>
            <a:pPr algn="l">
              <a:lnSpc>
                <a:spcPct val="90000"/>
              </a:lnSpc>
            </a:pPr>
            <a:r>
              <a:rPr lang="zh-CN" sz="6600" b="0" i="0" dirty="0">
                <a:solidFill>
                  <a:schemeClr val="bg1"/>
                </a:solidFill>
                <a:latin typeface="思源黑体 CN Heavy" panose="020B0A00000000000000" pitchFamily="34" charset="-122"/>
                <a:ea typeface="思源黑体 CN Heavy" panose="020B0A00000000000000" pitchFamily="34" charset="-122"/>
              </a:rPr>
              <a:t>两会看点</a:t>
            </a:r>
            <a:endParaRPr lang="zh-CN" sz="6600" b="0" i="0" dirty="0">
              <a:solidFill>
                <a:schemeClr val="bg1"/>
              </a:solidFill>
              <a:latin typeface="思源黑体 CN Heavy" panose="020B0A00000000000000" pitchFamily="34" charset="-122"/>
              <a:ea typeface="思源黑体 CN Heavy" panose="020B0A00000000000000" pitchFamily="34" charset="-122"/>
            </a:endParaRPr>
          </a:p>
          <a:p>
            <a:pPr algn="l">
              <a:lnSpc>
                <a:spcPct val="90000"/>
              </a:lnSpc>
            </a:pPr>
            <a:r>
              <a:rPr lang="zh-CN" sz="6600" b="0" i="0" dirty="0">
                <a:solidFill>
                  <a:schemeClr val="bg1"/>
                </a:solidFill>
                <a:latin typeface="思源黑体 CN Heavy" panose="020B0A00000000000000" pitchFamily="34" charset="-122"/>
                <a:ea typeface="思源黑体 CN Heavy" panose="020B0A00000000000000" pitchFamily="34" charset="-122"/>
              </a:rPr>
              <a:t>提前解析</a:t>
            </a:r>
            <a:endParaRPr lang="en-US" altLang="zh-CN" sz="6600" b="0" i="0" dirty="0">
              <a:solidFill>
                <a:schemeClr val="bg1"/>
              </a:solidFill>
              <a:latin typeface="思源黑体 CN Heavy" panose="020B0A00000000000000" pitchFamily="34" charset="-122"/>
              <a:ea typeface="思源黑体 CN Heavy" panose="020B0A00000000000000" pitchFamily="34" charset="-122"/>
            </a:endParaRPr>
          </a:p>
        </p:txBody>
      </p:sp>
      <p:pic>
        <p:nvPicPr>
          <p:cNvPr id="4" name="图片 3" descr="陈锵行"/>
          <p:cNvPicPr>
            <a:picLocks noChangeAspect="1"/>
          </p:cNvPicPr>
          <p:nvPr>
            <p:custDataLst>
              <p:tags r:id="rId1"/>
            </p:custDataLst>
          </p:nvPr>
        </p:nvPicPr>
        <p:blipFill>
          <a:blip r:embed="rId2"/>
          <a:stretch>
            <a:fillRect/>
          </a:stretch>
        </p:blipFill>
        <p:spPr>
          <a:xfrm>
            <a:off x="8058785" y="800735"/>
            <a:ext cx="3199130" cy="5274310"/>
          </a:xfrm>
          <a:prstGeom prst="rect">
            <a:avLst/>
          </a:prstGeom>
        </p:spPr>
      </p:pic>
      <p:sp>
        <p:nvSpPr>
          <p:cNvPr id="8" name="文本框 7"/>
          <p:cNvSpPr txBox="1"/>
          <p:nvPr/>
        </p:nvSpPr>
        <p:spPr>
          <a:xfrm>
            <a:off x="1353820" y="3567430"/>
            <a:ext cx="4064000" cy="460375"/>
          </a:xfrm>
          <a:prstGeom prst="rect">
            <a:avLst/>
          </a:prstGeom>
          <a:noFill/>
        </p:spPr>
        <p:txBody>
          <a:bodyPr wrap="square" rtlCol="0">
            <a:spAutoFit/>
          </a:bodyPr>
          <a:p>
            <a:r>
              <a:rPr lang="zh-CN" altLang="en-US" sz="2400" dirty="0">
                <a:solidFill>
                  <a:schemeClr val="accent1">
                    <a:lumMod val="7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2024年</a:t>
            </a:r>
            <a:r>
              <a:rPr lang="en-US" altLang="zh-CN" sz="2400" dirty="0">
                <a:solidFill>
                  <a:schemeClr val="accent1">
                    <a:lumMod val="7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2</a:t>
            </a:r>
            <a:r>
              <a:rPr lang="zh-CN" altLang="en-US" sz="2400" dirty="0">
                <a:solidFill>
                  <a:schemeClr val="accent1">
                    <a:lumMod val="7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月</a:t>
            </a:r>
            <a:r>
              <a:rPr lang="en-US" altLang="zh-CN" sz="2400" dirty="0">
                <a:solidFill>
                  <a:schemeClr val="accent1">
                    <a:lumMod val="7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27</a:t>
            </a:r>
            <a:r>
              <a:rPr lang="zh-CN" altLang="en-US" sz="2400" dirty="0">
                <a:solidFill>
                  <a:schemeClr val="accent1">
                    <a:lumMod val="7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日</a:t>
            </a:r>
            <a:endParaRPr lang="zh-CN" altLang="en-US" sz="2400" dirty="0">
              <a:solidFill>
                <a:schemeClr val="accent1">
                  <a:lumMod val="7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0</a:t>
            </a:r>
            <a:r>
              <a:rPr kumimoji="0" lang="en-US" altLang="zh-CN"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3</a:t>
            </a:r>
            <a:endParaRPr kumimoji="0" lang="en-US" altLang="zh-CN"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3038475"/>
            <a:ext cx="9839325" cy="2122805"/>
          </a:xfrm>
          <a:prstGeom prst="rect">
            <a:avLst/>
          </a:prstGeom>
          <a:noFill/>
        </p:spPr>
        <p:txBody>
          <a:bodyPr wrap="square" rtlCol="0">
            <a:spAutoFit/>
          </a:bodyPr>
          <a:lstStyle/>
          <a:p>
            <a:pPr algn="l"/>
            <a:r>
              <a:rPr lang="zh-CN" altLang="en-US" sz="6600" b="1">
                <a:solidFill>
                  <a:schemeClr val="bg1"/>
                </a:solidFill>
                <a:latin typeface="思源黑体 CN Medium" panose="020B0600000000000000" charset="-122"/>
                <a:ea typeface="思源黑体 CN Medium" panose="020B0600000000000000" charset="-122"/>
              </a:rPr>
              <a:t>案例讲解</a:t>
            </a:r>
            <a:endParaRPr lang="zh-CN" altLang="en-US" sz="6600" b="1">
              <a:solidFill>
                <a:schemeClr val="bg1"/>
              </a:solidFill>
              <a:latin typeface="思源黑体 CN Medium" panose="020B0600000000000000" charset="-122"/>
              <a:ea typeface="思源黑体 CN Medium" panose="020B0600000000000000" charset="-122"/>
            </a:endParaRPr>
          </a:p>
          <a:p>
            <a:pPr algn="l"/>
            <a:endParaRPr lang="zh-CN" altLang="en-US" sz="6600" b="1">
              <a:solidFill>
                <a:schemeClr val="bg1"/>
              </a:solidFill>
              <a:latin typeface="思源黑体 CN Medium" panose="020B0600000000000000" charset="-122"/>
              <a:ea typeface="思源黑体 CN Medium" panose="020B0600000000000000" charset="-122"/>
            </a:endParaRPr>
          </a:p>
        </p:txBody>
      </p:sp>
      <p:sp>
        <p:nvSpPr>
          <p:cNvPr id="2" name="文本框 1"/>
          <p:cNvSpPr txBox="1"/>
          <p:nvPr/>
        </p:nvSpPr>
        <p:spPr>
          <a:xfrm>
            <a:off x="5690235" y="5005705"/>
            <a:ext cx="4064000" cy="368300"/>
          </a:xfrm>
          <a:prstGeom prst="rect">
            <a:avLst/>
          </a:prstGeom>
          <a:noFill/>
        </p:spPr>
        <p:txBody>
          <a:bodyPr wrap="square" rtlCol="0">
            <a:spAutoFit/>
          </a:bodyPr>
          <a:p>
            <a:endParaRPr lang="zh-CN" altLang="en-US"/>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5605" y="803275"/>
            <a:ext cx="9163050" cy="2075815"/>
          </a:xfrm>
          <a:prstGeom prst="rect">
            <a:avLst/>
          </a:prstGeom>
          <a:noFill/>
        </p:spPr>
        <p:txBody>
          <a:bodyPr wrap="square" rtlCol="0" anchor="t">
            <a:noAutofit/>
          </a:bodyPr>
          <a:p>
            <a:r>
              <a:rPr lang="zh-CN" altLang="en-US">
                <a:latin typeface="思源黑体 CN Medium" panose="020B0600000000000000" charset="-122"/>
                <a:ea typeface="思源黑体 CN Medium" panose="020B0600000000000000" charset="-122"/>
                <a:cs typeface="思源黑体 CN Medium" panose="020B0600000000000000" charset="-122"/>
              </a:rPr>
              <a:t>买点1：（启动龙头首次60分钟金叉的机会）：分化第二天尾盘绿盘或分化第三天早盘绿盘时买。注意：分化第三天早盘不能出现单边下跌图形（一直在分时均价线下方即为单边下跌图形）。</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zh-CN" altLang="en-US">
                <a:latin typeface="思源黑体 CN Medium" panose="020B0600000000000000" charset="-122"/>
                <a:ea typeface="思源黑体 CN Medium" panose="020B0600000000000000" charset="-122"/>
                <a:cs typeface="思源黑体 CN Medium" panose="020B0600000000000000" charset="-122"/>
              </a:rPr>
              <a:t>买点2：日线死叉末端的形态，捕捞季节死叉三天后回踩重要支撑位+阴线的时候买回去，赚日线级别金叉的钱（前提是大盘环境好，不要跌破蓝线、熊线、辅助线三条线）</a:t>
            </a: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3" name="图片 2"/>
          <p:cNvPicPr>
            <a:picLocks noChangeAspect="1"/>
          </p:cNvPicPr>
          <p:nvPr/>
        </p:nvPicPr>
        <p:blipFill>
          <a:blip r:embed="rId1"/>
          <a:stretch>
            <a:fillRect/>
          </a:stretch>
        </p:blipFill>
        <p:spPr>
          <a:xfrm>
            <a:off x="462915" y="2517775"/>
            <a:ext cx="6706235" cy="4084320"/>
          </a:xfrm>
          <a:prstGeom prst="rect">
            <a:avLst/>
          </a:prstGeom>
        </p:spPr>
      </p:pic>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1920x1080"/>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custDataLst>
              <p:tags r:id="rId1"/>
            </p:custDataLst>
          </p:nvPr>
        </p:nvPicPr>
        <p:blipFill>
          <a:blip r:embed="rId2"/>
          <a:stretch>
            <a:fillRect/>
          </a:stretch>
        </p:blipFill>
        <p:spPr>
          <a:xfrm>
            <a:off x="0" y="0"/>
            <a:ext cx="12192000" cy="6858000"/>
          </a:xfrm>
          <a:prstGeom prst="rect">
            <a:avLst/>
          </a:prstGeom>
        </p:spPr>
      </p:pic>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组 25"/>
          <p:cNvPicPr>
            <a:picLocks noChangeAspect="1"/>
          </p:cNvPicPr>
          <p:nvPr>
            <p:custDataLst>
              <p:tags r:id="rId1"/>
            </p:custDataLst>
          </p:nvPr>
        </p:nvPicPr>
        <p:blipFill>
          <a:blip r:embed="rId2"/>
          <a:stretch>
            <a:fillRect/>
          </a:stretch>
        </p:blipFill>
        <p:spPr>
          <a:xfrm>
            <a:off x="3324225" y="1983740"/>
            <a:ext cx="6927850" cy="714375"/>
          </a:xfrm>
          <a:prstGeom prst="rect">
            <a:avLst/>
          </a:prstGeom>
        </p:spPr>
      </p:pic>
      <p:pic>
        <p:nvPicPr>
          <p:cNvPr id="36" name="图片 35" descr="组 25"/>
          <p:cNvPicPr>
            <a:picLocks noChangeAspect="1"/>
          </p:cNvPicPr>
          <p:nvPr>
            <p:custDataLst>
              <p:tags r:id="rId3"/>
            </p:custDataLst>
          </p:nvPr>
        </p:nvPicPr>
        <p:blipFill>
          <a:blip r:embed="rId2"/>
          <a:stretch>
            <a:fillRect/>
          </a:stretch>
        </p:blipFill>
        <p:spPr>
          <a:xfrm>
            <a:off x="4010025" y="2868295"/>
            <a:ext cx="6927850" cy="714375"/>
          </a:xfrm>
          <a:prstGeom prst="rect">
            <a:avLst/>
          </a:prstGeom>
        </p:spPr>
      </p:pic>
      <p:pic>
        <p:nvPicPr>
          <p:cNvPr id="37" name="图片 36" descr="组 25"/>
          <p:cNvPicPr>
            <a:picLocks noChangeAspect="1"/>
          </p:cNvPicPr>
          <p:nvPr>
            <p:custDataLst>
              <p:tags r:id="rId4"/>
            </p:custDataLst>
          </p:nvPr>
        </p:nvPicPr>
        <p:blipFill>
          <a:blip r:embed="rId2"/>
          <a:stretch>
            <a:fillRect/>
          </a:stretch>
        </p:blipFill>
        <p:spPr>
          <a:xfrm>
            <a:off x="3324225" y="3752850"/>
            <a:ext cx="6927850" cy="714375"/>
          </a:xfrm>
          <a:prstGeom prst="rect">
            <a:avLst/>
          </a:prstGeom>
        </p:spPr>
      </p:pic>
      <p:sp>
        <p:nvSpPr>
          <p:cNvPr id="6" name="文本框 5"/>
          <p:cNvSpPr txBox="1"/>
          <p:nvPr>
            <p:custDataLst>
              <p:tags r:id="rId5"/>
            </p:custDataLst>
          </p:nvPr>
        </p:nvSpPr>
        <p:spPr>
          <a:xfrm>
            <a:off x="4878705" y="1766570"/>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rPr>
              <a:t>行情解读</a:t>
            </a:r>
            <a:endPar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40" name="文本框 39"/>
          <p:cNvSpPr txBox="1"/>
          <p:nvPr>
            <p:custDataLst>
              <p:tags r:id="rId6"/>
            </p:custDataLst>
          </p:nvPr>
        </p:nvSpPr>
        <p:spPr>
          <a:xfrm>
            <a:off x="4049395" y="1683385"/>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0 1</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2" name="文本框 1"/>
          <p:cNvSpPr txBox="1"/>
          <p:nvPr>
            <p:custDataLst>
              <p:tags r:id="rId7"/>
            </p:custDataLst>
          </p:nvPr>
        </p:nvSpPr>
        <p:spPr>
          <a:xfrm>
            <a:off x="4086225" y="3449955"/>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0 3</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5" name="文本框 4"/>
          <p:cNvSpPr txBox="1"/>
          <p:nvPr>
            <p:custDataLst>
              <p:tags r:id="rId8"/>
            </p:custDataLst>
          </p:nvPr>
        </p:nvSpPr>
        <p:spPr>
          <a:xfrm>
            <a:off x="4086225" y="2566670"/>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0 2</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13" name="文本框 12"/>
          <p:cNvSpPr txBox="1"/>
          <p:nvPr>
            <p:custDataLst>
              <p:tags r:id="rId9"/>
            </p:custDataLst>
          </p:nvPr>
        </p:nvSpPr>
        <p:spPr>
          <a:xfrm>
            <a:off x="4878705" y="2649855"/>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rPr>
              <a:t>选股教学</a:t>
            </a:r>
            <a:endPar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14" name="文本框 13"/>
          <p:cNvSpPr txBox="1"/>
          <p:nvPr>
            <p:custDataLst>
              <p:tags r:id="rId10"/>
            </p:custDataLst>
          </p:nvPr>
        </p:nvSpPr>
        <p:spPr>
          <a:xfrm>
            <a:off x="4878705" y="3533140"/>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rPr>
              <a:t>案例讲解</a:t>
            </a:r>
            <a:endPar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p:txBody>
      </p:sp>
    </p:spTree>
    <p:custDataLst>
      <p:tags r:id="rId1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01</a:t>
            </a:r>
            <a:endPar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3038475"/>
            <a:ext cx="9839325" cy="1106805"/>
          </a:xfrm>
          <a:prstGeom prst="rect">
            <a:avLst/>
          </a:prstGeom>
          <a:noFill/>
        </p:spPr>
        <p:txBody>
          <a:bodyPr wrap="square" rtlCol="0">
            <a:spAutoFit/>
          </a:bodyPr>
          <a:lstStyle/>
          <a:p>
            <a:pPr algn="l"/>
            <a:r>
              <a:rPr lang="zh-CN" altLang="en-US" sz="6600" b="1">
                <a:solidFill>
                  <a:schemeClr val="bg1"/>
                </a:solidFill>
                <a:latin typeface="思源黑体 CN Medium" panose="020B0600000000000000" charset="-122"/>
                <a:ea typeface="思源黑体 CN Medium" panose="020B0600000000000000" charset="-122"/>
              </a:rPr>
              <a:t>行情解读</a:t>
            </a:r>
            <a:endParaRPr lang="zh-CN" altLang="en-US" sz="6600" b="1">
              <a:solidFill>
                <a:schemeClr val="bg1"/>
              </a:solidFill>
              <a:latin typeface="思源黑体 CN Medium" panose="020B0600000000000000" charset="-122"/>
              <a:ea typeface="思源黑体 CN Medium" panose="020B0600000000000000" charset="-122"/>
            </a:endParaRPr>
          </a:p>
        </p:txBody>
      </p:sp>
      <p:sp>
        <p:nvSpPr>
          <p:cNvPr id="2" name="文本框 1"/>
          <p:cNvSpPr txBox="1"/>
          <p:nvPr/>
        </p:nvSpPr>
        <p:spPr>
          <a:xfrm>
            <a:off x="5690235" y="5005705"/>
            <a:ext cx="4064000" cy="368300"/>
          </a:xfrm>
          <a:prstGeom prst="rect">
            <a:avLst/>
          </a:prstGeom>
          <a:noFill/>
        </p:spPr>
        <p:txBody>
          <a:bodyPr wrap="square" rtlCol="0">
            <a:spAutoFit/>
          </a:bodyPr>
          <a:p>
            <a:endParaRPr lang="zh-CN" altLang="en-US"/>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4748530" y="3225165"/>
            <a:ext cx="6805930" cy="2676525"/>
          </a:xfrm>
          <a:prstGeom prst="rect">
            <a:avLst/>
          </a:prstGeom>
          <a:noFill/>
        </p:spPr>
        <p:txBody>
          <a:bodyPr wrap="square" rtlCol="0">
            <a:spAutoFit/>
          </a:bodyPr>
          <a:p>
            <a:r>
              <a:rPr lang="zh-CN" sz="2800" b="1">
                <a:solidFill>
                  <a:srgbClr val="FF0000"/>
                </a:solidFill>
                <a:latin typeface="思源黑体 CN Medium" panose="020B0600000000000000" charset="-122"/>
                <a:ea typeface="思源黑体 CN Medium" panose="020B0600000000000000" charset="-122"/>
                <a:cs typeface="思源黑体 CN Medium" panose="020B0600000000000000" charset="-122"/>
              </a:rPr>
              <a:t>流动资金持续翻红</a:t>
            </a:r>
            <a:r>
              <a:rPr lang="en-US" altLang="zh-CN" sz="2800" b="1">
                <a:solidFill>
                  <a:srgbClr val="FF0000"/>
                </a:solidFill>
                <a:latin typeface="思源黑体 CN Medium" panose="020B0600000000000000" charset="-122"/>
                <a:ea typeface="思源黑体 CN Medium" panose="020B0600000000000000" charset="-122"/>
                <a:cs typeface="思源黑体 CN Medium" panose="020B0600000000000000" charset="-122"/>
              </a:rPr>
              <a:t>+</a:t>
            </a:r>
            <a:r>
              <a:rPr lang="zh-CN" altLang="en-US" sz="2800" b="1">
                <a:solidFill>
                  <a:srgbClr val="FF0000"/>
                </a:solidFill>
                <a:latin typeface="思源黑体 CN Medium" panose="020B0600000000000000" charset="-122"/>
                <a:ea typeface="思源黑体 CN Medium" panose="020B0600000000000000" charset="-122"/>
                <a:cs typeface="思源黑体 CN Medium" panose="020B0600000000000000" charset="-122"/>
              </a:rPr>
              <a:t>短线上攻拉升行情</a:t>
            </a:r>
            <a:endParaRPr lang="zh-CN" altLang="en-US" sz="2800" b="1">
              <a:solidFill>
                <a:srgbClr val="FF0000"/>
              </a:solidFill>
              <a:latin typeface="思源黑体 CN Medium" panose="020B0600000000000000" charset="-122"/>
              <a:ea typeface="思源黑体 CN Medium" panose="020B0600000000000000" charset="-122"/>
              <a:cs typeface="思源黑体 CN Medium" panose="020B0600000000000000" charset="-122"/>
            </a:endParaRPr>
          </a:p>
          <a:p>
            <a:endParaRPr lang="zh-CN" altLang="en-US" sz="2800" b="1">
              <a:solidFill>
                <a:srgbClr val="FF0000"/>
              </a:solidFill>
              <a:latin typeface="思源黑体 CN Medium" panose="020B0600000000000000" charset="-122"/>
              <a:ea typeface="思源黑体 CN Medium" panose="020B0600000000000000" charset="-122"/>
              <a:cs typeface="思源黑体 CN Medium" panose="020B0600000000000000" charset="-122"/>
            </a:endParaRPr>
          </a:p>
          <a:p>
            <a:endParaRPr lang="zh-CN" altLang="en-US" sz="2800" b="1">
              <a:solidFill>
                <a:srgbClr val="FF0000"/>
              </a:solidFill>
              <a:latin typeface="思源黑体 CN Medium" panose="020B0600000000000000" charset="-122"/>
              <a:ea typeface="思源黑体 CN Medium" panose="020B0600000000000000" charset="-122"/>
              <a:cs typeface="思源黑体 CN Medium" panose="020B0600000000000000" charset="-122"/>
            </a:endParaRPr>
          </a:p>
          <a:p>
            <a:endParaRPr lang="zh-CN" altLang="en-US" sz="2800" b="1">
              <a:solidFill>
                <a:srgbClr val="FF0000"/>
              </a:solidFill>
              <a:latin typeface="思源黑体 CN Medium" panose="020B0600000000000000" charset="-122"/>
              <a:ea typeface="思源黑体 CN Medium" panose="020B0600000000000000" charset="-122"/>
              <a:cs typeface="思源黑体 CN Medium" panose="020B0600000000000000" charset="-122"/>
            </a:endParaRPr>
          </a:p>
          <a:p>
            <a:endParaRPr lang="zh-CN" altLang="en-US" sz="2800" b="1">
              <a:solidFill>
                <a:srgbClr val="FF0000"/>
              </a:solidFill>
              <a:latin typeface="思源黑体 CN Medium" panose="020B0600000000000000" charset="-122"/>
              <a:ea typeface="思源黑体 CN Medium" panose="020B0600000000000000" charset="-122"/>
              <a:cs typeface="思源黑体 CN Medium" panose="020B0600000000000000" charset="-122"/>
            </a:endParaRPr>
          </a:p>
          <a:p>
            <a:r>
              <a:rPr lang="zh-CN" altLang="en-US" sz="2800" b="1">
                <a:solidFill>
                  <a:srgbClr val="FF0000"/>
                </a:solidFill>
                <a:latin typeface="思源黑体 CN Medium" panose="020B0600000000000000" charset="-122"/>
                <a:ea typeface="思源黑体 CN Medium" panose="020B0600000000000000" charset="-122"/>
                <a:cs typeface="思源黑体 CN Medium" panose="020B0600000000000000" charset="-122"/>
              </a:rPr>
              <a:t>启动龙头高胜率阶段</a:t>
            </a:r>
            <a:endParaRPr lang="zh-CN" altLang="en-US" sz="2800" b="1">
              <a:solidFill>
                <a:srgbClr val="FF0000"/>
              </a:solidFill>
              <a:latin typeface="思源黑体 CN Medium" panose="020B0600000000000000" charset="-122"/>
              <a:ea typeface="思源黑体 CN Medium" panose="020B0600000000000000" charset="-122"/>
              <a:cs typeface="思源黑体 CN Medium" panose="020B0600000000000000" charset="-122"/>
            </a:endParaRPr>
          </a:p>
        </p:txBody>
      </p:sp>
      <p:pic>
        <p:nvPicPr>
          <p:cNvPr id="4" name="图片 3"/>
          <p:cNvPicPr>
            <a:picLocks noChangeAspect="1"/>
          </p:cNvPicPr>
          <p:nvPr/>
        </p:nvPicPr>
        <p:blipFill>
          <a:blip r:embed="rId1"/>
          <a:stretch>
            <a:fillRect/>
          </a:stretch>
        </p:blipFill>
        <p:spPr>
          <a:xfrm>
            <a:off x="0" y="707390"/>
            <a:ext cx="4527550" cy="5913755"/>
          </a:xfrm>
          <a:prstGeom prst="rect">
            <a:avLst/>
          </a:prstGeom>
        </p:spPr>
      </p:pic>
      <p:sp>
        <p:nvSpPr>
          <p:cNvPr id="6" name="文本框 5"/>
          <p:cNvSpPr txBox="1"/>
          <p:nvPr/>
        </p:nvSpPr>
        <p:spPr>
          <a:xfrm>
            <a:off x="4882515" y="1227455"/>
            <a:ext cx="6096000" cy="1322070"/>
          </a:xfrm>
          <a:prstGeom prst="rect">
            <a:avLst/>
          </a:prstGeom>
          <a:noFill/>
        </p:spPr>
        <p:txBody>
          <a:bodyPr wrap="square" rtlCol="0" anchor="t">
            <a:spAutoFit/>
          </a:bodyPr>
          <a:p>
            <a:r>
              <a:rPr lang="zh-CN" altLang="en-US" sz="2000">
                <a:latin typeface="思源黑体 CN Medium" panose="020B0600000000000000" charset="-122"/>
                <a:ea typeface="思源黑体 CN Medium" panose="020B0600000000000000" charset="-122"/>
                <a:cs typeface="思源黑体 CN Medium" panose="020B0600000000000000" charset="-122"/>
              </a:rPr>
              <a:t>盘中就多看看平均股价的“短线上攻”数值，只要持续攀升，都可以耐心持股（这三条线的拐头信号会比捕捞季节好用！），出现急拉的也可以适当做做成本优势</a:t>
            </a:r>
            <a:endParaRPr lang="zh-CN" altLang="en-US" sz="2000">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0</a:t>
            </a:r>
            <a:r>
              <a:rPr kumimoji="0" lang="en-US" altLang="zh-CN"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2</a:t>
            </a:r>
            <a:endParaRPr kumimoji="0" lang="en-US" altLang="zh-CN"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3038475"/>
            <a:ext cx="9839325" cy="2122805"/>
          </a:xfrm>
          <a:prstGeom prst="rect">
            <a:avLst/>
          </a:prstGeom>
          <a:noFill/>
        </p:spPr>
        <p:txBody>
          <a:bodyPr wrap="square" rtlCol="0">
            <a:spAutoFit/>
          </a:bodyPr>
          <a:lstStyle/>
          <a:p>
            <a:pPr algn="l"/>
            <a:r>
              <a:rPr lang="zh-CN" altLang="en-US" sz="6600" b="1">
                <a:solidFill>
                  <a:schemeClr val="bg1"/>
                </a:solidFill>
                <a:latin typeface="思源黑体 CN Medium" panose="020B0600000000000000" charset="-122"/>
                <a:ea typeface="思源黑体 CN Medium" panose="020B0600000000000000" charset="-122"/>
              </a:rPr>
              <a:t>选股教学</a:t>
            </a:r>
            <a:endParaRPr lang="zh-CN" altLang="en-US" sz="6600" b="1">
              <a:solidFill>
                <a:schemeClr val="bg1"/>
              </a:solidFill>
              <a:latin typeface="思源黑体 CN Medium" panose="020B0600000000000000" charset="-122"/>
              <a:ea typeface="思源黑体 CN Medium" panose="020B0600000000000000" charset="-122"/>
            </a:endParaRPr>
          </a:p>
          <a:p>
            <a:pPr algn="l"/>
            <a:endParaRPr lang="zh-CN" altLang="en-US" sz="6600" b="1">
              <a:solidFill>
                <a:schemeClr val="bg1"/>
              </a:solidFill>
              <a:latin typeface="思源黑体 CN Medium" panose="020B0600000000000000" charset="-122"/>
              <a:ea typeface="思源黑体 CN Medium" panose="020B0600000000000000" charset="-122"/>
            </a:endParaRPr>
          </a:p>
        </p:txBody>
      </p:sp>
      <p:sp>
        <p:nvSpPr>
          <p:cNvPr id="2" name="文本框 1"/>
          <p:cNvSpPr txBox="1"/>
          <p:nvPr/>
        </p:nvSpPr>
        <p:spPr>
          <a:xfrm>
            <a:off x="5690235" y="5005705"/>
            <a:ext cx="4064000" cy="368300"/>
          </a:xfrm>
          <a:prstGeom prst="rect">
            <a:avLst/>
          </a:prstGeom>
          <a:noFill/>
        </p:spPr>
        <p:txBody>
          <a:bodyPr wrap="square" rtlCol="0">
            <a:spAutoFit/>
          </a:bodyPr>
          <a:p>
            <a:endParaRPr lang="zh-CN" altLang="en-US"/>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19380" y="675640"/>
            <a:ext cx="6301740" cy="3848100"/>
          </a:xfrm>
          <a:prstGeom prst="rect">
            <a:avLst/>
          </a:prstGeom>
        </p:spPr>
      </p:pic>
      <p:pic>
        <p:nvPicPr>
          <p:cNvPr id="3" name="图片 2"/>
          <p:cNvPicPr>
            <a:picLocks noChangeAspect="1"/>
          </p:cNvPicPr>
          <p:nvPr/>
        </p:nvPicPr>
        <p:blipFill>
          <a:blip r:embed="rId2"/>
          <a:stretch>
            <a:fillRect/>
          </a:stretch>
        </p:blipFill>
        <p:spPr>
          <a:xfrm>
            <a:off x="6535420" y="981075"/>
            <a:ext cx="4739640" cy="2698115"/>
          </a:xfrm>
          <a:prstGeom prst="rect">
            <a:avLst/>
          </a:prstGeom>
        </p:spPr>
      </p:pic>
      <p:sp>
        <p:nvSpPr>
          <p:cNvPr id="4" name="文本框 3"/>
          <p:cNvSpPr txBox="1"/>
          <p:nvPr/>
        </p:nvSpPr>
        <p:spPr>
          <a:xfrm>
            <a:off x="7938135" y="675640"/>
            <a:ext cx="4064000" cy="368300"/>
          </a:xfrm>
          <a:prstGeom prst="rect">
            <a:avLst/>
          </a:prstGeom>
          <a:noFill/>
        </p:spPr>
        <p:txBody>
          <a:bodyPr wrap="square" rtlCol="0">
            <a:spAutoFit/>
          </a:bodyPr>
          <a:p>
            <a:r>
              <a:rPr lang="zh-CN" altLang="en-US">
                <a:latin typeface="思源黑体 CN Medium" panose="020B0600000000000000" charset="-122"/>
                <a:ea typeface="思源黑体 CN Medium" panose="020B0600000000000000" charset="-122"/>
              </a:rPr>
              <a:t>行业</a:t>
            </a:r>
            <a:endParaRPr lang="zh-CN" altLang="en-US">
              <a:latin typeface="思源黑体 CN Medium" panose="020B0600000000000000" charset="-122"/>
              <a:ea typeface="思源黑体 CN Medium" panose="020B0600000000000000" charset="-122"/>
            </a:endParaRPr>
          </a:p>
        </p:txBody>
      </p:sp>
      <p:sp>
        <p:nvSpPr>
          <p:cNvPr id="5" name="文本框 4"/>
          <p:cNvSpPr txBox="1"/>
          <p:nvPr/>
        </p:nvSpPr>
        <p:spPr>
          <a:xfrm>
            <a:off x="7860665" y="3688715"/>
            <a:ext cx="4064000" cy="368300"/>
          </a:xfrm>
          <a:prstGeom prst="rect">
            <a:avLst/>
          </a:prstGeom>
          <a:noFill/>
        </p:spPr>
        <p:txBody>
          <a:bodyPr wrap="square" rtlCol="0">
            <a:spAutoFit/>
          </a:bodyPr>
          <a:p>
            <a:r>
              <a:rPr lang="zh-CN" altLang="en-US">
                <a:latin typeface="思源黑体 CN Medium" panose="020B0600000000000000" charset="-122"/>
                <a:ea typeface="思源黑体 CN Medium" panose="020B0600000000000000" charset="-122"/>
              </a:rPr>
              <a:t>概念</a:t>
            </a:r>
            <a:endParaRPr lang="zh-CN" altLang="en-US">
              <a:latin typeface="思源黑体 CN Medium" panose="020B0600000000000000" charset="-122"/>
              <a:ea typeface="思源黑体 CN Medium" panose="020B0600000000000000" charset="-122"/>
            </a:endParaRPr>
          </a:p>
        </p:txBody>
      </p:sp>
      <p:pic>
        <p:nvPicPr>
          <p:cNvPr id="6" name="图片 5"/>
          <p:cNvPicPr>
            <a:picLocks noChangeAspect="1"/>
          </p:cNvPicPr>
          <p:nvPr/>
        </p:nvPicPr>
        <p:blipFill>
          <a:blip r:embed="rId3"/>
          <a:stretch>
            <a:fillRect/>
          </a:stretch>
        </p:blipFill>
        <p:spPr>
          <a:xfrm>
            <a:off x="6641465" y="3989705"/>
            <a:ext cx="4362450" cy="2649220"/>
          </a:xfrm>
          <a:prstGeom prst="rect">
            <a:avLst/>
          </a:prstGeom>
        </p:spPr>
      </p:pic>
      <p:sp>
        <p:nvSpPr>
          <p:cNvPr id="7" name="文本框 6"/>
          <p:cNvSpPr txBox="1"/>
          <p:nvPr/>
        </p:nvSpPr>
        <p:spPr>
          <a:xfrm>
            <a:off x="235585" y="4735830"/>
            <a:ext cx="5781040" cy="645160"/>
          </a:xfrm>
          <a:prstGeom prst="rect">
            <a:avLst/>
          </a:prstGeom>
          <a:noFill/>
        </p:spPr>
        <p:txBody>
          <a:bodyPr wrap="square" rtlCol="0">
            <a:spAutoFit/>
          </a:bodyPr>
          <a:p>
            <a:r>
              <a:rPr lang="zh-CN" altLang="en-US" sz="3600">
                <a:latin typeface="思源黑体 CN Medium" panose="020B0600000000000000" charset="-122"/>
                <a:ea typeface="思源黑体 CN Medium" panose="020B0600000000000000" charset="-122"/>
                <a:cs typeface="思源黑体 CN Medium" panose="020B0600000000000000" charset="-122"/>
              </a:rPr>
              <a:t>大盘反弹</a:t>
            </a:r>
            <a:r>
              <a:rPr lang="en-US" altLang="zh-CN" sz="3600">
                <a:latin typeface="思源黑体 CN Medium" panose="020B0600000000000000" charset="-122"/>
                <a:ea typeface="思源黑体 CN Medium" panose="020B0600000000000000" charset="-122"/>
                <a:cs typeface="思源黑体 CN Medium" panose="020B0600000000000000" charset="-122"/>
              </a:rPr>
              <a:t>10</a:t>
            </a:r>
            <a:r>
              <a:rPr lang="zh-CN" altLang="en-US" sz="3600">
                <a:latin typeface="思源黑体 CN Medium" panose="020B0600000000000000" charset="-122"/>
                <a:ea typeface="思源黑体 CN Medium" panose="020B0600000000000000" charset="-122"/>
                <a:cs typeface="思源黑体 CN Medium" panose="020B0600000000000000" charset="-122"/>
              </a:rPr>
              <a:t>天资金流向</a:t>
            </a:r>
            <a:endParaRPr lang="zh-CN" altLang="en-US" sz="3600">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88010" y="1085850"/>
            <a:ext cx="9732010" cy="1893570"/>
          </a:xfrm>
          <a:prstGeom prst="rect">
            <a:avLst/>
          </a:prstGeom>
          <a:noFill/>
        </p:spPr>
        <p:txBody>
          <a:bodyPr wrap="square" rtlCol="0" anchor="t">
            <a:noAutofit/>
          </a:bodyPr>
          <a:p>
            <a:r>
              <a:rPr lang="zh-CN" altLang="en-US" sz="2400">
                <a:latin typeface="思源黑体 CN Medium" panose="020B0600000000000000" charset="-122"/>
                <a:ea typeface="思源黑体 CN Medium" panose="020B0600000000000000" charset="-122"/>
                <a:cs typeface="思源黑体 CN Medium" panose="020B0600000000000000" charset="-122"/>
              </a:rPr>
              <a:t>根据统计，过去十年中，两会前20个交易日A股上涨概率为70%；但在两会前一周市场调整概率较大，上涨概率为40%；两会召开期间市场上涨和下跌概率各为50%，不过最近几年两会期间市场多调整；而受两会期间的相关政策催化，两会召开后A股上涨概率在70%左右，近十年两会召开后20天内上涨概率在80%以上！</a:t>
            </a:r>
            <a:endParaRPr lang="zh-CN" altLang="en-US" sz="2400">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70510" y="1051560"/>
            <a:ext cx="11101070" cy="2933065"/>
          </a:xfrm>
          <a:prstGeom prst="rect">
            <a:avLst/>
          </a:prstGeom>
          <a:noFill/>
        </p:spPr>
        <p:txBody>
          <a:bodyPr wrap="square" rtlCol="0" anchor="t">
            <a:noAutofit/>
          </a:bodyPr>
          <a:p>
            <a:r>
              <a:rPr lang="zh-CN" altLang="en-US">
                <a:latin typeface="思源黑体 CN Medium" panose="020B0600000000000000" charset="-122"/>
                <a:ea typeface="思源黑体 CN Medium" panose="020B0600000000000000" charset="-122"/>
              </a:rPr>
              <a:t>往年，两会期间提及的重点产业，其对应的主题多数情况下能获得较好的超额收益。尤其是一些</a:t>
            </a:r>
            <a:r>
              <a:rPr lang="zh-CN" altLang="en-US" sz="2000" b="1">
                <a:solidFill>
                  <a:srgbClr val="FF0000"/>
                </a:solidFill>
                <a:latin typeface="思源黑体 CN Medium" panose="020B0600000000000000" charset="-122"/>
                <a:ea typeface="思源黑体 CN Medium" panose="020B0600000000000000" charset="-122"/>
              </a:rPr>
              <a:t>新出台的政策或新近提出的概念</a:t>
            </a:r>
            <a:r>
              <a:rPr lang="zh-CN" altLang="en-US">
                <a:latin typeface="思源黑体 CN Medium" panose="020B0600000000000000" charset="-122"/>
                <a:ea typeface="思源黑体 CN Medium" panose="020B0600000000000000" charset="-122"/>
              </a:rPr>
              <a:t>，市场关注度相对更高。我们可以结合近期会议提出的重点及当前市场当中的一些热点中找到一些机会。</a:t>
            </a:r>
            <a:endParaRPr lang="zh-CN" altLang="en-US">
              <a:latin typeface="思源黑体 CN Medium" panose="020B0600000000000000" charset="-122"/>
              <a:ea typeface="思源黑体 CN Medium" panose="020B0600000000000000" charset="-122"/>
            </a:endParaRPr>
          </a:p>
          <a:p>
            <a:endParaRPr lang="zh-CN" altLang="en-US">
              <a:latin typeface="思源黑体 CN Medium" panose="020B0600000000000000" charset="-122"/>
              <a:ea typeface="思源黑体 CN Medium" panose="020B0600000000000000" charset="-122"/>
            </a:endParaRPr>
          </a:p>
          <a:p>
            <a:r>
              <a:rPr lang="zh-CN" altLang="en-US">
                <a:latin typeface="思源黑体 CN Medium" panose="020B0600000000000000" charset="-122"/>
                <a:ea typeface="思源黑体 CN Medium" panose="020B0600000000000000" charset="-122"/>
              </a:rPr>
              <a:t>近期市场新提及的：</a:t>
            </a:r>
            <a:r>
              <a:rPr lang="zh-CN" altLang="en-US" sz="2000" b="1">
                <a:solidFill>
                  <a:srgbClr val="FF0000"/>
                </a:solidFill>
                <a:latin typeface="思源黑体 CN Medium" panose="020B0600000000000000" charset="-122"/>
                <a:ea typeface="思源黑体 CN Medium" panose="020B0600000000000000" charset="-122"/>
              </a:rPr>
              <a:t>新质生产力</a:t>
            </a:r>
            <a:r>
              <a:rPr lang="zh-CN" altLang="en-US">
                <a:latin typeface="思源黑体 CN Medium" panose="020B0600000000000000" charset="-122"/>
                <a:ea typeface="思源黑体 CN Medium" panose="020B0600000000000000" charset="-122"/>
              </a:rPr>
              <a:t>、大规模设备更新、消费品以旧换新、银发经济、低空经济、央国企改革等方面的相关主题板块。此外，人口支持政策、推动高水平对外开放、支持民营经济发展等方面的内容也值得关注。</a:t>
            </a:r>
            <a:endParaRPr lang="zh-CN" altLang="en-US">
              <a:latin typeface="思源黑体 CN Medium" panose="020B0600000000000000" charset="-122"/>
              <a:ea typeface="思源黑体 CN Medium" panose="020B0600000000000000" charset="-122"/>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838200"/>
            <a:ext cx="5424170" cy="5142865"/>
          </a:xfrm>
          <a:prstGeom prst="rect">
            <a:avLst/>
          </a:prstGeom>
        </p:spPr>
      </p:pic>
      <p:sp>
        <p:nvSpPr>
          <p:cNvPr id="3" name="文本框 2"/>
          <p:cNvSpPr txBox="1"/>
          <p:nvPr/>
        </p:nvSpPr>
        <p:spPr>
          <a:xfrm>
            <a:off x="5732780" y="1223010"/>
            <a:ext cx="6096000" cy="922020"/>
          </a:xfrm>
          <a:prstGeom prst="rect">
            <a:avLst/>
          </a:prstGeom>
          <a:noFill/>
        </p:spPr>
        <p:txBody>
          <a:bodyPr wrap="square" rtlCol="0" anchor="t">
            <a:spAutoFit/>
          </a:bodyPr>
          <a:p>
            <a:r>
              <a:rPr lang="zh-CN" altLang="en-US">
                <a:latin typeface="思源黑体 CN Medium" panose="020B0600000000000000" charset="-122"/>
                <a:ea typeface="思源黑体 CN Medium" panose="020B0600000000000000" charset="-122"/>
                <a:cs typeface="思源黑体 CN Medium" panose="020B0600000000000000" charset="-122"/>
              </a:rPr>
              <a:t>【B点红色区间+流动资金翻红】，也是启动龙头战法高胜率区间，翻一翻近期走强的个股，大多都是标标准准的启动龙头形态</a:t>
            </a: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4" name="图片 3"/>
          <p:cNvPicPr>
            <a:picLocks noChangeAspect="1"/>
          </p:cNvPicPr>
          <p:nvPr/>
        </p:nvPicPr>
        <p:blipFill>
          <a:blip r:embed="rId2"/>
          <a:stretch>
            <a:fillRect/>
          </a:stretch>
        </p:blipFill>
        <p:spPr>
          <a:xfrm>
            <a:off x="5732780" y="2268220"/>
            <a:ext cx="5025390" cy="4079240"/>
          </a:xfrm>
          <a:prstGeom prst="rect">
            <a:avLst/>
          </a:prstGeom>
        </p:spPr>
      </p:pic>
    </p:spTree>
    <p:custDataLst>
      <p:tags r:id="rId3"/>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3.xml><?xml version="1.0" encoding="utf-8"?>
<p:tagLst xmlns:p="http://schemas.openxmlformats.org/presentationml/2006/main">
  <p:tag name="KSO_WM_DIAGRAM_VIRTUALLY_FRAME" val="{&quot;height&quot;:224.8,&quot;left&quot;:261.75,&quot;top&quot;:132.55,&quot;width&quot;:599.5}"/>
</p:tagLst>
</file>

<file path=ppt/tags/tag24.xml><?xml version="1.0" encoding="utf-8"?>
<p:tagLst xmlns:p="http://schemas.openxmlformats.org/presentationml/2006/main">
  <p:tag name="KSO_WM_DIAGRAM_VIRTUALLY_FRAME" val="{&quot;height&quot;:224.8,&quot;left&quot;:261.75,&quot;top&quot;:132.55,&quot;width&quot;:599.5}"/>
</p:tagLst>
</file>

<file path=ppt/tags/tag25.xml><?xml version="1.0" encoding="utf-8"?>
<p:tagLst xmlns:p="http://schemas.openxmlformats.org/presentationml/2006/main">
  <p:tag name="KSO_WM_DIAGRAM_VIRTUALLY_FRAME" val="{&quot;height&quot;:224.8,&quot;left&quot;:261.75,&quot;top&quot;:132.55,&quot;width&quot;:599.5}"/>
</p:tagLst>
</file>

<file path=ppt/tags/tag26.xml><?xml version="1.0" encoding="utf-8"?>
<p:tagLst xmlns:p="http://schemas.openxmlformats.org/presentationml/2006/main">
  <p:tag name="KSO_WM_DIAGRAM_VIRTUALLY_FRAME" val="{&quot;height&quot;:224.8,&quot;left&quot;:261.75,&quot;top&quot;:132.55,&quot;width&quot;:599.5}"/>
</p:tagLst>
</file>

<file path=ppt/tags/tag27.xml><?xml version="1.0" encoding="utf-8"?>
<p:tagLst xmlns:p="http://schemas.openxmlformats.org/presentationml/2006/main">
  <p:tag name="KSO_WM_DIAGRAM_VIRTUALLY_FRAME" val="{&quot;height&quot;:224.8,&quot;left&quot;:261.75,&quot;top&quot;:132.55,&quot;width&quot;:599.5}"/>
</p:tagLst>
</file>

<file path=ppt/tags/tag28.xml><?xml version="1.0" encoding="utf-8"?>
<p:tagLst xmlns:p="http://schemas.openxmlformats.org/presentationml/2006/main">
  <p:tag name="KSO_WM_DIAGRAM_VIRTUALLY_FRAME" val="{&quot;height&quot;:224.8,&quot;left&quot;:261.75,&quot;top&quot;:132.55,&quot;width&quot;:599.5}"/>
</p:tagLst>
</file>

<file path=ppt/tags/tag29.xml><?xml version="1.0" encoding="utf-8"?>
<p:tagLst xmlns:p="http://schemas.openxmlformats.org/presentationml/2006/main">
  <p:tag name="KSO_WM_DIAGRAM_VIRTUALLY_FRAME" val="{&quot;height&quot;:224.8,&quot;left&quot;:261.75,&quot;top&quot;:132.55,&quot;width&quot;:599.5}"/>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xml><?xml version="1.0" encoding="utf-8"?>
<p:tagLst xmlns:p="http://schemas.openxmlformats.org/presentationml/2006/main">
  <p:tag name="KSO_WM_DIAGRAM_VIRTUALLY_FRAME" val="{&quot;height&quot;:224.8,&quot;left&quot;:261.75,&quot;top&quot;:132.55,&quot;width&quot;:599.5}"/>
</p:tagLst>
</file>

<file path=ppt/tags/tag31.xml><?xml version="1.0" encoding="utf-8"?>
<p:tagLst xmlns:p="http://schemas.openxmlformats.org/presentationml/2006/main">
  <p:tag name="KSO_WM_DIAGRAM_VIRTUALLY_FRAME" val="{&quot;height&quot;:224.8,&quot;left&quot;:261.75,&quot;top&quot;:132.55,&quot;width&quot;:599.5}"/>
</p:tagLst>
</file>

<file path=ppt/tags/tag32.xml><?xml version="1.0" encoding="utf-8"?>
<p:tagLst xmlns:p="http://schemas.openxmlformats.org/presentationml/2006/main">
  <p:tag name="KSO_WM_BEAUTIFY_FLAG" val="#wm#"/>
  <p:tag name="KSO_WM_TEMPLATE_CATEGORY" val="custom"/>
  <p:tag name="KSO_WM_TEMPLATE_INDEX" val="20205176"/>
</p:tagLst>
</file>

<file path=ppt/tags/tag33.xml><?xml version="1.0" encoding="utf-8"?>
<p:tagLst xmlns:p="http://schemas.openxmlformats.org/presentationml/2006/main">
  <p:tag name="KSO_WM_BEAUTIFY_FLAG" val="#wm#"/>
  <p:tag name="KSO_WM_TEMPLATE_CATEGORY" val="custom"/>
  <p:tag name="KSO_WM_TEMPLATE_INDEX" val="20205176"/>
</p:tagLst>
</file>

<file path=ppt/tags/tag34.xml><?xml version="1.0" encoding="utf-8"?>
<p:tagLst xmlns:p="http://schemas.openxmlformats.org/presentationml/2006/main">
  <p:tag name="KSO_WM_BEAUTIFY_FLAG" val="#wm#"/>
  <p:tag name="KSO_WM_TEMPLATE_CATEGORY" val="custom"/>
  <p:tag name="KSO_WM_TEMPLATE_INDEX" val="20205176"/>
</p:tagLst>
</file>

<file path=ppt/tags/tag35.xml><?xml version="1.0" encoding="utf-8"?>
<p:tagLst xmlns:p="http://schemas.openxmlformats.org/presentationml/2006/main">
  <p:tag name="KSO_WM_BEAUTIFY_FLAG" val="#wm#"/>
  <p:tag name="KSO_WM_TEMPLATE_CATEGORY" val="custom"/>
  <p:tag name="KSO_WM_TEMPLATE_INDEX" val="20205176"/>
</p:tagLst>
</file>

<file path=ppt/tags/tag36.xml><?xml version="1.0" encoding="utf-8"?>
<p:tagLst xmlns:p="http://schemas.openxmlformats.org/presentationml/2006/main">
  <p:tag name="KSO_WM_BEAUTIFY_FLAG" val="#wm#"/>
  <p:tag name="KSO_WM_TEMPLATE_CATEGORY" val="custom"/>
  <p:tag name="KSO_WM_TEMPLATE_INDEX" val="20205176"/>
</p:tagLst>
</file>

<file path=ppt/tags/tag37.xml><?xml version="1.0" encoding="utf-8"?>
<p:tagLst xmlns:p="http://schemas.openxmlformats.org/presentationml/2006/main">
  <p:tag name="KSO_WM_BEAUTIFY_FLAG" val="#wm#"/>
  <p:tag name="KSO_WM_TEMPLATE_CATEGORY" val="custom"/>
  <p:tag name="KSO_WM_TEMPLATE_INDEX" val="20205176"/>
</p:tagLst>
</file>

<file path=ppt/tags/tag38.xml><?xml version="1.0" encoding="utf-8"?>
<p:tagLst xmlns:p="http://schemas.openxmlformats.org/presentationml/2006/main">
  <p:tag name="KSO_WM_BEAUTIFY_FLAG" val="#wm#"/>
  <p:tag name="KSO_WM_TEMPLATE_CATEGORY" val="custom"/>
  <p:tag name="KSO_WM_TEMPLATE_INDEX" val="20205176"/>
</p:tagLst>
</file>

<file path=ppt/tags/tag39.xml><?xml version="1.0" encoding="utf-8"?>
<p:tagLst xmlns:p="http://schemas.openxmlformats.org/presentationml/2006/main">
  <p:tag name="KSO_WM_BEAUTIFY_FLAG" val="#wm#"/>
  <p:tag name="KSO_WM_TEMPLATE_CATEGORY" val="custom"/>
  <p:tag name="KSO_WM_TEMPLATE_INDEX" val="20205176"/>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xml><?xml version="1.0" encoding="utf-8"?>
<p:tagLst xmlns:p="http://schemas.openxmlformats.org/presentationml/2006/main">
  <p:tag name="KSO_WM_BEAUTIFY_FLAG" val="#wm#"/>
  <p:tag name="KSO_WM_TEMPLATE_CATEGORY" val="custom"/>
  <p:tag name="KSO_WM_TEMPLATE_INDEX" val="20205176"/>
</p:tagLst>
</file>

<file path=ppt/tags/tag41.xml><?xml version="1.0" encoding="utf-8"?>
<p:tagLst xmlns:p="http://schemas.openxmlformats.org/presentationml/2006/main">
  <p:tag name="KSO_WM_BEAUTIFY_FLAG" val="#wm#"/>
  <p:tag name="KSO_WM_TEMPLATE_CATEGORY" val="custom"/>
  <p:tag name="KSO_WM_TEMPLATE_INDEX" val="20205176"/>
</p:tagLst>
</file>

<file path=ppt/tags/tag42.xml><?xml version="1.0" encoding="utf-8"?>
<p:tagLst xmlns:p="http://schemas.openxmlformats.org/presentationml/2006/main">
  <p:tag name="KSO_WM_BEAUTIFY_FLAG" val="#wm#"/>
  <p:tag name="KSO_WM_TEMPLATE_CATEGORY" val="custom"/>
  <p:tag name="KSO_WM_TEMPLATE_INDEX" val="20205176"/>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wm#"/>
  <p:tag name="KSO_WM_TEMPLATE_CATEGORY" val="custom"/>
  <p:tag name="KSO_WM_TEMPLATE_INDEX" val="20205176"/>
</p:tagLst>
</file>

<file path=ppt/tags/tag45.xml><?xml version="1.0" encoding="utf-8"?>
<p:tagLst xmlns:p="http://schemas.openxmlformats.org/presentationml/2006/main">
  <p:tag name="KSO_WM_BEAUTIFY_FLAG" val="#wm#"/>
  <p:tag name="KSO_WM_TEMPLATE_CATEGORY" val="custom"/>
  <p:tag name="KSO_WM_TEMPLATE_INDEX" val="20205176"/>
</p:tagLst>
</file>

<file path=ppt/tags/tag46.xml><?xml version="1.0" encoding="utf-8"?>
<p:tagLst xmlns:p="http://schemas.openxmlformats.org/presentationml/2006/main">
  <p:tag name="KSO_WM_BEAUTIFY_FLAG" val="#wm#"/>
  <p:tag name="KSO_WM_TEMPLATE_CATEGORY" val="custom"/>
  <p:tag name="KSO_WM_TEMPLATE_INDEX" val="20205176"/>
</p:tagLst>
</file>

<file path=ppt/tags/tag47.xml><?xml version="1.0" encoding="utf-8"?>
<p:tagLst xmlns:p="http://schemas.openxmlformats.org/presentationml/2006/main">
  <p:tag name="KSO_WPP_MARK_KEY" val="7fb726d2-c86b-42c1-b34d-3bbbdc299f5d"/>
  <p:tag name="COMMONDATA" val="eyJoZGlkIjoiNzcwN2EyNDZjZTA2ODVhZTc3ZDAzY2QyMDBhMDQyMzQifQ=="/>
  <p:tag name="commondata" val="eyJoZGlkIjoiYmM4ODZmNjhlZGZiN2UxZmRlMGZmZGI1YTFkMGNjNzUifQ=="/>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911</Words>
  <Application>WPS 演示</Application>
  <PresentationFormat>宽屏</PresentationFormat>
  <Paragraphs>64</Paragraphs>
  <Slides>15</Slides>
  <Notes>0</Notes>
  <HiddenSlides>0</HiddenSlides>
  <MMClips>0</MMClips>
  <ScaleCrop>false</ScaleCrop>
  <HeadingPairs>
    <vt:vector size="6" baseType="variant">
      <vt:variant>
        <vt:lpstr>已用的字体</vt:lpstr>
      </vt:variant>
      <vt:variant>
        <vt:i4>18</vt:i4>
      </vt:variant>
      <vt:variant>
        <vt:lpstr>主题</vt:lpstr>
      </vt:variant>
      <vt:variant>
        <vt:i4>3</vt:i4>
      </vt:variant>
      <vt:variant>
        <vt:lpstr>幻灯片标题</vt:lpstr>
      </vt:variant>
      <vt:variant>
        <vt:i4>15</vt:i4>
      </vt:variant>
    </vt:vector>
  </HeadingPairs>
  <TitlesOfParts>
    <vt:vector size="36" baseType="lpstr">
      <vt:lpstr>Arial</vt:lpstr>
      <vt:lpstr>宋体</vt:lpstr>
      <vt:lpstr>Wingdings</vt:lpstr>
      <vt:lpstr>微软雅黑</vt:lpstr>
      <vt:lpstr>Wingdings</vt:lpstr>
      <vt:lpstr>优设标题黑</vt:lpstr>
      <vt:lpstr>黑体</vt:lpstr>
      <vt:lpstr>微软雅黑 Light</vt:lpstr>
      <vt:lpstr>思源黑体 CN Normal</vt:lpstr>
      <vt:lpstr>思源黑体 CN Medium</vt:lpstr>
      <vt:lpstr>思源黑体 CN Light</vt:lpstr>
      <vt:lpstr>思源黑体 CN Heavy</vt:lpstr>
      <vt:lpstr>思源黑体 CN Regular</vt:lpstr>
      <vt:lpstr>Impact</vt:lpstr>
      <vt:lpstr>Arial Unicode MS</vt:lpstr>
      <vt:lpstr>Calibri</vt:lpstr>
      <vt:lpstr>等线 Light</vt:lpstr>
      <vt:lpstr>等线</vt:lpstr>
      <vt:lpstr>Office 主题​​</vt:lpstr>
      <vt:lpstr>1_自定义设计方案</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只想摆烂</cp:lastModifiedBy>
  <cp:revision>290</cp:revision>
  <dcterms:created xsi:type="dcterms:W3CDTF">2019-06-19T02:08:00Z</dcterms:created>
  <dcterms:modified xsi:type="dcterms:W3CDTF">2024-02-27T09:26:12Z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2052-12.1.0.16250</vt:lpwstr>
  </property>
  <property fmtid="{D5CDD505-2E9C-101B-9397-08002B2CF9AE}" pid="3" name="ICV">
    <vt:lpwstr>35D82A8F59A7430D9D108FFD4C364763_13</vt:lpwstr>
  </property>
</Properties>
</file>