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9"/>
  </p:notesMasterIdLst>
  <p:sldIdLst>
    <p:sldId id="431" r:id="rId5"/>
    <p:sldId id="432" r:id="rId6"/>
    <p:sldId id="433" r:id="rId7"/>
    <p:sldId id="451" r:id="rId8"/>
    <p:sldId id="497" r:id="rId10"/>
    <p:sldId id="498" r:id="rId11"/>
    <p:sldId id="495" r:id="rId12"/>
    <p:sldId id="436" r:id="rId13"/>
    <p:sldId id="437" r:id="rId14"/>
    <p:sldId id="438" r:id="rId15"/>
    <p:sldId id="439" r:id="rId16"/>
    <p:sldId id="440" r:id="rId17"/>
    <p:sldId id="441" r:id="rId18"/>
    <p:sldId id="446" r:id="rId19"/>
    <p:sldId id="442" r:id="rId20"/>
    <p:sldId id="443" r:id="rId21"/>
    <p:sldId id="444" r:id="rId22"/>
    <p:sldId id="445" r:id="rId23"/>
    <p:sldId id="447" r:id="rId24"/>
    <p:sldId id="496" r:id="rId25"/>
    <p:sldId id="492" r:id="rId26"/>
    <p:sldId id="448" r:id="rId27"/>
    <p:sldId id="271" r:id="rId28"/>
    <p:sldId id="499" r:id="rId29"/>
    <p:sldId id="500" r:id="rId30"/>
    <p:sldId id="502" r:id="rId31"/>
    <p:sldId id="501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6" userDrawn="1">
          <p15:clr>
            <a:srgbClr val="A4A3A4"/>
          </p15:clr>
        </p15:guide>
        <p15:guide id="2" pos="3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76"/>
        <p:guide pos="38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7" Type="http://schemas.openxmlformats.org/officeDocument/2006/relationships/tags" Target="tags/tag64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\\192.168.10.86\素材\营销策划\7.课程\炒股进阶班课程项目\2023年10月（第九期）\1920_1080-10.31_1696646537220.png1920_1080-10.31_169664653722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31280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基金的过往业绩并不预示其未来表现，基金管理人管理的其他基金的业绩并不构成基金业绩表现的保证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\\192.168.10.86\素材\营销策划\7.课程\炒股进阶班课程项目\2023年10月（第九期）\总海报1080_1696639699906.png总海报1080_169663969990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9.png"/><Relationship Id="rId1" Type="http://schemas.openxmlformats.org/officeDocument/2006/relationships/tags" Target="../tags/tag3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20.png"/><Relationship Id="rId1" Type="http://schemas.openxmlformats.org/officeDocument/2006/relationships/tags" Target="../tags/tag3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21.png"/><Relationship Id="rId1" Type="http://schemas.openxmlformats.org/officeDocument/2006/relationships/tags" Target="../tags/tag3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2.xml"/><Relationship Id="rId2" Type="http://schemas.openxmlformats.org/officeDocument/2006/relationships/image" Target="../media/image22.png"/><Relationship Id="rId1" Type="http://schemas.openxmlformats.org/officeDocument/2006/relationships/tags" Target="../tags/tag4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4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4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29.png"/><Relationship Id="rId1" Type="http://schemas.openxmlformats.org/officeDocument/2006/relationships/tags" Target="../tags/tag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58.xml"/><Relationship Id="rId7" Type="http://schemas.openxmlformats.org/officeDocument/2006/relationships/image" Target="../media/image34.png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image" Target="../media/image33.png"/><Relationship Id="rId1" Type="http://schemas.openxmlformats.org/officeDocument/2006/relationships/tags" Target="../tags/tag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9.xml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0.xml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1.xml"/><Relationship Id="rId1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2.xml"/><Relationship Id="rId1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4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6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2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637" y="1729871"/>
            <a:ext cx="8484054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透析主力，波段操作</a:t>
            </a:r>
            <a:endParaRPr lang="zh-CN" altLang="en-US" sz="72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主力做票五步走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88085" y="982345"/>
            <a:ext cx="9815830" cy="485267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572000" y="5834295"/>
            <a:ext cx="3048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大家想要做在哪一步？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3720" y="1242060"/>
            <a:ext cx="4743450" cy="46482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355715" y="1245870"/>
            <a:ext cx="50018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</a:rPr>
              <a:t>如图所示，主力状态有</a:t>
            </a:r>
            <a:r>
              <a:rPr lang="zh-CN" altLang="en-US">
                <a:solidFill>
                  <a:srgbClr val="0070C0"/>
                </a:solidFill>
              </a:rPr>
              <a:t>蓝色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rgbClr val="00B050"/>
                </a:solidFill>
              </a:rPr>
              <a:t>绿色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</a:rPr>
              <a:t>红色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rgbClr val="F900F9"/>
                </a:solidFill>
              </a:rPr>
              <a:t>紫色、</a:t>
            </a:r>
            <a:r>
              <a:rPr lang="zh-CN" altLang="en-US" b="1">
                <a:solidFill>
                  <a:srgbClr val="F0E378"/>
                </a:solidFill>
              </a:rPr>
              <a:t>黄色</a:t>
            </a:r>
            <a:r>
              <a:rPr lang="zh-CN" altLang="en-US">
                <a:solidFill>
                  <a:schemeClr val="tx1"/>
                </a:solidFill>
              </a:rPr>
              <a:t>等几种不同的颜色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295390" y="2427605"/>
            <a:ext cx="5062220" cy="3463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6">
                    <a:lumMod val="75000"/>
                  </a:schemeClr>
                </a:solidFill>
              </a:rPr>
              <a:t>红色</a:t>
            </a:r>
            <a:r>
              <a:rPr lang="zh-CN" altLang="en-US" sz="1600">
                <a:solidFill>
                  <a:schemeClr val="tx1"/>
                </a:solidFill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中线主力</a:t>
            </a:r>
            <a:r>
              <a:rPr lang="zh-CN" altLang="en-US" sz="1600">
                <a:solidFill>
                  <a:schemeClr val="tx1"/>
                </a:solidFill>
              </a:rPr>
              <a:t>，一般是基金机构，保险资金、前十大股东等中长线资金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rgbClr val="F900F9"/>
                </a:solidFill>
              </a:rPr>
              <a:t>紫色</a:t>
            </a:r>
            <a:r>
              <a:rPr lang="zh-CN" altLang="en-US" sz="1600">
                <a:solidFill>
                  <a:schemeClr val="tx1"/>
                </a:solidFill>
              </a:rPr>
              <a:t>代表短线主力，一般是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短期的</a:t>
            </a:r>
            <a:r>
              <a:rPr lang="zh-CN" altLang="en-US" sz="1600">
                <a:solidFill>
                  <a:schemeClr val="tx1"/>
                </a:solidFill>
              </a:rPr>
              <a:t>，大户等喜欢炒作短线的资金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蓝色</a:t>
            </a:r>
            <a:r>
              <a:rPr lang="zh-CN" altLang="en-US" sz="1600">
                <a:solidFill>
                  <a:schemeClr val="tx1"/>
                </a:solidFill>
              </a:rPr>
              <a:t>和</a:t>
            </a:r>
            <a:r>
              <a:rPr lang="zh-CN" altLang="en-US" sz="1600">
                <a:solidFill>
                  <a:srgbClr val="00B050"/>
                </a:solidFill>
              </a:rPr>
              <a:t>绿色</a:t>
            </a:r>
            <a:r>
              <a:rPr lang="zh-CN" altLang="en-US" sz="1600">
                <a:solidFill>
                  <a:schemeClr val="tx1"/>
                </a:solidFill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套牢资金</a:t>
            </a:r>
            <a:r>
              <a:rPr lang="zh-CN" altLang="en-US" sz="1600">
                <a:solidFill>
                  <a:schemeClr val="tx1"/>
                </a:solidFill>
              </a:rPr>
              <a:t>，区别是蓝色是短期套牢资金，绿色是长期套牢资金，这一块绝大多数时候是散户居多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solidFill>
                  <a:srgbClr val="F0E378"/>
                </a:solidFill>
              </a:rPr>
              <a:t>黄色</a:t>
            </a:r>
            <a:r>
              <a:rPr lang="zh-CN" altLang="en-US" sz="1600">
                <a:solidFill>
                  <a:schemeClr val="tx1"/>
                </a:solidFill>
              </a:rPr>
              <a:t>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控盘资金</a:t>
            </a:r>
            <a:r>
              <a:rPr lang="zh-CN" altLang="en-US" sz="1600">
                <a:solidFill>
                  <a:schemeClr val="tx1"/>
                </a:solidFill>
              </a:rPr>
              <a:t>，也就是我们的主力控盘，主力控盘也属于主力状态的一种，代表的是中线资金筹码收集到了一定程度才会有控盘</a:t>
            </a:r>
            <a:endParaRPr lang="zh-CN" altLang="en-US" sz="1600">
              <a:solidFill>
                <a:schemeClr val="tx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2125" y="878205"/>
            <a:ext cx="11207750" cy="55638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蓝色网状，庄家砸盘出货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2750" y="711835"/>
            <a:ext cx="11367770" cy="57353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色网状：短期主力，复制涨停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455" y="720725"/>
            <a:ext cx="4416425" cy="56934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9415" y="6245860"/>
            <a:ext cx="470535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800"/>
              <a:t>【风险提示】个别情况不代表普遍实际收益率，过往收益亦不代表未来收益的承诺，股市有风险，投资需谨慎！</a:t>
            </a:r>
            <a:endParaRPr lang="zh-CN" altLang="en-US" sz="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885" y="720725"/>
            <a:ext cx="6720840" cy="56934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紫色网状，短线主力出击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715" y="705485"/>
            <a:ext cx="5667375" cy="57124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75" y="706755"/>
            <a:ext cx="5890895" cy="5711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红色网状：中线机构低位吸筹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9265" y="713105"/>
            <a:ext cx="11229340" cy="56616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8700" y="168402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中线机构资金低位吸筹，震荡向上</a:t>
            </a:r>
            <a:endParaRPr lang="zh-CN" altLang="en-US" sz="2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235" y="708025"/>
            <a:ext cx="4972050" cy="56540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蓝色网状：中线主力洗盘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0380" y="708025"/>
            <a:ext cx="11182350" cy="5657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波段复制涨停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波段复制涨停选股思路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095365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3270" y="1952625"/>
            <a:ext cx="8124825" cy="29527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透析主力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波段复制涨停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波段复制涨停选股思路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231890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870"/>
            <a:ext cx="12192000" cy="55283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绩优有主力双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牛：波段复制涨停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525" y="701675"/>
            <a:ext cx="11918950" cy="57429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最佳拍档：主题龙头回档</a:t>
            </a:r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波段买卖</a:t>
            </a:r>
            <a:endParaRPr lang="zh-CN" altLang="en-US" sz="36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11" name="图片 10" descr="C:\Users\Administrator\Desktop\操作细则.png操作细则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18185"/>
            <a:ext cx="11710035" cy="577977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97255" y="1694815"/>
            <a:ext cx="364553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点建仓三成做反弹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日，回档抬升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点加仓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97255" y="2123440"/>
            <a:ext cx="1855470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、资金翻红，金叉加仓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7255" y="2494915"/>
            <a:ext cx="355282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、线</a:t>
            </a:r>
            <a:r>
              <a:rPr 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上持有为主，短线高位死叉减仓一半做波段</a:t>
            </a:r>
            <a:endParaRPr lang="zh-CN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97255" y="3580130"/>
            <a:ext cx="358457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、破位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点中期卖出，短期高位智能交易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点减仓</a:t>
            </a:r>
            <a:endParaRPr lang="zh-CN" altLang="en-US" sz="1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890" y="716915"/>
            <a:ext cx="5311775" cy="57365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智尊 _17724414469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_17724414560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预收倒计时_17724414636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240 拷贝 2_17724414689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 B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点，资金翻红回档低吸机会</a:t>
            </a:r>
            <a:endParaRPr lang="zh-CN" altLang="en-US" sz="36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525" y="693420"/>
            <a:ext cx="11919585" cy="57899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 </a:t>
            </a:r>
            <a:r>
              <a:rPr 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跌下来是机会？</a:t>
            </a:r>
            <a:endParaRPr lang="zh-CN" sz="36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165" y="762635"/>
            <a:ext cx="10977880" cy="57378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 </a:t>
            </a:r>
            <a:r>
              <a:rPr 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跌下来是机会？</a:t>
            </a:r>
            <a:endParaRPr lang="zh-CN" sz="36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11200"/>
            <a:ext cx="11826240" cy="57264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弱势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行情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，低位跟对主力做票，账户飘红！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730" y="726440"/>
            <a:ext cx="4872355" cy="57035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00" y="719455"/>
            <a:ext cx="6456045" cy="56819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透析主力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找准定位，选对方向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811020" y="1686878"/>
            <a:ext cx="38404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庄家：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、专业团队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、资金庞大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、内幕消息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、仓位笨重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、建仓周期长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534150" y="1686878"/>
            <a:ext cx="38404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散户：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</a:rPr>
              <a:t>、仓位灵活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</a:rPr>
              <a:t>、无需吸筹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3</a:t>
            </a:r>
            <a:r>
              <a:rPr lang="zh-CN" altLang="en-US" sz="2800" b="1" dirty="0">
                <a:solidFill>
                  <a:srgbClr val="FF0000"/>
                </a:solidFill>
              </a:rPr>
              <a:t>、不够专业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</a:rPr>
              <a:t>、没有内幕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5</a:t>
            </a:r>
            <a:r>
              <a:rPr lang="zh-CN" altLang="en-US" sz="2800" b="1" dirty="0">
                <a:solidFill>
                  <a:srgbClr val="FF0000"/>
                </a:solidFill>
              </a:rPr>
              <a:t>、资金不大</a:t>
            </a:r>
            <a:r>
              <a:rPr lang="zh-CN" altLang="en-US" sz="2800" b="1" dirty="0">
                <a:solidFill>
                  <a:schemeClr val="bg1"/>
                </a:solidFill>
              </a:rPr>
              <a:t>大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M0MzIzOGExY2RmNDFkZTQ5ZTE4NzVmNjNiZTY4MWE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943</Words>
  <Application>WPS 演示</Application>
  <PresentationFormat>宽屏</PresentationFormat>
  <Paragraphs>107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452</cp:revision>
  <dcterms:created xsi:type="dcterms:W3CDTF">2019-06-19T02:08:00Z</dcterms:created>
  <dcterms:modified xsi:type="dcterms:W3CDTF">2026-03-02T11:19:52Z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C80DD18245BE44E4967DA15E7240BCCF_13</vt:lpwstr>
  </property>
</Properties>
</file>