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4166" r:id="rId4"/>
    <p:sldId id="4167" r:id="rId5"/>
    <p:sldId id="4168" r:id="rId6"/>
    <p:sldId id="4397" r:id="rId7"/>
    <p:sldId id="4395" r:id="rId8"/>
    <p:sldId id="4369" r:id="rId9"/>
    <p:sldId id="4391" r:id="rId10"/>
    <p:sldId id="4390" r:id="rId11"/>
    <p:sldId id="4398" r:id="rId12"/>
    <p:sldId id="4229" r:id="rId13"/>
    <p:sldId id="4387" r:id="rId14"/>
    <p:sldId id="4393" r:id="rId15"/>
    <p:sldId id="4388" r:id="rId16"/>
    <p:sldId id="4396" r:id="rId17"/>
    <p:sldId id="4399" r:id="rId18"/>
    <p:sldId id="4400" r:id="rId19"/>
    <p:sldId id="4209" r:id="rId20"/>
    <p:sldId id="4183" r:id="rId21"/>
    <p:sldId id="4184" r:id="rId22"/>
    <p:sldId id="4241" r:id="rId23"/>
    <p:sldId id="4401" r:id="rId24"/>
    <p:sldId id="4402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6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4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5.xml"/><Relationship Id="rId6" Type="http://schemas.openxmlformats.org/officeDocument/2006/relationships/image" Target="../media/image63.png"/><Relationship Id="rId5" Type="http://schemas.openxmlformats.org/officeDocument/2006/relationships/tags" Target="../tags/tag154.xml"/><Relationship Id="rId4" Type="http://schemas.openxmlformats.org/officeDocument/2006/relationships/image" Target="../media/image3.png"/><Relationship Id="rId3" Type="http://schemas.openxmlformats.org/officeDocument/2006/relationships/tags" Target="../tags/tag153.xml"/><Relationship Id="rId2" Type="http://schemas.openxmlformats.org/officeDocument/2006/relationships/image" Target="../media/image1.png"/><Relationship Id="rId1" Type="http://schemas.openxmlformats.org/officeDocument/2006/relationships/tags" Target="../tags/tag1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9.xml"/><Relationship Id="rId6" Type="http://schemas.openxmlformats.org/officeDocument/2006/relationships/image" Target="../media/image64.png"/><Relationship Id="rId5" Type="http://schemas.openxmlformats.org/officeDocument/2006/relationships/tags" Target="../tags/tag158.xml"/><Relationship Id="rId4" Type="http://schemas.openxmlformats.org/officeDocument/2006/relationships/image" Target="../media/image3.png"/><Relationship Id="rId3" Type="http://schemas.openxmlformats.org/officeDocument/2006/relationships/tags" Target="../tags/tag157.xml"/><Relationship Id="rId2" Type="http://schemas.openxmlformats.org/officeDocument/2006/relationships/image" Target="../media/image1.png"/><Relationship Id="rId1" Type="http://schemas.openxmlformats.org/officeDocument/2006/relationships/tags" Target="../tags/tag156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../media/image3.png"/><Relationship Id="rId3" Type="http://schemas.openxmlformats.org/officeDocument/2006/relationships/tags" Target="../tags/tag161.xml"/><Relationship Id="rId2" Type="http://schemas.openxmlformats.org/officeDocument/2006/relationships/image" Target="../media/image1.png"/><Relationship Id="rId1" Type="http://schemas.openxmlformats.org/officeDocument/2006/relationships/tags" Target="../tags/tag1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image" Target="../media/image22.png"/><Relationship Id="rId5" Type="http://schemas.openxmlformats.org/officeDocument/2006/relationships/tags" Target="../tags/tag136.xml"/><Relationship Id="rId4" Type="http://schemas.openxmlformats.org/officeDocument/2006/relationships/image" Target="../media/image21.png"/><Relationship Id="rId3" Type="http://schemas.openxmlformats.org/officeDocument/2006/relationships/tags" Target="../tags/tag135.xml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41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年后周线金叉潮（超买）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727710"/>
            <a:ext cx="451294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0165" y="3333750"/>
            <a:ext cx="4191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三分之二板块年后进入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周线金叉区域</a:t>
            </a:r>
            <a:r>
              <a:rPr lang="zh-CN" altLang="en-US">
                <a:highlight>
                  <a:srgbClr val="FFFF00"/>
                </a:highlight>
              </a:rPr>
              <a:t>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容错率提高，可以选活跃股布局，板块相对不那么重要。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97815" y="4589780"/>
            <a:ext cx="3380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超级买入法把握：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en-US" altLang="zh-CN"/>
              <a:t> </a:t>
            </a:r>
            <a:r>
              <a:rPr lang="zh-CN" altLang="en-US"/>
              <a:t>涨幅</a:t>
            </a:r>
            <a:r>
              <a:rPr lang="en-US" altLang="zh-CN"/>
              <a:t>8-20%</a:t>
            </a:r>
            <a:r>
              <a:rPr lang="zh-CN" altLang="en-US"/>
              <a:t>突破个股建立股池，</a:t>
            </a:r>
            <a:endParaRPr lang="zh-CN" altLang="en-US"/>
          </a:p>
          <a:p>
            <a:r>
              <a:rPr lang="zh-CN" altLang="en-US"/>
              <a:t>等待次日低开机会。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685" y="847090"/>
            <a:ext cx="4768850" cy="5163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8321358" y="1456373"/>
            <a:ext cx="3533775" cy="1095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675" y="2689860"/>
            <a:ext cx="3533775" cy="220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360535" y="5010785"/>
            <a:ext cx="27374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sym typeface="+mn-ea"/>
              </a:rPr>
              <a:t>以上为特定客户、特定时间区间的历史业绩，个别情况不代表普遍现象，个股历史涨幅不预示其未来表现，过往收益亦不代表未来收益承诺。市场有风险，投资需谨慎！</a:t>
            </a:r>
            <a:endParaRPr lang="zh-CN" altLang="en-US" sz="1200">
              <a:solidFill>
                <a:schemeClr val="bg1">
                  <a:lumMod val="6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超级买入法选股（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445" y="933450"/>
            <a:ext cx="5325110" cy="50806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25" y="727710"/>
            <a:ext cx="4053205" cy="4552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895" y="1890395"/>
            <a:ext cx="4009390" cy="4456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突破选择（科技）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560" y="867410"/>
            <a:ext cx="5622925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155" y="760095"/>
            <a:ext cx="4545330" cy="1687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805" y="2480945"/>
            <a:ext cx="4544695" cy="3584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715" y="2952115"/>
            <a:ext cx="3434715" cy="3393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突破选择（有色）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910" y="834390"/>
            <a:ext cx="5325110" cy="5510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515" y="966470"/>
            <a:ext cx="3622675" cy="3030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965" y="2451100"/>
            <a:ext cx="4048125" cy="33356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在控盘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160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中选择周线刚金叉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 descr="823a254667e9c62ade85d870a45f2cea"/>
          <p:cNvPicPr>
            <a:picLocks noChangeAspect="1"/>
          </p:cNvPicPr>
          <p:nvPr/>
        </p:nvPicPr>
        <p:blipFill>
          <a:blip r:embed="rId1"/>
          <a:srcRect r="28412"/>
          <a:stretch>
            <a:fillRect/>
          </a:stretch>
        </p:blipFill>
        <p:spPr>
          <a:xfrm>
            <a:off x="139700" y="777240"/>
            <a:ext cx="6576695" cy="534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455" y="1056005"/>
            <a:ext cx="5080000" cy="3677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7776210" y="4862830"/>
            <a:ext cx="40328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《螺蛳粉》炒股笔记本</a:t>
            </a:r>
            <a:r>
              <a:rPr lang="en-US" altLang="zh-CN">
                <a:highlight>
                  <a:srgbClr val="FFFF00"/>
                </a:highlight>
              </a:rPr>
              <a:t>17</a:t>
            </a:r>
            <a:r>
              <a:rPr lang="zh-CN" altLang="en-US">
                <a:highlight>
                  <a:srgbClr val="FFFF00"/>
                </a:highlight>
              </a:rPr>
              <a:t>页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solidFill>
                  <a:srgbClr val="F315F3"/>
                </a:solidFill>
                <a:sym typeface="+mn-ea"/>
              </a:rPr>
              <a:t>知识点：</a:t>
            </a:r>
            <a:r>
              <a:rPr lang="zh-CN" altLang="en-US">
                <a:sym typeface="+mn-ea"/>
              </a:rPr>
              <a:t>周线金叉，日线</a:t>
            </a:r>
            <a:r>
              <a:rPr lang="en-US" altLang="zh-CN">
                <a:sym typeface="+mn-ea"/>
              </a:rPr>
              <a:t>B</a:t>
            </a:r>
            <a:r>
              <a:rPr lang="zh-CN" altLang="en-US">
                <a:sym typeface="+mn-ea"/>
              </a:rPr>
              <a:t>点站上智能辅助线，波段补涨需求。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057005" y="2630805"/>
            <a:ext cx="653415" cy="479425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接上页选股结果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80" y="727710"/>
            <a:ext cx="4238625" cy="3601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1571625"/>
            <a:ext cx="3985895" cy="3592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695" y="708025"/>
            <a:ext cx="3989705" cy="3109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 descr="1671d3c2d938dcaef00541e621f252c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130" y="3850005"/>
            <a:ext cx="3354070" cy="2527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510665" y="5598160"/>
            <a:ext cx="4389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周线金叉，日线</a:t>
            </a:r>
            <a:r>
              <a:rPr lang="en-US" altLang="zh-CN">
                <a:highlight>
                  <a:srgbClr val="FFFF00"/>
                </a:highlight>
              </a:rPr>
              <a:t>B</a:t>
            </a:r>
            <a:r>
              <a:rPr lang="zh-CN" altLang="en-US">
                <a:highlight>
                  <a:srgbClr val="FFFF00"/>
                </a:highlight>
              </a:rPr>
              <a:t>点站上智能辅助线，趋势潜伏修复，波段补涨需求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控盘主线轮动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</a:t>
            </a:r>
            <a:r>
              <a:rPr lang="en-US" alt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点回档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2026.3.2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_17724389271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_17724389123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节奏：本周进入死叉回档（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" y="920115"/>
            <a:ext cx="3870960" cy="3680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80" y="920115"/>
            <a:ext cx="3971290" cy="3680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405" y="2343150"/>
            <a:ext cx="4652645" cy="3903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494155" y="5291455"/>
            <a:ext cx="5485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指数年后资金翻红，金叉末期，易进入</a:t>
            </a:r>
            <a:r>
              <a:rPr lang="zh-CN" altLang="en-US">
                <a:solidFill>
                  <a:srgbClr val="0029DA"/>
                </a:solidFill>
              </a:rPr>
              <a:t>死叉回档区间</a:t>
            </a:r>
            <a:r>
              <a:rPr lang="zh-CN" altLang="en-US"/>
              <a:t>，寻找</a:t>
            </a:r>
            <a:r>
              <a:rPr lang="zh-CN" altLang="en-US">
                <a:solidFill>
                  <a:srgbClr val="F315F3"/>
                </a:solidFill>
              </a:rPr>
              <a:t>大单突破回档机会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消息面：有色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金属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6010" y="718820"/>
            <a:ext cx="3238500" cy="2733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5" y="734695"/>
            <a:ext cx="4675505" cy="564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852035" y="5210810"/>
            <a:ext cx="71926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科技：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①春节期间大模型集中爆发（豆包、千问、智普、</a:t>
            </a:r>
            <a:r>
              <a:rPr lang="en-US" altLang="zh-CN"/>
              <a:t>seedance </a:t>
            </a:r>
            <a:r>
              <a:rPr lang="zh-CN" altLang="en-US"/>
              <a:t>等）</a:t>
            </a:r>
            <a:endParaRPr lang="zh-CN" altLang="en-US"/>
          </a:p>
          <a:p>
            <a:r>
              <a:rPr lang="zh-CN" altLang="en-US"/>
              <a:t>②智普获摩根大通首次覆盖并给予</a:t>
            </a:r>
            <a:r>
              <a:rPr lang="en-US" altLang="zh-CN"/>
              <a:t>“</a:t>
            </a:r>
            <a:r>
              <a:rPr lang="zh-CN" altLang="en-US"/>
              <a:t>买入</a:t>
            </a:r>
            <a:r>
              <a:rPr lang="en-US" altLang="zh-CN"/>
              <a:t>”</a:t>
            </a:r>
            <a:r>
              <a:rPr lang="zh-CN" altLang="en-US"/>
              <a:t>评级，</a:t>
            </a:r>
            <a:r>
              <a:rPr lang="en-US" altLang="zh-CN"/>
              <a:t>2.20</a:t>
            </a:r>
            <a:r>
              <a:rPr lang="zh-CN" altLang="en-US"/>
              <a:t>单日上涨</a:t>
            </a:r>
            <a:r>
              <a:rPr lang="en-US" altLang="zh-CN"/>
              <a:t>40%</a:t>
            </a:r>
            <a:endParaRPr lang="en-US" altLang="zh-CN"/>
          </a:p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010" y="718820"/>
            <a:ext cx="2603500" cy="2733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010" y="3536315"/>
            <a:ext cx="6410325" cy="1590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科技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有色，控盘主线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04305" y="920115"/>
            <a:ext cx="5016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年后思路：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/>
              <a:t>①市场</a:t>
            </a:r>
            <a:r>
              <a:rPr lang="zh-CN" altLang="en-US">
                <a:solidFill>
                  <a:srgbClr val="F315F3"/>
                </a:solidFill>
              </a:rPr>
              <a:t>增量回归</a:t>
            </a:r>
            <a:r>
              <a:rPr lang="zh-CN" altLang="en-US"/>
              <a:t>，普涨后下周波段死叉回档。</a:t>
            </a:r>
            <a:endParaRPr lang="zh-CN" altLang="en-US"/>
          </a:p>
          <a:p>
            <a:r>
              <a:rPr lang="zh-CN" altLang="en-US"/>
              <a:t>②指数再次</a:t>
            </a:r>
            <a:r>
              <a:rPr lang="zh-CN" altLang="en-US">
                <a:solidFill>
                  <a:srgbClr val="F315F3"/>
                </a:solidFill>
              </a:rPr>
              <a:t>周线金叉</a:t>
            </a:r>
            <a:r>
              <a:rPr lang="zh-CN" altLang="en-US"/>
              <a:t>，再次突破股增多</a:t>
            </a:r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F315F3"/>
                </a:solidFill>
              </a:rPr>
              <a:t>科技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有色</a:t>
            </a:r>
            <a:r>
              <a:rPr lang="zh-CN" altLang="en-US"/>
              <a:t>控盘主线老鸭头突破回档把握。</a:t>
            </a:r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8705" y="2379980"/>
            <a:ext cx="5016500" cy="1923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" y="819150"/>
            <a:ext cx="3798570" cy="1560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710"/>
          <a:stretch>
            <a:fillRect/>
          </a:stretch>
        </p:blipFill>
        <p:spPr>
          <a:xfrm>
            <a:off x="611505" y="2444750"/>
            <a:ext cx="4175760" cy="3808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705" y="4481830"/>
            <a:ext cx="5016500" cy="1781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900670" y="3681095"/>
            <a:ext cx="2982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科技类历年</a:t>
            </a:r>
            <a:r>
              <a:rPr lang="en-US" altLang="zh-CN">
                <a:highlight>
                  <a:srgbClr val="FFFF00"/>
                </a:highlight>
              </a:rPr>
              <a:t>2</a:t>
            </a:r>
            <a:r>
              <a:rPr lang="zh-CN" altLang="en-US">
                <a:highlight>
                  <a:srgbClr val="FFFF00"/>
                </a:highlight>
              </a:rPr>
              <a:t>月胜率高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13420" y="5367020"/>
            <a:ext cx="256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控盘主线科技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有色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03975" y="1017270"/>
            <a:ext cx="5577205" cy="4735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5575" y="2348865"/>
            <a:ext cx="5313680" cy="4022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题材走强（主线淘金为例）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5575" y="801370"/>
            <a:ext cx="5940425" cy="1489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908175" y="4374515"/>
            <a:ext cx="162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7991475" y="3538855"/>
            <a:ext cx="1784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高控盘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大单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36665" y="5827395"/>
            <a:ext cx="5643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题材承压（主线淘金为例）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65" y="914400"/>
            <a:ext cx="5778500" cy="1513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2588260"/>
            <a:ext cx="4844415" cy="37344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430" y="910590"/>
            <a:ext cx="5679440" cy="4841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107430" y="5827395"/>
            <a:ext cx="58731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异动把握：石油（主线淘金为例）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883920"/>
            <a:ext cx="6231255" cy="1333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rcRect l="49392" t="5487" r="316" b="9431"/>
          <a:stretch>
            <a:fillRect/>
          </a:stretch>
        </p:blipFill>
        <p:spPr>
          <a:xfrm>
            <a:off x="4062730" y="2299970"/>
            <a:ext cx="3682365" cy="3875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5374" t="420" r="141" b="1740"/>
          <a:stretch>
            <a:fillRect/>
          </a:stretch>
        </p:blipFill>
        <p:spPr>
          <a:xfrm>
            <a:off x="230505" y="2299970"/>
            <a:ext cx="3449955" cy="38677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r="4809"/>
          <a:stretch>
            <a:fillRect/>
          </a:stretch>
        </p:blipFill>
        <p:spPr>
          <a:xfrm>
            <a:off x="8558530" y="801370"/>
            <a:ext cx="2664460" cy="2554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335" y="1016000"/>
            <a:ext cx="2096135" cy="780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75" y="3310890"/>
            <a:ext cx="2650490" cy="1201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875" y="4598670"/>
            <a:ext cx="2649855" cy="1568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 descr="主线淘金"/>
          <p:cNvPicPr>
            <a:picLocks noChangeAspect="1"/>
          </p:cNvPicPr>
          <p:nvPr/>
        </p:nvPicPr>
        <p:blipFill>
          <a:blip r:embed="rId8"/>
          <a:srcRect l="2052" b="6997"/>
          <a:stretch>
            <a:fillRect/>
          </a:stretch>
        </p:blipFill>
        <p:spPr>
          <a:xfrm>
            <a:off x="7997825" y="3268980"/>
            <a:ext cx="3859530" cy="15608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298940" y="5142865"/>
            <a:ext cx="2942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solidFill>
                  <a:srgbClr val="FF0000"/>
                </a:solidFill>
              </a:rPr>
              <a:t>《主线淘金》订阅</a:t>
            </a:r>
            <a:endParaRPr lang="zh-CN" altLang="en-US" sz="1600">
              <a:solidFill>
                <a:srgbClr val="FF0000"/>
              </a:solidFill>
            </a:endParaRPr>
          </a:p>
          <a:p>
            <a:r>
              <a:rPr lang="zh-CN" altLang="en-US" sz="1600">
                <a:solidFill>
                  <a:srgbClr val="F315F3"/>
                </a:solidFill>
              </a:rPr>
              <a:t>新朋友：</a:t>
            </a:r>
            <a:r>
              <a:rPr lang="zh-CN" altLang="en-US" sz="1600"/>
              <a:t>建议买一个月，体验</a:t>
            </a:r>
            <a:endParaRPr lang="zh-CN" altLang="en-US" sz="1600"/>
          </a:p>
          <a:p>
            <a:r>
              <a:rPr lang="zh-CN" altLang="en-US" sz="1600">
                <a:solidFill>
                  <a:srgbClr val="0029DA"/>
                </a:solidFill>
              </a:rPr>
              <a:t>老朋友：</a:t>
            </a:r>
            <a:r>
              <a:rPr lang="zh-CN" altLang="en-US" sz="1600"/>
              <a:t>常看，买半年，划算</a:t>
            </a:r>
            <a:endParaRPr lang="zh-CN" altLang="en-US" sz="1600"/>
          </a:p>
        </p:txBody>
      </p:sp>
      <p:pic>
        <p:nvPicPr>
          <p:cNvPr id="17" name="图片 16" descr="f977fbb995731dd81bd9f019e9e3af5e"/>
          <p:cNvPicPr>
            <a:picLocks noChangeAspect="1"/>
          </p:cNvPicPr>
          <p:nvPr/>
        </p:nvPicPr>
        <p:blipFill>
          <a:blip r:embed="rId9"/>
          <a:srcRect l="7261"/>
          <a:stretch>
            <a:fillRect/>
          </a:stretch>
        </p:blipFill>
        <p:spPr>
          <a:xfrm>
            <a:off x="6962140" y="4849495"/>
            <a:ext cx="2402205" cy="1343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87780" y="6182995"/>
            <a:ext cx="93548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custDataLst>
      <p:tags r:id="rId10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DIAGRAM_VIRTUALLY_FRAME" val="{&quot;height&quot;:457.45,&quot;left&quot;:6.1,&quot;top&quot;:63.1,&quot;width&quot;:947.8}"/>
</p:tagLst>
</file>

<file path=ppt/tags/tag135.xml><?xml version="1.0" encoding="utf-8"?>
<p:tagLst xmlns:p="http://schemas.openxmlformats.org/presentationml/2006/main">
  <p:tag name="KSO_WM_DIAGRAM_VIRTUALLY_FRAME" val="{&quot;height&quot;:457.45,&quot;left&quot;:6.1,&quot;top&quot;:63.1,&quot;width&quot;:947.8}"/>
</p:tagLst>
</file>

<file path=ppt/tags/tag136.xml><?xml version="1.0" encoding="utf-8"?>
<p:tagLst xmlns:p="http://schemas.openxmlformats.org/presentationml/2006/main">
  <p:tag name="KSO_WM_DIAGRAM_VIRTUALLY_FRAME" val="{&quot;height&quot;:457.45,&quot;left&quot;:6.1,&quot;top&quot;:63.1,&quot;width&quot;:947.8}"/>
</p:tagLst>
</file>

<file path=ppt/tags/tag137.xml><?xml version="1.0" encoding="utf-8"?>
<p:tagLst xmlns:p="http://schemas.openxmlformats.org/presentationml/2006/main">
  <p:tag name="KSO_WM_DIAGRAM_VIRTUALLY_FRAME" val="{&quot;height&quot;:457.45,&quot;left&quot;:6.1,&quot;top&quot;:63.1,&quot;width&quot;:947.8}"/>
</p:tagLst>
</file>

<file path=ppt/tags/tag138.xml><?xml version="1.0" encoding="utf-8"?>
<p:tagLst xmlns:p="http://schemas.openxmlformats.org/presentationml/2006/main">
  <p:tag name="KSO_WM_DIAGRAM_VIRTUALLY_FRAME" val="{&quot;height&quot;:457.45,&quot;left&quot;:6.1,&quot;top&quot;:63.1,&quot;width&quot;:947.8}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1648</Words>
  <Application>WPS 演示</Application>
  <PresentationFormat>宽屏</PresentationFormat>
  <Paragraphs>149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1175</cp:revision>
  <dcterms:created xsi:type="dcterms:W3CDTF">2019-06-19T02:08:00Z</dcterms:created>
  <dcterms:modified xsi:type="dcterms:W3CDTF">2026-03-02T10:01:15Z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