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5" r:id="rId3"/>
    <p:sldId id="306" r:id="rId5"/>
    <p:sldId id="322" r:id="rId6"/>
    <p:sldId id="324" r:id="rId7"/>
    <p:sldId id="323" r:id="rId8"/>
    <p:sldId id="307" r:id="rId9"/>
    <p:sldId id="311" r:id="rId10"/>
    <p:sldId id="305" r:id="rId11"/>
    <p:sldId id="310" r:id="rId12"/>
    <p:sldId id="312" r:id="rId13"/>
    <p:sldId id="321" r:id="rId14"/>
    <p:sldId id="314" r:id="rId15"/>
    <p:sldId id="313" r:id="rId16"/>
    <p:sldId id="315" r:id="rId17"/>
    <p:sldId id="316" r:id="rId18"/>
    <p:sldId id="317" r:id="rId19"/>
    <p:sldId id="318" r:id="rId20"/>
    <p:sldId id="320" r:id="rId21"/>
    <p:sldId id="303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3" userDrawn="1">
          <p15:clr>
            <a:srgbClr val="A4A3A4"/>
          </p15:clr>
        </p15:guide>
        <p15:guide id="2" pos="36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47F1"/>
    <a:srgbClr val="D125E1"/>
    <a:srgbClr val="B70403"/>
    <a:srgbClr val="241789"/>
    <a:srgbClr val="4A4A4A"/>
    <a:srgbClr val="FFFEEB"/>
    <a:srgbClr val="FFF4A3"/>
    <a:srgbClr val="D9D9D9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93"/>
        <p:guide pos="363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74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4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8.xml"/><Relationship Id="rId3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tags" Target="../tags/tag11.xml"/><Relationship Id="rId3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14.xml"/><Relationship Id="rId3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6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7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5" name="图片 4" descr="组 292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图片 1" descr="4 拷贝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5" name="图片 4" descr="组 29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5" name="图片 4" descr="组 292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图片 2" descr="4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5" name="图片 4" descr="组 29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背景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9" name="图片 8" descr="组 29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7"/>
            </p:custDataLst>
          </p:nvPr>
        </p:nvSpPr>
        <p:spPr>
          <a:xfrm>
            <a:off x="565150" y="6582410"/>
            <a:ext cx="1110234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 :杨春虎丨执业编号:A1120619100003  风险提示:观点基于软件数据和理论模型分析，仅供参考，不构成买卖建议，股市有风险，投资需谨慎</a:t>
            </a:r>
            <a:endParaRPr sz="1100">
              <a:ln>
                <a:noFill/>
              </a:ln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背景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6"/>
            </p:custDataLst>
          </p:nvPr>
        </p:nvSpPr>
        <p:spPr>
          <a:xfrm>
            <a:off x="565150" y="6582410"/>
            <a:ext cx="1110234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:</a:t>
            </a:r>
            <a:r>
              <a:rPr 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罗雪奎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丨执业编号:</a:t>
            </a:r>
            <a:r>
              <a:rPr lang="en-US" alt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A1120616080001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风险提示:观点基于软件数据和理论模型分析，仅供参考，不构成买卖建议，股市有风险，投资需谨慎</a:t>
            </a:r>
            <a:endParaRPr sz="1100">
              <a:ln>
                <a:noFill/>
              </a:ln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 userDrawn="1">
            <p:custDataLst>
              <p:tags r:id="rId2"/>
            </p:custDataLst>
          </p:nvPr>
        </p:nvCxnSpPr>
        <p:spPr>
          <a:xfrm flipV="1">
            <a:off x="194691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背景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pic>
        <p:nvPicPr>
          <p:cNvPr id="9" name="图片 8" descr="组 292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6220" y="89535"/>
            <a:ext cx="1570355" cy="63627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7"/>
            </p:custDataLst>
          </p:nvPr>
        </p:nvSpPr>
        <p:spPr>
          <a:xfrm>
            <a:off x="565150" y="6582410"/>
            <a:ext cx="1110234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:</a:t>
            </a:r>
            <a:r>
              <a:rPr 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方建伟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丨执业编号:</a:t>
            </a:r>
            <a:r>
              <a:rPr lang="en-US" altLang="zh-CN"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A1120613090012</a:t>
            </a:r>
            <a:r>
              <a:rPr sz="1100">
                <a:ln>
                  <a:noFill/>
                </a:ln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风险提示:观点基于软件数据和理论模型分析，仅供参考，不构成买卖建议，股市有风险，投资需谨慎</a:t>
            </a:r>
            <a:endParaRPr sz="1100">
              <a:ln>
                <a:noFill/>
              </a:ln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77495"/>
            <a:ext cx="1220470" cy="26035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0551160" y="6353175"/>
            <a:ext cx="15544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12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1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6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6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9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5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5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5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tags" Target="../tags/tag57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5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475" y="2289175"/>
            <a:ext cx="110070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60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科技强国，</a:t>
            </a:r>
            <a:r>
              <a:rPr lang="en-US" altLang="zh-CN" sz="60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AI</a:t>
            </a:r>
            <a:r>
              <a:rPr lang="zh-CN" altLang="en-US" sz="60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赋能</a:t>
            </a:r>
            <a:endParaRPr lang="zh-CN" altLang="en-US" sz="6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A1120616080001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2025.03.10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200310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360" y="3025140"/>
            <a:ext cx="856678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科技新质，</a:t>
            </a:r>
            <a:r>
              <a:rPr lang="en-US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AI+</a:t>
            </a: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应用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的新老交替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" y="998855"/>
            <a:ext cx="6163945" cy="2430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545205"/>
            <a:ext cx="6164580" cy="2571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940" y="998855"/>
            <a:ext cx="4856480" cy="5118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110" y="4224020"/>
            <a:ext cx="4608830" cy="10071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新质生产力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低空经济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050925"/>
            <a:ext cx="4954270" cy="4276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70" y="1050925"/>
            <a:ext cx="6209030" cy="4987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376045" y="2275205"/>
            <a:ext cx="1621155" cy="28892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758950" y="3733165"/>
            <a:ext cx="1621155" cy="28892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456815" y="4323080"/>
            <a:ext cx="869315" cy="247015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新质生产力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低空经济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5" y="980440"/>
            <a:ext cx="7959725" cy="5391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8472170" y="1390650"/>
            <a:ext cx="3379470" cy="1271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①利润体量</a:t>
            </a:r>
            <a:r>
              <a:rPr lang="en-US" altLang="zh-CN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A </a:t>
            </a:r>
            <a:r>
              <a:rPr lang="zh-CN" altLang="en-US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股</a:t>
            </a:r>
            <a:r>
              <a:rPr lang="zh-CN" altLang="en-US" sz="1600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雷达</a:t>
            </a:r>
            <a:r>
              <a:rPr lang="zh-CN" altLang="en-US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公司中列第一</a:t>
            </a:r>
            <a:endParaRPr lang="zh-CN" altLang="en-US" sz="160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②</a:t>
            </a:r>
            <a:r>
              <a:rPr lang="zh-CN" altLang="en-US" sz="1600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滚动利润</a:t>
            </a:r>
            <a:r>
              <a:rPr lang="zh-CN" altLang="en-US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持续增长</a:t>
            </a:r>
            <a:endParaRPr lang="zh-CN" altLang="en-US" sz="160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③控盘双突破</a:t>
            </a:r>
            <a:r>
              <a:rPr lang="zh-CN" altLang="en-US" sz="1600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老鸭头</a:t>
            </a:r>
            <a:r>
              <a:rPr lang="zh-CN" altLang="en-US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形态平台突破</a:t>
            </a:r>
            <a:endParaRPr lang="zh-CN" altLang="en-US" sz="160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④</a:t>
            </a:r>
            <a:r>
              <a:rPr lang="zh-CN" altLang="en-US" sz="1600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控盘</a:t>
            </a:r>
            <a:r>
              <a:rPr lang="zh-CN" altLang="en-US"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攀升回档机遇。</a:t>
            </a:r>
            <a:endParaRPr lang="zh-CN" altLang="en-US" sz="160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新质生产力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——AI+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机器人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365" y="1026795"/>
            <a:ext cx="4430395" cy="3323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7397115" y="4596130"/>
            <a:ext cx="4231005" cy="1696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①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提供数字化工厂系统、</a:t>
            </a:r>
            <a:r>
              <a:rPr lang="zh-CN" altLang="en-US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特种机器人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等一整套解决方案。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②</a:t>
            </a:r>
            <a:r>
              <a:rPr lang="zh-CN" altLang="en-US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滚动利润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持续增长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③</a:t>
            </a:r>
            <a:r>
              <a:rPr lang="zh-CN" altLang="en-US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攀升回档机遇。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026795"/>
            <a:ext cx="6224905" cy="53238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新质生产力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新能源车零部件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985" y="3206115"/>
            <a:ext cx="4759325" cy="3181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55" y="1089025"/>
            <a:ext cx="5878830" cy="5233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719570" y="1233805"/>
            <a:ext cx="5049520" cy="1364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①生产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多种品规的精密铝压铸及铁件</a:t>
            </a:r>
            <a:r>
              <a:rPr lang="zh-CN" altLang="en-US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汽车零部件</a:t>
            </a:r>
            <a:r>
              <a:rPr lang="en-US" altLang="zh-CN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‌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。</a:t>
            </a:r>
            <a:endParaRPr lang="en-US" altLang="zh-CN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②</a:t>
            </a:r>
            <a:r>
              <a:rPr lang="zh-CN" altLang="en-US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大单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突破平台打开空间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③</a:t>
            </a:r>
            <a:r>
              <a:rPr lang="zh-CN" altLang="en-US">
                <a:solidFill>
                  <a:srgbClr val="F447F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攀升回档机遇。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200310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360" y="3025140"/>
            <a:ext cx="8566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着眼当下，热点把握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涨停棱镜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人工智能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5" y="1027430"/>
            <a:ext cx="5641340" cy="5290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865" y="1101725"/>
            <a:ext cx="5211445" cy="44805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三阳开泰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超级买入法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064260"/>
            <a:ext cx="6419850" cy="3895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580" y="1137285"/>
            <a:ext cx="4333875" cy="4154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701290" y="5472430"/>
            <a:ext cx="6030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找三阳开泰拐点突破个股机会（</a:t>
            </a:r>
            <a:r>
              <a:rPr lang="en-US" altLang="zh-CN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60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分、日线回档）。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组 29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09440" y="1722120"/>
            <a:ext cx="6448425" cy="1056640"/>
          </a:xfrm>
          <a:prstGeom prst="rect">
            <a:avLst/>
          </a:prstGeom>
        </p:spPr>
      </p:pic>
      <p:pic>
        <p:nvPicPr>
          <p:cNvPr id="9" name="图片 8" descr="目录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4900930" y="203835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B7040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793865" y="214566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稳中求进，共振金叉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6"/>
            </p:custDataLst>
          </p:nvPr>
        </p:nvSpPr>
        <p:spPr>
          <a:xfrm>
            <a:off x="5053330" y="305625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B7040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4404995" y="2738755"/>
            <a:ext cx="6448425" cy="1056640"/>
            <a:chOff x="7213" y="3589"/>
            <a:chExt cx="10155" cy="1664"/>
          </a:xfrm>
        </p:grpSpPr>
        <p:pic>
          <p:nvPicPr>
            <p:cNvPr id="41" name="图片 40" descr="组 293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13" y="3589"/>
              <a:ext cx="10155" cy="166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>
              <p:custDataLst>
                <p:tags r:id="rId9"/>
              </p:custDataLst>
            </p:nvPr>
          </p:nvSpPr>
          <p:spPr>
            <a:xfrm>
              <a:off x="7960" y="4113"/>
              <a:ext cx="2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B7040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第二章</a:t>
              </a:r>
              <a:endPara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0"/>
              </p:custDataLst>
            </p:nvPr>
          </p:nvSpPr>
          <p:spPr>
            <a:xfrm>
              <a:off x="10925" y="4282"/>
              <a:ext cx="640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科技新质，</a:t>
              </a:r>
              <a:r>
                <a:rPr lang="en-US" altLang="zh-CN" sz="30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AI+</a:t>
              </a:r>
              <a:r>
                <a:rPr lang="zh-CN" altLang="en-US" sz="30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应用</a:t>
              </a:r>
              <a:endPara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45" name="文本框 44"/>
          <p:cNvSpPr txBox="1"/>
          <p:nvPr>
            <p:custDataLst>
              <p:tags r:id="rId11"/>
            </p:custDataLst>
          </p:nvPr>
        </p:nvSpPr>
        <p:spPr>
          <a:xfrm>
            <a:off x="5053330" y="412496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B7040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12"/>
            </p:custDataLst>
          </p:nvPr>
        </p:nvGrpSpPr>
        <p:grpSpPr>
          <a:xfrm>
            <a:off x="4404995" y="3766185"/>
            <a:ext cx="6448425" cy="1056640"/>
            <a:chOff x="7213" y="5272"/>
            <a:chExt cx="10155" cy="1664"/>
          </a:xfrm>
        </p:grpSpPr>
        <p:pic>
          <p:nvPicPr>
            <p:cNvPr id="47" name="图片 46" descr="组 293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13" y="5272"/>
              <a:ext cx="10155" cy="1664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>
              <p:custDataLst>
                <p:tags r:id="rId14"/>
              </p:custDataLst>
            </p:nvPr>
          </p:nvSpPr>
          <p:spPr>
            <a:xfrm>
              <a:off x="7960" y="5796"/>
              <a:ext cx="2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B7040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第三章</a:t>
              </a:r>
              <a:endParaRPr lang="zh-CN" altLang="en-US" sz="3000">
                <a:solidFill>
                  <a:srgbClr val="B7040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5"/>
              </p:custDataLst>
            </p:nvPr>
          </p:nvSpPr>
          <p:spPr>
            <a:xfrm>
              <a:off x="10925" y="5965"/>
              <a:ext cx="640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着眼当下，热点把握</a:t>
              </a:r>
              <a:endPara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风口狙击，热点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突破拐点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" y="1060450"/>
            <a:ext cx="6196330" cy="28854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1308735"/>
            <a:ext cx="4886960" cy="1266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045" y="3001010"/>
            <a:ext cx="2707005" cy="3190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0050" y="3001010"/>
            <a:ext cx="2340610" cy="3190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1850390" y="4597400"/>
            <a:ext cx="3444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注意区分个股形态是否三阳开泰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热点、拐点，买点</a:t>
            </a:r>
            <a:endParaRPr lang="zh-CN" altLang="en-US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风口狙击，热点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+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突破拐点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16585" y="1909445"/>
            <a:ext cx="4228465" cy="4478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15645" y="923925"/>
            <a:ext cx="4030345" cy="944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505" y="1181735"/>
            <a:ext cx="4916805" cy="5105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风口狙击，涨停热榜的风口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T+3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" y="1100455"/>
            <a:ext cx="6644005" cy="5038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845" y="1100455"/>
            <a:ext cx="3589020" cy="34321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200310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360" y="3025140"/>
            <a:ext cx="8566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稳中求进，共振金叉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675" y="963930"/>
            <a:ext cx="11296650" cy="5487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重提宽松政策，大周期金叉反弹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3910" y="5114290"/>
            <a:ext cx="5708650" cy="67627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/>
            <a:r>
              <a:rPr lang="en-US" altLang="zh-CN" sz="1800" b="0" i="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2020年</a:t>
            </a:r>
            <a:r>
              <a:rPr lang="en-US" altLang="zh-CN" sz="180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 sz="1800" b="0" i="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在新冠的冲击下</a:t>
            </a:r>
            <a:r>
              <a:rPr lang="en-US" altLang="zh-CN" sz="180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endParaRPr lang="en-US" altLang="zh-CN" sz="1800">
              <a:solidFill>
                <a:schemeClr val="tx1"/>
              </a:solidFill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marL="0" indent="0" algn="just"/>
            <a:r>
              <a:rPr lang="en-US" altLang="zh-CN" sz="1800" b="0" i="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全球央行放</a:t>
            </a:r>
            <a:r>
              <a:rPr lang="zh-CN" altLang="en-US" sz="1800" b="0" i="0">
                <a:solidFill>
                  <a:schemeClr val="tx1"/>
                </a:solidFill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水</a:t>
            </a:r>
            <a:endParaRPr lang="zh-CN" altLang="en-US" sz="1800" b="0" i="0">
              <a:solidFill>
                <a:schemeClr val="tx1"/>
              </a:solidFill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8239125" y="4619625"/>
            <a:ext cx="3505200" cy="183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5490210" y="5165090"/>
            <a:ext cx="2565400" cy="676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时隔</a:t>
            </a:r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14</a:t>
            </a:r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年，重提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适度宽松的货币政策</a:t>
            </a:r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34935" y="1175385"/>
            <a:ext cx="3172460" cy="1469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技术面：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每次</a:t>
            </a:r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120</a:t>
            </a:r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日线上穿</a:t>
            </a:r>
            <a:r>
              <a:rPr lang="en-US" altLang="zh-CN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250</a:t>
            </a:r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日线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控盘趋势股引领赚钱效应。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highlight>
                  <a:srgbClr val="FFFF00"/>
                </a:highlight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聚焦主线大于频繁换股</a:t>
            </a:r>
            <a:endParaRPr lang="zh-CN" altLang="en-US">
              <a:highlight>
                <a:srgbClr val="FFFF00"/>
              </a:highlight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4"/>
          <a:srcRect l="25976" t="7735" r="10747" b="13215"/>
          <a:stretch>
            <a:fillRect/>
          </a:stretch>
        </p:blipFill>
        <p:spPr>
          <a:xfrm>
            <a:off x="447675" y="963930"/>
            <a:ext cx="2618740" cy="27514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稳中求进，共振金叉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" y="1040130"/>
            <a:ext cx="5436870" cy="3372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35" y="1040130"/>
            <a:ext cx="3642995" cy="3372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468755" y="4738370"/>
            <a:ext cx="4500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①平均股价</a:t>
            </a:r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年线金叉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，上一次在</a:t>
            </a:r>
            <a:r>
              <a:rPr lang="en-US" altLang="zh-CN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2020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年。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29070" y="47383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①</a:t>
            </a:r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月线金叉</a:t>
            </a:r>
            <a:r>
              <a: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，催生更多趋势股</a:t>
            </a:r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114300"/>
            <a:ext cx="121913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中线上攻翘头，聚焦控盘主线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" y="972820"/>
            <a:ext cx="6990080" cy="5243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427595" y="3493770"/>
            <a:ext cx="4411345" cy="2549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595" y="1736090"/>
            <a:ext cx="4445635" cy="1692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0" y="3018155"/>
            <a:ext cx="2590800" cy="15640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p="http://schemas.openxmlformats.org/presentationml/2006/main">
  <p:tag name="KSO_WM_DIAGRAM_VIRTUALLY_FRAME" val="{&quot;height&quot;:420,&quot;left&quot;:346.4,&quot;top&quot;:65.6,&quot;width&quot;:521.0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DIAGRAM_VIRTUALLY_FRAME" val="{&quot;height&quot;:420,&quot;left&quot;:346.4,&quot;top&quot;:65.6,&quot;width&quot;:521.0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DIAGRAM_VIRTUALLY_FRAME" val="{&quot;height&quot;:420,&quot;left&quot;:346.4,&quot;top&quot;:65.6,&quot;width&quot;:521.05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8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420,&quot;left&quot;:346.4,&quot;top&quot;:65.6,&quot;width&quot;:521.0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ZWQzZmNjMDY2MmQ2NmIyZjMyMjBjZGE5MGI3Y2EzNTg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WPS 演示</Application>
  <PresentationFormat>宽屏</PresentationFormat>
  <Paragraphs>106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思源黑体 CN Light</vt:lpstr>
      <vt:lpstr>思源黑体 CN Bold</vt:lpstr>
      <vt:lpstr>思源黑体 CN Medium</vt:lpstr>
      <vt:lpstr>思源黑体 CN Normal</vt:lpstr>
      <vt:lpstr>Biaodian Pro Sans GB</vt:lpstr>
      <vt:lpstr>Segoe Print</vt:lpstr>
      <vt:lpstr>Arial Unicode MS</vt:lpstr>
      <vt:lpstr>Calibri</vt:lpstr>
      <vt:lpstr>思源黑体 CN Heavy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255</cp:revision>
  <dcterms:created xsi:type="dcterms:W3CDTF">2022-12-31T05:43:00Z</dcterms:created>
  <dcterms:modified xsi:type="dcterms:W3CDTF">2025-03-10T08:09:09Z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E7623102BCE943E19F3A80BEE4DB629E_13</vt:lpwstr>
  </property>
</Properties>
</file>